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5.xml" ContentType="application/vnd.openxmlformats-officedocument.wordprocessingml.header+xml"/>
  <Override PartName="/word/header7.xml" ContentType="application/vnd.openxmlformats-officedocument.wordprocessingml.header+xml"/>
  <Override PartName="/word/header6.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rsidR="00CF2ADA" w:rsidRPr="0043408B" w:rsidRDefault="00CF2ADA" w:rsidP="00CF2ADA">
      <w:pPr>
        <w:pStyle w:val="Default"/>
        <w:jc w:val="center"/>
        <w:rPr>
          <w:rFonts w:asciiTheme="minorHAnsi" w:hAnsiTheme="minorHAnsi" w:cstheme="minorHAnsi"/>
          <w:b/>
          <w:bCs/>
          <w:color w:val="auto"/>
          <w:sz w:val="48"/>
          <w:szCs w:val="48"/>
        </w:rPr>
      </w:pPr>
      <w:r w:rsidRPr="0043408B">
        <w:rPr>
          <w:rFonts w:asciiTheme="minorHAnsi" w:hAnsiTheme="minorHAnsi" w:cstheme="minorHAnsi"/>
          <w:b/>
          <w:bCs/>
          <w:color w:val="auto"/>
          <w:sz w:val="48"/>
          <w:szCs w:val="48"/>
        </w:rPr>
        <w:t xml:space="preserve">Raleigh/Wake City-County </w:t>
      </w:r>
    </w:p>
    <w:p w:rsidR="00CF2ADA" w:rsidRPr="0043408B" w:rsidRDefault="00CF2ADA" w:rsidP="00CF2ADA">
      <w:pPr>
        <w:pStyle w:val="Default"/>
        <w:jc w:val="center"/>
        <w:rPr>
          <w:rFonts w:asciiTheme="minorHAnsi" w:hAnsiTheme="minorHAnsi" w:cstheme="minorHAnsi"/>
          <w:b/>
          <w:bCs/>
          <w:color w:val="auto"/>
          <w:sz w:val="48"/>
          <w:szCs w:val="48"/>
        </w:rPr>
      </w:pPr>
      <w:r w:rsidRPr="0043408B">
        <w:rPr>
          <w:rFonts w:asciiTheme="minorHAnsi" w:hAnsiTheme="minorHAnsi" w:cstheme="minorHAnsi"/>
          <w:b/>
          <w:bCs/>
          <w:color w:val="auto"/>
          <w:sz w:val="48"/>
          <w:szCs w:val="48"/>
        </w:rPr>
        <w:t>Bureau of Identification</w:t>
      </w:r>
    </w:p>
    <w:p w:rsidR="00CF2ADA" w:rsidRPr="0043408B" w:rsidRDefault="00CF2ADA" w:rsidP="00CF2ADA">
      <w:pPr>
        <w:pStyle w:val="Default"/>
        <w:jc w:val="center"/>
        <w:rPr>
          <w:rFonts w:asciiTheme="minorHAnsi" w:hAnsiTheme="minorHAnsi" w:cstheme="minorHAnsi"/>
          <w:color w:val="auto"/>
          <w:sz w:val="48"/>
          <w:szCs w:val="48"/>
        </w:rPr>
      </w:pPr>
      <w:r w:rsidRPr="0043408B">
        <w:rPr>
          <w:rFonts w:asciiTheme="minorHAnsi" w:hAnsiTheme="minorHAnsi" w:cstheme="minorHAnsi"/>
          <w:b/>
          <w:bCs/>
          <w:color w:val="auto"/>
          <w:sz w:val="48"/>
          <w:szCs w:val="48"/>
        </w:rPr>
        <w:t>Crime Laboratory Division</w:t>
      </w:r>
    </w:p>
    <w:p w:rsidR="00CF2ADA" w:rsidRPr="0043408B" w:rsidRDefault="00CF2ADA" w:rsidP="00CF2ADA">
      <w:pPr>
        <w:pStyle w:val="Default"/>
        <w:jc w:val="center"/>
        <w:rPr>
          <w:rFonts w:asciiTheme="minorHAnsi" w:hAnsiTheme="minorHAnsi" w:cstheme="minorHAnsi"/>
          <w:b/>
          <w:bCs/>
          <w:color w:val="auto"/>
          <w:sz w:val="48"/>
          <w:szCs w:val="48"/>
        </w:rPr>
      </w:pPr>
    </w:p>
    <w:p w:rsidR="00CF2ADA" w:rsidRPr="0043408B" w:rsidRDefault="00CF2ADA" w:rsidP="00CF2ADA">
      <w:pPr>
        <w:pStyle w:val="Default"/>
        <w:jc w:val="center"/>
        <w:rPr>
          <w:rFonts w:asciiTheme="minorHAnsi" w:hAnsiTheme="minorHAnsi" w:cstheme="minorHAnsi"/>
          <w:b/>
          <w:color w:val="auto"/>
          <w:sz w:val="48"/>
          <w:szCs w:val="48"/>
        </w:rPr>
      </w:pPr>
      <w:r w:rsidRPr="0043408B">
        <w:rPr>
          <w:rFonts w:asciiTheme="minorHAnsi" w:hAnsiTheme="minorHAnsi" w:cstheme="minorHAnsi"/>
          <w:b/>
          <w:color w:val="auto"/>
          <w:sz w:val="48"/>
          <w:szCs w:val="48"/>
        </w:rPr>
        <w:t>Drug Chemistry Unit</w:t>
      </w:r>
    </w:p>
    <w:p w:rsidR="00CF2ADA" w:rsidRPr="0043408B" w:rsidRDefault="00CF2ADA" w:rsidP="00CF2ADA">
      <w:pPr>
        <w:pStyle w:val="Default"/>
        <w:jc w:val="center"/>
        <w:rPr>
          <w:rFonts w:asciiTheme="minorHAnsi" w:hAnsiTheme="minorHAnsi" w:cstheme="minorHAnsi"/>
          <w:b/>
          <w:color w:val="auto"/>
          <w:sz w:val="48"/>
          <w:szCs w:val="48"/>
        </w:rPr>
      </w:pPr>
      <w:r w:rsidRPr="0043408B">
        <w:rPr>
          <w:rFonts w:asciiTheme="minorHAnsi" w:hAnsiTheme="minorHAnsi" w:cstheme="minorHAnsi"/>
          <w:b/>
          <w:color w:val="auto"/>
          <w:sz w:val="48"/>
          <w:szCs w:val="48"/>
        </w:rPr>
        <w:t>DRUG CHEMISTRY TECHNICAL PROCEDURES</w:t>
      </w:r>
    </w:p>
    <w:p w:rsidR="00CF2ADA" w:rsidRPr="0043408B" w:rsidRDefault="00CF2ADA" w:rsidP="00CF2ADA">
      <w:pPr>
        <w:pStyle w:val="Default"/>
        <w:jc w:val="center"/>
        <w:rPr>
          <w:rFonts w:asciiTheme="minorHAnsi" w:hAnsiTheme="minorHAnsi" w:cstheme="minorHAnsi"/>
          <w:color w:val="auto"/>
        </w:rPr>
      </w:pPr>
    </w:p>
    <w:p w:rsidR="00CF2ADA" w:rsidRPr="0043408B" w:rsidRDefault="00CF2ADA" w:rsidP="00CF2ADA">
      <w:pPr>
        <w:pStyle w:val="Default"/>
        <w:jc w:val="center"/>
        <w:rPr>
          <w:rFonts w:asciiTheme="minorHAnsi" w:hAnsiTheme="minorHAnsi" w:cstheme="minorHAnsi"/>
          <w:color w:val="auto"/>
        </w:rPr>
      </w:pPr>
    </w:p>
    <w:p w:rsidR="00CF2ADA" w:rsidRPr="0043408B" w:rsidRDefault="00CF2ADA" w:rsidP="00CF2ADA">
      <w:pPr>
        <w:pStyle w:val="Default"/>
        <w:jc w:val="center"/>
        <w:rPr>
          <w:rFonts w:asciiTheme="minorHAnsi" w:hAnsiTheme="minorHAnsi" w:cstheme="minorHAnsi"/>
          <w:color w:val="auto"/>
        </w:rPr>
      </w:pPr>
      <w:r w:rsidRPr="0043408B">
        <w:rPr>
          <w:rFonts w:asciiTheme="minorHAnsi" w:hAnsiTheme="minorHAnsi" w:cstheme="minorHAnsi"/>
          <w:noProof/>
          <w:color w:val="auto"/>
        </w:rPr>
        <w:drawing>
          <wp:inline distT="0" distB="0" distL="0" distR="0" wp14:anchorId="37D76412" wp14:editId="5D26D403">
            <wp:extent cx="2971800" cy="28003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971800" cy="2800350"/>
                    </a:xfrm>
                    <a:prstGeom prst="rect">
                      <a:avLst/>
                    </a:prstGeom>
                    <a:noFill/>
                    <a:ln>
                      <a:noFill/>
                    </a:ln>
                  </pic:spPr>
                </pic:pic>
              </a:graphicData>
            </a:graphic>
          </wp:inline>
        </w:drawing>
      </w:r>
    </w:p>
    <w:p w:rsidR="00CF2ADA" w:rsidRPr="0043408B" w:rsidRDefault="00CF2ADA" w:rsidP="00CF2ADA">
      <w:pPr>
        <w:pStyle w:val="Default"/>
        <w:jc w:val="center"/>
        <w:rPr>
          <w:rFonts w:asciiTheme="minorHAnsi" w:hAnsiTheme="minorHAnsi" w:cstheme="minorHAnsi"/>
          <w:color w:val="auto"/>
        </w:rPr>
      </w:pPr>
    </w:p>
    <w:p w:rsidR="00CF2ADA" w:rsidRPr="0043408B" w:rsidRDefault="00CF2ADA" w:rsidP="00CF2ADA">
      <w:pPr>
        <w:pStyle w:val="Default"/>
        <w:jc w:val="center"/>
        <w:rPr>
          <w:rFonts w:asciiTheme="minorHAnsi" w:hAnsiTheme="minorHAnsi" w:cstheme="minorHAnsi"/>
          <w:b/>
          <w:bCs/>
          <w:color w:val="auto"/>
        </w:rPr>
      </w:pPr>
    </w:p>
    <w:p w:rsidR="00CF2ADA" w:rsidRPr="0043408B" w:rsidRDefault="00CF2ADA" w:rsidP="00CF2ADA">
      <w:pPr>
        <w:pStyle w:val="Default"/>
        <w:jc w:val="center"/>
        <w:rPr>
          <w:rFonts w:asciiTheme="minorHAnsi" w:hAnsiTheme="minorHAnsi" w:cstheme="minorHAnsi"/>
          <w:b/>
          <w:bCs/>
          <w:color w:val="auto"/>
        </w:rPr>
      </w:pPr>
    </w:p>
    <w:p w:rsidR="00CF2ADA" w:rsidRPr="0043408B" w:rsidRDefault="00CF2ADA" w:rsidP="00CF2ADA">
      <w:pPr>
        <w:pStyle w:val="Default"/>
        <w:tabs>
          <w:tab w:val="left" w:pos="2970"/>
          <w:tab w:val="center" w:pos="4680"/>
        </w:tabs>
        <w:rPr>
          <w:rFonts w:asciiTheme="minorHAnsi" w:hAnsiTheme="minorHAnsi" w:cstheme="minorHAnsi"/>
          <w:b/>
          <w:bCs/>
          <w:color w:val="auto"/>
        </w:rPr>
      </w:pPr>
      <w:r w:rsidRPr="0043408B">
        <w:rPr>
          <w:rFonts w:asciiTheme="minorHAnsi" w:hAnsiTheme="minorHAnsi" w:cstheme="minorHAnsi"/>
          <w:b/>
          <w:bCs/>
          <w:color w:val="auto"/>
        </w:rPr>
        <w:tab/>
      </w:r>
      <w:r w:rsidRPr="0043408B">
        <w:rPr>
          <w:rFonts w:asciiTheme="minorHAnsi" w:hAnsiTheme="minorHAnsi" w:cstheme="minorHAnsi"/>
          <w:b/>
          <w:bCs/>
          <w:color w:val="auto"/>
        </w:rPr>
        <w:tab/>
      </w:r>
    </w:p>
    <w:p w:rsidR="00EF74A3" w:rsidRPr="0043408B" w:rsidRDefault="00EF74A3"/>
    <w:p w:rsidR="00CF2ADA" w:rsidRPr="0043408B" w:rsidRDefault="00CF2ADA"/>
    <w:p w:rsidR="00CF2ADA" w:rsidRPr="0043408B" w:rsidRDefault="00CF2ADA">
      <w:pPr>
        <w:sectPr w:rsidR="00CF2ADA" w:rsidRPr="0043408B" w:rsidSect="00CF2ADA">
          <w:pgSz w:w="12240" w:h="15840"/>
          <w:pgMar w:top="2448" w:right="1440" w:bottom="1440" w:left="1440" w:header="720" w:footer="720" w:gutter="0"/>
          <w:cols w:space="720"/>
          <w:docGrid w:linePitch="360"/>
        </w:sectPr>
      </w:pPr>
    </w:p>
    <w:sdt>
      <w:sdtPr>
        <w:rPr>
          <w:rFonts w:ascii="Times New Roman" w:eastAsia="Times New Roman" w:hAnsi="Times New Roman" w:cs="Times New Roman"/>
          <w:b w:val="0"/>
          <w:bCs w:val="0"/>
          <w:color w:val="auto"/>
          <w:sz w:val="20"/>
          <w:szCs w:val="20"/>
          <w:lang w:eastAsia="en-US"/>
        </w:rPr>
        <w:id w:val="-751499215"/>
        <w:docPartObj>
          <w:docPartGallery w:val="Table of Contents"/>
          <w:docPartUnique/>
        </w:docPartObj>
      </w:sdtPr>
      <w:sdtEndPr>
        <w:rPr>
          <w:noProof/>
        </w:rPr>
      </w:sdtEndPr>
      <w:sdtContent>
        <w:p w:rsidR="000B4804" w:rsidRPr="0043408B" w:rsidRDefault="00BC5FBA" w:rsidP="00F2597F">
          <w:pPr>
            <w:pStyle w:val="TOCHeading"/>
            <w:tabs>
              <w:tab w:val="left" w:pos="1716"/>
              <w:tab w:val="center" w:pos="4680"/>
              <w:tab w:val="left" w:pos="8508"/>
            </w:tabs>
            <w:rPr>
              <w:color w:val="auto"/>
            </w:rPr>
          </w:pPr>
          <w:r>
            <w:rPr>
              <w:rFonts w:ascii="Times New Roman" w:eastAsia="Times New Roman" w:hAnsi="Times New Roman" w:cs="Times New Roman"/>
              <w:b w:val="0"/>
              <w:bCs w:val="0"/>
              <w:color w:val="auto"/>
              <w:sz w:val="20"/>
              <w:szCs w:val="20"/>
              <w:lang w:eastAsia="en-US"/>
            </w:rPr>
            <w:tab/>
          </w:r>
          <w:r w:rsidR="00F2597F">
            <w:rPr>
              <w:rFonts w:ascii="Times New Roman" w:eastAsia="Times New Roman" w:hAnsi="Times New Roman" w:cs="Times New Roman"/>
              <w:b w:val="0"/>
              <w:bCs w:val="0"/>
              <w:color w:val="auto"/>
              <w:sz w:val="20"/>
              <w:szCs w:val="20"/>
              <w:lang w:eastAsia="en-US"/>
            </w:rPr>
            <w:tab/>
          </w:r>
          <w:r w:rsidR="000B4804" w:rsidRPr="0043408B">
            <w:rPr>
              <w:color w:val="auto"/>
            </w:rPr>
            <w:t>Table of Contents</w:t>
          </w:r>
          <w:r>
            <w:rPr>
              <w:color w:val="auto"/>
            </w:rPr>
            <w:tab/>
          </w:r>
        </w:p>
        <w:p w:rsidR="00C40CDD" w:rsidRDefault="000B4804">
          <w:pPr>
            <w:pStyle w:val="TOC1"/>
            <w:rPr>
              <w:rFonts w:asciiTheme="minorHAnsi" w:eastAsiaTheme="minorEastAsia" w:hAnsiTheme="minorHAnsi" w:cstheme="minorBidi"/>
              <w:b w:val="0"/>
              <w:bCs w:val="0"/>
              <w:sz w:val="22"/>
              <w:szCs w:val="22"/>
            </w:rPr>
          </w:pPr>
          <w:r w:rsidRPr="0043408B">
            <w:fldChar w:fldCharType="begin"/>
          </w:r>
          <w:r w:rsidRPr="0043408B">
            <w:instrText xml:space="preserve"> TOC \o "1-3" \h \z \u </w:instrText>
          </w:r>
          <w:r w:rsidRPr="0043408B">
            <w:fldChar w:fldCharType="separate"/>
          </w:r>
          <w:hyperlink w:anchor="_Toc13471256" w:history="1">
            <w:r w:rsidR="00C40CDD" w:rsidRPr="00B61784">
              <w:rPr>
                <w:rStyle w:val="Hyperlink"/>
              </w:rPr>
              <w:t>1: Technical Procedures for Drug Chemistry Analysis</w:t>
            </w:r>
            <w:r w:rsidR="00C40CDD">
              <w:rPr>
                <w:webHidden/>
              </w:rPr>
              <w:tab/>
            </w:r>
            <w:r w:rsidR="00C40CDD">
              <w:rPr>
                <w:webHidden/>
              </w:rPr>
              <w:fldChar w:fldCharType="begin"/>
            </w:r>
            <w:r w:rsidR="00C40CDD">
              <w:rPr>
                <w:webHidden/>
              </w:rPr>
              <w:instrText xml:space="preserve"> PAGEREF _Toc13471256 \h </w:instrText>
            </w:r>
            <w:r w:rsidR="00C40CDD">
              <w:rPr>
                <w:webHidden/>
              </w:rPr>
            </w:r>
            <w:r w:rsidR="00C40CDD">
              <w:rPr>
                <w:webHidden/>
              </w:rPr>
              <w:fldChar w:fldCharType="separate"/>
            </w:r>
            <w:r w:rsidR="00912338">
              <w:rPr>
                <w:webHidden/>
              </w:rPr>
              <w:t>3</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57" w:history="1">
            <w:r w:rsidR="00C40CDD" w:rsidRPr="00B61784">
              <w:rPr>
                <w:rStyle w:val="Hyperlink"/>
              </w:rPr>
              <w:t xml:space="preserve">2: Technical Procedure for the Identification of </w:t>
            </w:r>
            <w:r w:rsidR="00912338">
              <w:rPr>
                <w:rStyle w:val="Hyperlink"/>
              </w:rPr>
              <w:t>Cannabis Plant Material and Extracts</w:t>
            </w:r>
            <w:r w:rsidR="00C40CDD">
              <w:rPr>
                <w:webHidden/>
              </w:rPr>
              <w:tab/>
            </w:r>
            <w:r w:rsidR="00C40CDD">
              <w:rPr>
                <w:webHidden/>
              </w:rPr>
              <w:fldChar w:fldCharType="begin"/>
            </w:r>
            <w:r w:rsidR="00C40CDD">
              <w:rPr>
                <w:webHidden/>
              </w:rPr>
              <w:instrText xml:space="preserve"> PAGEREF _Toc13471257 \h </w:instrText>
            </w:r>
            <w:r w:rsidR="00C40CDD">
              <w:rPr>
                <w:webHidden/>
              </w:rPr>
            </w:r>
            <w:r w:rsidR="00C40CDD">
              <w:rPr>
                <w:webHidden/>
              </w:rPr>
              <w:fldChar w:fldCharType="separate"/>
            </w:r>
            <w:r w:rsidR="00912338">
              <w:rPr>
                <w:webHidden/>
              </w:rPr>
              <w:t>35</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58" w:history="1">
            <w:r w:rsidR="00C40CDD" w:rsidRPr="00B61784">
              <w:rPr>
                <w:rStyle w:val="Hyperlink"/>
                <w:rFonts w:cstheme="minorHAnsi"/>
              </w:rPr>
              <w:t>3:</w:t>
            </w:r>
            <w:r w:rsidR="00C40CDD" w:rsidRPr="00B61784">
              <w:rPr>
                <w:rStyle w:val="Hyperlink"/>
              </w:rPr>
              <w:t xml:space="preserve"> Technical Procedure for General Laboratory Equipment</w:t>
            </w:r>
            <w:r w:rsidR="00C40CDD">
              <w:rPr>
                <w:webHidden/>
              </w:rPr>
              <w:tab/>
            </w:r>
            <w:r w:rsidR="00C40CDD">
              <w:rPr>
                <w:webHidden/>
              </w:rPr>
              <w:fldChar w:fldCharType="begin"/>
            </w:r>
            <w:r w:rsidR="00C40CDD">
              <w:rPr>
                <w:webHidden/>
              </w:rPr>
              <w:instrText xml:space="preserve"> PAGEREF _Toc13471258 \h </w:instrText>
            </w:r>
            <w:r w:rsidR="00C40CDD">
              <w:rPr>
                <w:webHidden/>
              </w:rPr>
            </w:r>
            <w:r w:rsidR="00C40CDD">
              <w:rPr>
                <w:webHidden/>
              </w:rPr>
              <w:fldChar w:fldCharType="separate"/>
            </w:r>
            <w:r w:rsidR="00912338">
              <w:rPr>
                <w:webHidden/>
              </w:rPr>
              <w:t>42</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59" w:history="1">
            <w:r w:rsidR="00C40CDD" w:rsidRPr="00B61784">
              <w:rPr>
                <w:rStyle w:val="Hyperlink"/>
              </w:rPr>
              <w:t>4: Technical Procedure for Balances</w:t>
            </w:r>
            <w:r w:rsidR="00C40CDD">
              <w:rPr>
                <w:webHidden/>
              </w:rPr>
              <w:tab/>
            </w:r>
            <w:r w:rsidR="00C40CDD">
              <w:rPr>
                <w:webHidden/>
              </w:rPr>
              <w:fldChar w:fldCharType="begin"/>
            </w:r>
            <w:r w:rsidR="00C40CDD">
              <w:rPr>
                <w:webHidden/>
              </w:rPr>
              <w:instrText xml:space="preserve"> PAGEREF _Toc13471259 \h </w:instrText>
            </w:r>
            <w:r w:rsidR="00C40CDD">
              <w:rPr>
                <w:webHidden/>
              </w:rPr>
            </w:r>
            <w:r w:rsidR="00C40CDD">
              <w:rPr>
                <w:webHidden/>
              </w:rPr>
              <w:fldChar w:fldCharType="separate"/>
            </w:r>
            <w:r w:rsidR="00912338">
              <w:rPr>
                <w:webHidden/>
              </w:rPr>
              <w:t>46</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0" w:history="1">
            <w:r w:rsidR="00C40CDD" w:rsidRPr="00B61784">
              <w:rPr>
                <w:rStyle w:val="Hyperlink"/>
              </w:rPr>
              <w:t>5: Technical Procedure for Uncertainty of Measurement</w:t>
            </w:r>
            <w:r w:rsidR="00C40CDD">
              <w:rPr>
                <w:webHidden/>
              </w:rPr>
              <w:tab/>
            </w:r>
            <w:r w:rsidR="00C40CDD">
              <w:rPr>
                <w:webHidden/>
              </w:rPr>
              <w:fldChar w:fldCharType="begin"/>
            </w:r>
            <w:r w:rsidR="00C40CDD">
              <w:rPr>
                <w:webHidden/>
              </w:rPr>
              <w:instrText xml:space="preserve"> PAGEREF _Toc13471260 \h </w:instrText>
            </w:r>
            <w:r w:rsidR="00C40CDD">
              <w:rPr>
                <w:webHidden/>
              </w:rPr>
            </w:r>
            <w:r w:rsidR="00C40CDD">
              <w:rPr>
                <w:webHidden/>
              </w:rPr>
              <w:fldChar w:fldCharType="separate"/>
            </w:r>
            <w:r w:rsidR="00912338">
              <w:rPr>
                <w:webHidden/>
              </w:rPr>
              <w:t>57</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1" w:history="1">
            <w:r w:rsidR="00C40CDD" w:rsidRPr="00B61784">
              <w:rPr>
                <w:rStyle w:val="Hyperlink"/>
              </w:rPr>
              <w:t>6: Technical Procedure for Quality Assurance</w:t>
            </w:r>
            <w:r w:rsidR="00C40CDD">
              <w:rPr>
                <w:webHidden/>
              </w:rPr>
              <w:tab/>
            </w:r>
            <w:r w:rsidR="00C40CDD">
              <w:rPr>
                <w:webHidden/>
              </w:rPr>
              <w:fldChar w:fldCharType="begin"/>
            </w:r>
            <w:r w:rsidR="00C40CDD">
              <w:rPr>
                <w:webHidden/>
              </w:rPr>
              <w:instrText xml:space="preserve"> PAGEREF _Toc13471261 \h </w:instrText>
            </w:r>
            <w:r w:rsidR="00C40CDD">
              <w:rPr>
                <w:webHidden/>
              </w:rPr>
            </w:r>
            <w:r w:rsidR="00C40CDD">
              <w:rPr>
                <w:webHidden/>
              </w:rPr>
              <w:fldChar w:fldCharType="separate"/>
            </w:r>
            <w:r w:rsidR="00912338">
              <w:rPr>
                <w:webHidden/>
              </w:rPr>
              <w:t>62</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2" w:history="1">
            <w:r w:rsidR="00C40CDD" w:rsidRPr="00B61784">
              <w:rPr>
                <w:rStyle w:val="Hyperlink"/>
              </w:rPr>
              <w:t>7: Technical Procedures for Color Tests</w:t>
            </w:r>
            <w:r w:rsidR="00C40CDD">
              <w:rPr>
                <w:webHidden/>
              </w:rPr>
              <w:tab/>
            </w:r>
            <w:r w:rsidR="00C40CDD">
              <w:rPr>
                <w:webHidden/>
              </w:rPr>
              <w:fldChar w:fldCharType="begin"/>
            </w:r>
            <w:r w:rsidR="00C40CDD">
              <w:rPr>
                <w:webHidden/>
              </w:rPr>
              <w:instrText xml:space="preserve"> PAGEREF _Toc13471262 \h </w:instrText>
            </w:r>
            <w:r w:rsidR="00C40CDD">
              <w:rPr>
                <w:webHidden/>
              </w:rPr>
            </w:r>
            <w:r w:rsidR="00C40CDD">
              <w:rPr>
                <w:webHidden/>
              </w:rPr>
              <w:fldChar w:fldCharType="separate"/>
            </w:r>
            <w:r w:rsidR="00912338">
              <w:rPr>
                <w:webHidden/>
              </w:rPr>
              <w:t>69</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3" w:history="1">
            <w:r w:rsidR="00C40CDD" w:rsidRPr="00B61784">
              <w:rPr>
                <w:rStyle w:val="Hyperlink"/>
              </w:rPr>
              <w:t>8: Ultraviolet Spectroscopy</w:t>
            </w:r>
            <w:r w:rsidR="00C40CDD">
              <w:rPr>
                <w:webHidden/>
              </w:rPr>
              <w:tab/>
            </w:r>
            <w:r w:rsidR="00C40CDD">
              <w:rPr>
                <w:webHidden/>
              </w:rPr>
              <w:fldChar w:fldCharType="begin"/>
            </w:r>
            <w:r w:rsidR="00C40CDD">
              <w:rPr>
                <w:webHidden/>
              </w:rPr>
              <w:instrText xml:space="preserve"> PAGEREF _Toc13471263 \h </w:instrText>
            </w:r>
            <w:r w:rsidR="00C40CDD">
              <w:rPr>
                <w:webHidden/>
              </w:rPr>
            </w:r>
            <w:r w:rsidR="00C40CDD">
              <w:rPr>
                <w:webHidden/>
              </w:rPr>
              <w:fldChar w:fldCharType="separate"/>
            </w:r>
            <w:r w:rsidR="00912338">
              <w:rPr>
                <w:webHidden/>
              </w:rPr>
              <w:t>85</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4" w:history="1">
            <w:r w:rsidR="00C40CDD" w:rsidRPr="00B61784">
              <w:rPr>
                <w:rStyle w:val="Hyperlink"/>
              </w:rPr>
              <w:t>9: Technical Procedure for Infrared Spectroscopy</w:t>
            </w:r>
            <w:r w:rsidR="00C40CDD">
              <w:rPr>
                <w:webHidden/>
              </w:rPr>
              <w:tab/>
            </w:r>
            <w:r w:rsidR="00C40CDD">
              <w:rPr>
                <w:webHidden/>
              </w:rPr>
              <w:fldChar w:fldCharType="begin"/>
            </w:r>
            <w:r w:rsidR="00C40CDD">
              <w:rPr>
                <w:webHidden/>
              </w:rPr>
              <w:instrText xml:space="preserve"> PAGEREF _Toc13471264 \h </w:instrText>
            </w:r>
            <w:r w:rsidR="00C40CDD">
              <w:rPr>
                <w:webHidden/>
              </w:rPr>
            </w:r>
            <w:r w:rsidR="00C40CDD">
              <w:rPr>
                <w:webHidden/>
              </w:rPr>
              <w:fldChar w:fldCharType="separate"/>
            </w:r>
            <w:r w:rsidR="00912338">
              <w:rPr>
                <w:webHidden/>
              </w:rPr>
              <w:t>86</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5" w:history="1">
            <w:r w:rsidR="00C40CDD" w:rsidRPr="00B61784">
              <w:rPr>
                <w:rStyle w:val="Hyperlink"/>
              </w:rPr>
              <w:t>10: Technical Procedure for Extractions</w:t>
            </w:r>
            <w:r w:rsidR="00C40CDD">
              <w:rPr>
                <w:webHidden/>
              </w:rPr>
              <w:tab/>
            </w:r>
            <w:r w:rsidR="00C40CDD">
              <w:rPr>
                <w:webHidden/>
              </w:rPr>
              <w:fldChar w:fldCharType="begin"/>
            </w:r>
            <w:r w:rsidR="00C40CDD">
              <w:rPr>
                <w:webHidden/>
              </w:rPr>
              <w:instrText xml:space="preserve"> PAGEREF _Toc13471265 \h </w:instrText>
            </w:r>
            <w:r w:rsidR="00C40CDD">
              <w:rPr>
                <w:webHidden/>
              </w:rPr>
            </w:r>
            <w:r w:rsidR="00C40CDD">
              <w:rPr>
                <w:webHidden/>
              </w:rPr>
              <w:fldChar w:fldCharType="separate"/>
            </w:r>
            <w:r w:rsidR="00912338">
              <w:rPr>
                <w:webHidden/>
              </w:rPr>
              <w:t>97</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6" w:history="1">
            <w:r w:rsidR="00C40CDD" w:rsidRPr="00B61784">
              <w:rPr>
                <w:rStyle w:val="Hyperlink"/>
              </w:rPr>
              <w:t>11: Technical Procedure for Microcrystalline Tests</w:t>
            </w:r>
            <w:r w:rsidR="00C40CDD">
              <w:rPr>
                <w:webHidden/>
              </w:rPr>
              <w:tab/>
            </w:r>
            <w:r w:rsidR="00C40CDD">
              <w:rPr>
                <w:webHidden/>
              </w:rPr>
              <w:fldChar w:fldCharType="begin"/>
            </w:r>
            <w:r w:rsidR="00C40CDD">
              <w:rPr>
                <w:webHidden/>
              </w:rPr>
              <w:instrText xml:space="preserve"> PAGEREF _Toc13471266 \h </w:instrText>
            </w:r>
            <w:r w:rsidR="00C40CDD">
              <w:rPr>
                <w:webHidden/>
              </w:rPr>
            </w:r>
            <w:r w:rsidR="00C40CDD">
              <w:rPr>
                <w:webHidden/>
              </w:rPr>
              <w:fldChar w:fldCharType="separate"/>
            </w:r>
            <w:r w:rsidR="00912338">
              <w:rPr>
                <w:webHidden/>
              </w:rPr>
              <w:t>105</w:t>
            </w:r>
            <w:r w:rsidR="00C40CDD">
              <w:rPr>
                <w:webHidden/>
              </w:rPr>
              <w:fldChar w:fldCharType="end"/>
            </w:r>
          </w:hyperlink>
        </w:p>
        <w:p w:rsidR="00C40CDD" w:rsidRDefault="00FE351A">
          <w:pPr>
            <w:pStyle w:val="TOC1"/>
            <w:rPr>
              <w:rFonts w:asciiTheme="minorHAnsi" w:eastAsiaTheme="minorEastAsia" w:hAnsiTheme="minorHAnsi" w:cstheme="minorBidi"/>
              <w:b w:val="0"/>
              <w:bCs w:val="0"/>
              <w:sz w:val="22"/>
              <w:szCs w:val="22"/>
            </w:rPr>
          </w:pPr>
          <w:hyperlink w:anchor="_Toc13471267" w:history="1">
            <w:r w:rsidR="00C40CDD" w:rsidRPr="00B61784">
              <w:rPr>
                <w:rStyle w:val="Hyperlink"/>
              </w:rPr>
              <w:t>12:  Gas Chromatography/Mass Spectrometry (GC-MS)</w:t>
            </w:r>
            <w:r w:rsidR="00C40CDD">
              <w:rPr>
                <w:webHidden/>
              </w:rPr>
              <w:tab/>
            </w:r>
            <w:r w:rsidR="00C40CDD">
              <w:rPr>
                <w:webHidden/>
              </w:rPr>
              <w:fldChar w:fldCharType="begin"/>
            </w:r>
            <w:r w:rsidR="00C40CDD">
              <w:rPr>
                <w:webHidden/>
              </w:rPr>
              <w:instrText xml:space="preserve"> PAGEREF _Toc13471267 \h </w:instrText>
            </w:r>
            <w:r w:rsidR="00C40CDD">
              <w:rPr>
                <w:webHidden/>
              </w:rPr>
            </w:r>
            <w:r w:rsidR="00C40CDD">
              <w:rPr>
                <w:webHidden/>
              </w:rPr>
              <w:fldChar w:fldCharType="separate"/>
            </w:r>
            <w:r w:rsidR="00912338">
              <w:rPr>
                <w:webHidden/>
              </w:rPr>
              <w:t>112</w:t>
            </w:r>
            <w:r w:rsidR="00C40CDD">
              <w:rPr>
                <w:webHidden/>
              </w:rPr>
              <w:fldChar w:fldCharType="end"/>
            </w:r>
          </w:hyperlink>
        </w:p>
        <w:p w:rsidR="000B4804" w:rsidRPr="0043408B" w:rsidRDefault="000B4804">
          <w:r w:rsidRPr="0043408B">
            <w:rPr>
              <w:b/>
              <w:bCs/>
              <w:noProof/>
            </w:rPr>
            <w:fldChar w:fldCharType="end"/>
          </w:r>
        </w:p>
      </w:sdtContent>
    </w:sdt>
    <w:p w:rsidR="000B4804" w:rsidRPr="0043408B" w:rsidRDefault="00876834" w:rsidP="00876834">
      <w:pPr>
        <w:tabs>
          <w:tab w:val="left" w:pos="6161"/>
        </w:tabs>
        <w:spacing w:after="200" w:line="276" w:lineRule="auto"/>
      </w:pPr>
      <w:r>
        <w:tab/>
      </w:r>
    </w:p>
    <w:p w:rsidR="000B4804" w:rsidRPr="0043408B" w:rsidRDefault="000B4804" w:rsidP="000B4804"/>
    <w:p w:rsidR="000B4804" w:rsidRPr="0043408B" w:rsidRDefault="000B4804" w:rsidP="000B4804"/>
    <w:p w:rsidR="000B4804" w:rsidRPr="0043408B" w:rsidRDefault="000B4804" w:rsidP="000B4804"/>
    <w:p w:rsidR="000B4804" w:rsidRPr="0043408B" w:rsidRDefault="000B4804" w:rsidP="000B4804"/>
    <w:p w:rsidR="000B4804" w:rsidRPr="0043408B" w:rsidRDefault="000B4804" w:rsidP="00BE5E21">
      <w:pPr>
        <w:tabs>
          <w:tab w:val="left" w:pos="6255"/>
          <w:tab w:val="right" w:pos="9360"/>
        </w:tabs>
      </w:pPr>
      <w:r w:rsidRPr="0043408B">
        <w:tab/>
      </w:r>
      <w:r w:rsidR="00BE5E21">
        <w:tab/>
      </w:r>
    </w:p>
    <w:p w:rsidR="000B4804" w:rsidRPr="0043408B" w:rsidRDefault="000B4804" w:rsidP="000B4804"/>
    <w:p w:rsidR="002E20D9" w:rsidRDefault="002E20D9" w:rsidP="002E20D9">
      <w:pPr>
        <w:pStyle w:val="TOCHeading"/>
        <w:tabs>
          <w:tab w:val="left" w:pos="2817"/>
          <w:tab w:val="center" w:pos="4680"/>
          <w:tab w:val="left" w:pos="8508"/>
        </w:tabs>
      </w:pPr>
      <w:r>
        <w:tab/>
      </w:r>
    </w:p>
    <w:sdt>
      <w:sdtPr>
        <w:rPr>
          <w:b/>
          <w:bCs/>
        </w:rPr>
        <w:id w:val="-1067337449"/>
        <w:docPartObj>
          <w:docPartGallery w:val="Table of Contents"/>
          <w:docPartUnique/>
        </w:docPartObj>
      </w:sdtPr>
      <w:sdtEndPr>
        <w:rPr>
          <w:b w:val="0"/>
          <w:bCs w:val="0"/>
          <w:noProof/>
        </w:rPr>
      </w:sdtEndPr>
      <w:sdtContent>
        <w:p w:rsidR="002E20D9" w:rsidRDefault="00E60134" w:rsidP="002E20D9">
          <w:pPr>
            <w:tabs>
              <w:tab w:val="left" w:pos="1114"/>
            </w:tabs>
          </w:pPr>
          <w:r>
            <w:tab/>
          </w:r>
        </w:p>
        <w:p w:rsidR="00E60134" w:rsidRPr="0043408B" w:rsidRDefault="00FE351A" w:rsidP="00E60134"/>
      </w:sdtContent>
    </w:sdt>
    <w:p w:rsidR="00E60134" w:rsidRPr="0043408B" w:rsidRDefault="00E60134" w:rsidP="00E60134">
      <w:pPr>
        <w:spacing w:after="200" w:line="276" w:lineRule="auto"/>
      </w:pPr>
    </w:p>
    <w:p w:rsidR="00E60134" w:rsidRPr="0043408B" w:rsidRDefault="00E60134" w:rsidP="00E60134"/>
    <w:p w:rsidR="00E60134" w:rsidRPr="0043408B" w:rsidRDefault="00E60134" w:rsidP="00E60134"/>
    <w:p w:rsidR="00E60134" w:rsidRPr="0043408B" w:rsidRDefault="00E60134" w:rsidP="00E60134"/>
    <w:p w:rsidR="00E60134" w:rsidRPr="0043408B" w:rsidRDefault="00E60134" w:rsidP="00E60134"/>
    <w:p w:rsidR="00E60134" w:rsidRPr="0043408B" w:rsidRDefault="00E60134" w:rsidP="00E60134">
      <w:pPr>
        <w:tabs>
          <w:tab w:val="left" w:pos="6255"/>
        </w:tabs>
      </w:pPr>
      <w:r w:rsidRPr="0043408B">
        <w:tab/>
      </w:r>
    </w:p>
    <w:p w:rsidR="00E60134" w:rsidRPr="0043408B" w:rsidRDefault="00E60134" w:rsidP="00E60134"/>
    <w:p w:rsidR="00E60134" w:rsidRPr="0043408B" w:rsidRDefault="00E60134" w:rsidP="00E60134">
      <w:pPr>
        <w:sectPr w:rsidR="00E60134" w:rsidRPr="0043408B" w:rsidSect="00CF2ADA">
          <w:headerReference w:type="default" r:id="rId9"/>
          <w:footerReference w:type="default" r:id="rId10"/>
          <w:pgSz w:w="12240" w:h="15840"/>
          <w:pgMar w:top="2448" w:right="1440" w:bottom="1440" w:left="1440" w:header="360" w:footer="0" w:gutter="0"/>
          <w:cols w:space="720"/>
          <w:docGrid w:linePitch="360"/>
        </w:sectPr>
      </w:pPr>
    </w:p>
    <w:p w:rsidR="00013307" w:rsidRPr="00FE343A" w:rsidRDefault="00013307" w:rsidP="00013307">
      <w:pPr>
        <w:pStyle w:val="Heading1"/>
        <w:jc w:val="center"/>
        <w:rPr>
          <w:color w:val="auto"/>
        </w:rPr>
      </w:pPr>
      <w:bookmarkStart w:id="0" w:name="_Toc409526025"/>
      <w:bookmarkStart w:id="1" w:name="_Toc494179830"/>
      <w:bookmarkStart w:id="2" w:name="_Toc13471256"/>
      <w:r w:rsidRPr="00FE343A">
        <w:rPr>
          <w:color w:val="auto"/>
        </w:rPr>
        <w:lastRenderedPageBreak/>
        <w:t>1: Technical Procedures for Drug Chemistry Analysis</w:t>
      </w:r>
      <w:bookmarkEnd w:id="0"/>
      <w:bookmarkEnd w:id="1"/>
      <w:bookmarkEnd w:id="2"/>
    </w:p>
    <w:p w:rsidR="00013307" w:rsidRPr="00FE343A" w:rsidRDefault="00013307" w:rsidP="00013307"/>
    <w:p w:rsidR="00013307" w:rsidRPr="00561D28" w:rsidRDefault="00013307" w:rsidP="00013307">
      <w:pPr>
        <w:pStyle w:val="List"/>
        <w:numPr>
          <w:ilvl w:val="0"/>
          <w:numId w:val="3"/>
        </w:numPr>
        <w:rPr>
          <w:b/>
          <w:sz w:val="22"/>
          <w:szCs w:val="22"/>
        </w:rPr>
      </w:pPr>
      <w:r w:rsidRPr="00FE343A">
        <w:rPr>
          <w:b/>
          <w:sz w:val="22"/>
          <w:szCs w:val="22"/>
        </w:rPr>
        <w:t xml:space="preserve">Purpose/Scope - </w:t>
      </w:r>
      <w:r w:rsidRPr="00FE343A">
        <w:rPr>
          <w:sz w:val="22"/>
          <w:szCs w:val="22"/>
        </w:rPr>
        <w:t>This procedure provides direction for analysis for controlled substances in the Raleigh/Wake City-County Bureau of Identification.  It includes the analysis schemes, sampling procedures, minimum requirements for identification and reporting of controlled substances</w:t>
      </w:r>
      <w:r>
        <w:rPr>
          <w:sz w:val="22"/>
          <w:szCs w:val="22"/>
        </w:rPr>
        <w:t>.</w:t>
      </w:r>
    </w:p>
    <w:p w:rsidR="00013307" w:rsidRPr="00FE343A" w:rsidRDefault="00013307" w:rsidP="00013307">
      <w:pPr>
        <w:pStyle w:val="List"/>
        <w:numPr>
          <w:ilvl w:val="0"/>
          <w:numId w:val="0"/>
        </w:numPr>
        <w:ind w:left="360"/>
        <w:rPr>
          <w:b/>
          <w:sz w:val="22"/>
          <w:szCs w:val="22"/>
        </w:rPr>
      </w:pPr>
    </w:p>
    <w:p w:rsidR="00013307" w:rsidRPr="00FE343A" w:rsidRDefault="00013307" w:rsidP="00013307">
      <w:pPr>
        <w:pStyle w:val="List"/>
        <w:numPr>
          <w:ilvl w:val="0"/>
          <w:numId w:val="0"/>
        </w:numPr>
        <w:ind w:left="720"/>
        <w:rPr>
          <w:b/>
          <w:sz w:val="22"/>
          <w:szCs w:val="22"/>
        </w:rPr>
      </w:pPr>
    </w:p>
    <w:p w:rsidR="00013307" w:rsidRPr="00FE343A" w:rsidRDefault="00013307" w:rsidP="00013307">
      <w:pPr>
        <w:pStyle w:val="List"/>
        <w:numPr>
          <w:ilvl w:val="0"/>
          <w:numId w:val="3"/>
        </w:numPr>
        <w:rPr>
          <w:b/>
          <w:sz w:val="22"/>
          <w:szCs w:val="22"/>
        </w:rPr>
      </w:pPr>
      <w:r w:rsidRPr="00FE343A">
        <w:rPr>
          <w:b/>
          <w:sz w:val="22"/>
          <w:szCs w:val="22"/>
        </w:rPr>
        <w:t>Definitions</w:t>
      </w:r>
    </w:p>
    <w:p w:rsidR="00013307" w:rsidRPr="00FE343A" w:rsidRDefault="00013307" w:rsidP="00013307">
      <w:pPr>
        <w:pStyle w:val="ListParagraph"/>
        <w:rPr>
          <w:b/>
          <w:sz w:val="22"/>
          <w:szCs w:val="22"/>
        </w:rPr>
      </w:pPr>
    </w:p>
    <w:p w:rsidR="00013307" w:rsidRPr="00FE343A" w:rsidRDefault="00013307" w:rsidP="00013307">
      <w:pPr>
        <w:pStyle w:val="List"/>
        <w:numPr>
          <w:ilvl w:val="1"/>
          <w:numId w:val="3"/>
        </w:numPr>
        <w:rPr>
          <w:b/>
          <w:sz w:val="22"/>
          <w:szCs w:val="22"/>
        </w:rPr>
      </w:pPr>
      <w:r w:rsidRPr="00FE343A">
        <w:rPr>
          <w:b/>
          <w:sz w:val="22"/>
          <w:szCs w:val="22"/>
        </w:rPr>
        <w:t xml:space="preserve">Sample Selection </w:t>
      </w:r>
      <w:r>
        <w:rPr>
          <w:b/>
          <w:sz w:val="22"/>
          <w:szCs w:val="22"/>
        </w:rPr>
        <w:t>-</w:t>
      </w:r>
      <w:r w:rsidRPr="00FE343A">
        <w:rPr>
          <w:b/>
          <w:sz w:val="22"/>
          <w:szCs w:val="22"/>
        </w:rPr>
        <w:t xml:space="preserve"> </w:t>
      </w:r>
      <w:r w:rsidRPr="00FE343A">
        <w:rPr>
          <w:sz w:val="22"/>
          <w:szCs w:val="22"/>
        </w:rPr>
        <w:t xml:space="preserve">A practice of selecting items to test, or portions of items to test, based on training, experience and competence.  In sample selection, there is no assumption about homogeneity.  </w:t>
      </w:r>
    </w:p>
    <w:p w:rsidR="00013307" w:rsidRPr="00FE343A" w:rsidRDefault="00013307" w:rsidP="00013307">
      <w:pPr>
        <w:pStyle w:val="List"/>
        <w:numPr>
          <w:ilvl w:val="1"/>
          <w:numId w:val="3"/>
        </w:numPr>
        <w:rPr>
          <w:b/>
          <w:sz w:val="22"/>
          <w:szCs w:val="22"/>
        </w:rPr>
      </w:pPr>
      <w:r w:rsidRPr="00FE343A">
        <w:rPr>
          <w:b/>
          <w:sz w:val="22"/>
          <w:szCs w:val="22"/>
        </w:rPr>
        <w:t xml:space="preserve">Sampling Procedure </w:t>
      </w:r>
      <w:r>
        <w:rPr>
          <w:b/>
          <w:sz w:val="22"/>
          <w:szCs w:val="22"/>
        </w:rPr>
        <w:t>-</w:t>
      </w:r>
      <w:r w:rsidRPr="00FE343A">
        <w:rPr>
          <w:b/>
          <w:sz w:val="22"/>
          <w:szCs w:val="22"/>
        </w:rPr>
        <w:t xml:space="preserve"> </w:t>
      </w:r>
      <w:r w:rsidRPr="00FE343A">
        <w:rPr>
          <w:sz w:val="22"/>
          <w:szCs w:val="22"/>
        </w:rPr>
        <w:t>A defined procedure used to collect a sample or samples from the larger whole, to ensure that the value obtained in the analysis is representative of the whole.  The sampling procedure may include details about size and number of sample(s) to be collected, locations from which to collect the sample(s), and a method to ensure the homogeneity of the larger whole (or to make it so.)</w:t>
      </w:r>
    </w:p>
    <w:p w:rsidR="00013307" w:rsidRPr="00FE343A" w:rsidRDefault="00013307" w:rsidP="00013307">
      <w:pPr>
        <w:pStyle w:val="List"/>
        <w:numPr>
          <w:ilvl w:val="1"/>
          <w:numId w:val="3"/>
        </w:numPr>
        <w:rPr>
          <w:b/>
          <w:sz w:val="22"/>
          <w:szCs w:val="22"/>
        </w:rPr>
      </w:pPr>
      <w:r w:rsidRPr="00FE343A">
        <w:rPr>
          <w:b/>
          <w:sz w:val="22"/>
          <w:szCs w:val="22"/>
        </w:rPr>
        <w:t xml:space="preserve">Sampling </w:t>
      </w:r>
      <w:r>
        <w:rPr>
          <w:b/>
          <w:sz w:val="22"/>
          <w:szCs w:val="22"/>
        </w:rPr>
        <w:t>-</w:t>
      </w:r>
      <w:r w:rsidRPr="00FE343A">
        <w:rPr>
          <w:b/>
          <w:sz w:val="22"/>
          <w:szCs w:val="22"/>
        </w:rPr>
        <w:t xml:space="preserve"> </w:t>
      </w:r>
      <w:r w:rsidRPr="00FE343A">
        <w:rPr>
          <w:sz w:val="22"/>
          <w:szCs w:val="22"/>
        </w:rPr>
        <w:t>Taking a part of a substance, material or product for testing in order to reach a conclusion, make an inference about, and report on the whole.  Sampling should only be used when there is a reasonable assumption of homogeneity of the whole.</w:t>
      </w:r>
    </w:p>
    <w:p w:rsidR="00013307" w:rsidRPr="00FE343A" w:rsidRDefault="00013307" w:rsidP="00013307">
      <w:pPr>
        <w:pStyle w:val="List"/>
        <w:numPr>
          <w:ilvl w:val="1"/>
          <w:numId w:val="3"/>
        </w:numPr>
        <w:rPr>
          <w:b/>
          <w:sz w:val="22"/>
          <w:szCs w:val="22"/>
        </w:rPr>
      </w:pPr>
      <w:r w:rsidRPr="00FE343A">
        <w:rPr>
          <w:b/>
          <w:sz w:val="22"/>
          <w:szCs w:val="22"/>
        </w:rPr>
        <w:t xml:space="preserve">Sampling Plan </w:t>
      </w:r>
      <w:r>
        <w:rPr>
          <w:sz w:val="22"/>
          <w:szCs w:val="22"/>
        </w:rPr>
        <w:t>-</w:t>
      </w:r>
      <w:r w:rsidRPr="00FE343A">
        <w:rPr>
          <w:sz w:val="22"/>
          <w:szCs w:val="22"/>
        </w:rPr>
        <w:t xml:space="preserve"> For an item that consists of a multi-unit population (e.g., tablets, baggies, bindles), a sampling plan is a statistically valid approach to determine the number of sub-items that must be tested in order to make an inference about the whole population. </w:t>
      </w:r>
    </w:p>
    <w:p w:rsidR="00013307" w:rsidRPr="00FE343A" w:rsidRDefault="00013307" w:rsidP="00013307">
      <w:pPr>
        <w:pStyle w:val="ListParagraph"/>
        <w:numPr>
          <w:ilvl w:val="1"/>
          <w:numId w:val="3"/>
        </w:numPr>
        <w:rPr>
          <w:b/>
          <w:snapToGrid w:val="0"/>
          <w:sz w:val="22"/>
          <w:szCs w:val="22"/>
        </w:rPr>
      </w:pPr>
      <w:r w:rsidRPr="00FE343A">
        <w:rPr>
          <w:b/>
          <w:snapToGrid w:val="0"/>
          <w:sz w:val="22"/>
          <w:szCs w:val="22"/>
        </w:rPr>
        <w:t>Administrative Sample Selection</w:t>
      </w:r>
      <w:r w:rsidRPr="00FE343A">
        <w:rPr>
          <w:snapToGrid w:val="0"/>
          <w:sz w:val="22"/>
          <w:szCs w:val="22"/>
        </w:rPr>
        <w:t xml:space="preserve"> - A sample selection method used for all multi-unit items containing pharmaceutical preparations without indications of tampering. This sample selection method is also used for multi-unit non-pharmaceutical items when a threshold does not apply. No inferences about unanalyzed material are made.</w:t>
      </w:r>
    </w:p>
    <w:p w:rsidR="00013307" w:rsidRPr="00FE343A" w:rsidRDefault="00013307" w:rsidP="00013307">
      <w:pPr>
        <w:pStyle w:val="ListParagraph"/>
        <w:numPr>
          <w:ilvl w:val="1"/>
          <w:numId w:val="3"/>
        </w:numPr>
        <w:rPr>
          <w:snapToGrid w:val="0"/>
          <w:sz w:val="22"/>
          <w:szCs w:val="22"/>
        </w:rPr>
      </w:pPr>
      <w:r w:rsidRPr="00FE343A">
        <w:rPr>
          <w:b/>
          <w:snapToGrid w:val="0"/>
          <w:sz w:val="22"/>
          <w:szCs w:val="22"/>
        </w:rPr>
        <w:t>Threshold Sample Selection</w:t>
      </w:r>
      <w:r w:rsidRPr="00FE343A">
        <w:rPr>
          <w:snapToGrid w:val="0"/>
          <w:sz w:val="22"/>
          <w:szCs w:val="22"/>
        </w:rPr>
        <w:t xml:space="preserve"> - A sample selection method used when the material, dosage units or tablets</w:t>
      </w:r>
      <w:r>
        <w:rPr>
          <w:snapToGrid w:val="0"/>
          <w:sz w:val="22"/>
          <w:szCs w:val="22"/>
        </w:rPr>
        <w:t xml:space="preserve"> present in a submission meet a</w:t>
      </w:r>
      <w:r w:rsidRPr="00FE343A">
        <w:rPr>
          <w:snapToGrid w:val="0"/>
          <w:sz w:val="22"/>
          <w:szCs w:val="22"/>
        </w:rPr>
        <w:t xml:space="preserve"> threshold and the individual analysis of the packages, units or tablets is practicable. The practicability of analysis is determined by the analyzing Drug Chemist based on their training and experience.  No inferences about unanalyzed material are made.</w:t>
      </w:r>
    </w:p>
    <w:p w:rsidR="00013307" w:rsidRPr="00FE343A" w:rsidRDefault="00013307" w:rsidP="00013307">
      <w:pPr>
        <w:pStyle w:val="ListParagraph"/>
        <w:numPr>
          <w:ilvl w:val="1"/>
          <w:numId w:val="3"/>
        </w:numPr>
        <w:rPr>
          <w:b/>
          <w:snapToGrid w:val="0"/>
          <w:sz w:val="22"/>
          <w:szCs w:val="22"/>
        </w:rPr>
      </w:pPr>
      <w:r w:rsidRPr="00FE343A">
        <w:rPr>
          <w:b/>
          <w:snapToGrid w:val="0"/>
          <w:sz w:val="22"/>
          <w:szCs w:val="22"/>
        </w:rPr>
        <w:t xml:space="preserve">Hypergeometric Sampling Plan - </w:t>
      </w:r>
      <w:r w:rsidRPr="00FE343A">
        <w:rPr>
          <w:snapToGrid w:val="0"/>
          <w:sz w:val="22"/>
          <w:szCs w:val="22"/>
        </w:rPr>
        <w:t>A statistically-based sampling plan that allows analysis of a portion of a population and a statistical inference about the whole population stating that the material was analyzed with a statistical sampling plan that demonstrates with 95 % confidence that at least 90 % of the material contains the identified controlled substance(s). The hypergeometric sampling plan is used when there are ten or more packages, units or tablets and the threshold sampling plan is not practicable.  The practicability of analysis is determined by the analyzing Drug Chemist based on their training and experience.</w:t>
      </w:r>
    </w:p>
    <w:p w:rsidR="00013307" w:rsidRPr="00C72102" w:rsidRDefault="00013307" w:rsidP="00013307">
      <w:pPr>
        <w:pStyle w:val="ListParagraph"/>
        <w:numPr>
          <w:ilvl w:val="1"/>
          <w:numId w:val="3"/>
        </w:numPr>
        <w:rPr>
          <w:b/>
          <w:snapToGrid w:val="0"/>
          <w:sz w:val="22"/>
          <w:szCs w:val="22"/>
        </w:rPr>
      </w:pPr>
      <w:r w:rsidRPr="00FE343A">
        <w:rPr>
          <w:b/>
          <w:snapToGrid w:val="0"/>
          <w:sz w:val="22"/>
          <w:szCs w:val="22"/>
        </w:rPr>
        <w:t xml:space="preserve">Population - </w:t>
      </w:r>
      <w:r w:rsidRPr="00FE343A">
        <w:rPr>
          <w:snapToGrid w:val="0"/>
          <w:sz w:val="22"/>
          <w:szCs w:val="22"/>
        </w:rPr>
        <w:t>A carefully inspected group of packages, units or tablets found to be homogenous.</w:t>
      </w:r>
    </w:p>
    <w:p w:rsidR="00013307" w:rsidRPr="006A6E18" w:rsidRDefault="00013307" w:rsidP="00013307">
      <w:pPr>
        <w:pStyle w:val="ListParagraph"/>
        <w:numPr>
          <w:ilvl w:val="1"/>
          <w:numId w:val="3"/>
        </w:numPr>
        <w:rPr>
          <w:b/>
          <w:snapToGrid w:val="0"/>
          <w:color w:val="000000" w:themeColor="text1"/>
          <w:sz w:val="22"/>
          <w:szCs w:val="22"/>
        </w:rPr>
      </w:pPr>
      <w:r w:rsidRPr="006A6E18">
        <w:rPr>
          <w:b/>
          <w:snapToGrid w:val="0"/>
          <w:color w:val="000000" w:themeColor="text1"/>
          <w:sz w:val="22"/>
          <w:szCs w:val="22"/>
        </w:rPr>
        <w:t>Chemical Analogue</w:t>
      </w:r>
      <w:r>
        <w:rPr>
          <w:b/>
          <w:snapToGrid w:val="0"/>
          <w:color w:val="000000" w:themeColor="text1"/>
          <w:sz w:val="22"/>
          <w:szCs w:val="22"/>
        </w:rPr>
        <w:t xml:space="preserve"> </w:t>
      </w:r>
      <w:r w:rsidRPr="006A6E18">
        <w:rPr>
          <w:b/>
          <w:snapToGrid w:val="0"/>
          <w:color w:val="000000" w:themeColor="text1"/>
          <w:sz w:val="22"/>
          <w:szCs w:val="22"/>
        </w:rPr>
        <w:t xml:space="preserve">- </w:t>
      </w:r>
      <w:r w:rsidRPr="006A6E18">
        <w:rPr>
          <w:snapToGrid w:val="0"/>
          <w:color w:val="000000" w:themeColor="text1"/>
          <w:sz w:val="22"/>
          <w:szCs w:val="22"/>
        </w:rPr>
        <w:t>a chemical substance that has a similar chemical</w:t>
      </w:r>
      <w:r w:rsidRPr="006A6E18">
        <w:rPr>
          <w:b/>
          <w:snapToGrid w:val="0"/>
          <w:color w:val="000000" w:themeColor="text1"/>
          <w:sz w:val="22"/>
          <w:szCs w:val="22"/>
        </w:rPr>
        <w:t xml:space="preserve"> </w:t>
      </w:r>
      <w:r w:rsidRPr="006A6E18">
        <w:rPr>
          <w:snapToGrid w:val="0"/>
          <w:color w:val="000000" w:themeColor="text1"/>
          <w:sz w:val="22"/>
          <w:szCs w:val="22"/>
        </w:rPr>
        <w:t>structure to another</w:t>
      </w:r>
      <w:r w:rsidRPr="006A6E18">
        <w:rPr>
          <w:color w:val="000000" w:themeColor="text1"/>
        </w:rPr>
        <w:t xml:space="preserve"> </w:t>
      </w:r>
      <w:r w:rsidRPr="006A6E18">
        <w:rPr>
          <w:snapToGrid w:val="0"/>
          <w:color w:val="000000" w:themeColor="text1"/>
          <w:sz w:val="22"/>
          <w:szCs w:val="22"/>
        </w:rPr>
        <w:t>chemical substance, but differs in chemical composition by addition, replacement, rearrangement, and/or deletion of functional group(s) while maintaining a common backbone structure</w:t>
      </w:r>
      <w:r w:rsidRPr="006A6E18">
        <w:rPr>
          <w:b/>
          <w:snapToGrid w:val="0"/>
          <w:color w:val="000000" w:themeColor="text1"/>
          <w:sz w:val="22"/>
          <w:szCs w:val="22"/>
        </w:rPr>
        <w:t>.</w:t>
      </w:r>
    </w:p>
    <w:p w:rsidR="00013307" w:rsidRPr="001718F4" w:rsidRDefault="00013307" w:rsidP="00013307">
      <w:pPr>
        <w:pStyle w:val="List"/>
        <w:numPr>
          <w:ilvl w:val="0"/>
          <w:numId w:val="0"/>
        </w:numPr>
        <w:ind w:left="720"/>
        <w:rPr>
          <w:b/>
          <w:color w:val="FF0000"/>
        </w:rPr>
      </w:pPr>
    </w:p>
    <w:p w:rsidR="00013307" w:rsidRPr="00FE343A" w:rsidRDefault="00013307" w:rsidP="00013307">
      <w:pPr>
        <w:pStyle w:val="List"/>
        <w:numPr>
          <w:ilvl w:val="0"/>
          <w:numId w:val="3"/>
        </w:numPr>
        <w:rPr>
          <w:b/>
          <w:sz w:val="22"/>
          <w:szCs w:val="22"/>
        </w:rPr>
      </w:pPr>
      <w:r w:rsidRPr="00FE343A">
        <w:rPr>
          <w:b/>
          <w:sz w:val="22"/>
          <w:szCs w:val="22"/>
        </w:rPr>
        <w:lastRenderedPageBreak/>
        <w:t>Abbreviations</w:t>
      </w:r>
    </w:p>
    <w:p w:rsidR="00013307" w:rsidRPr="00FE343A" w:rsidRDefault="00013307" w:rsidP="00013307">
      <w:pPr>
        <w:pStyle w:val="List"/>
        <w:numPr>
          <w:ilvl w:val="0"/>
          <w:numId w:val="0"/>
        </w:numPr>
        <w:ind w:left="360"/>
        <w:rPr>
          <w:b/>
          <w:sz w:val="22"/>
          <w:szCs w:val="22"/>
        </w:rPr>
      </w:pPr>
    </w:p>
    <w:p w:rsidR="00013307" w:rsidRPr="00FE343A" w:rsidRDefault="00013307" w:rsidP="00013307">
      <w:pPr>
        <w:pStyle w:val="List"/>
        <w:numPr>
          <w:ilvl w:val="1"/>
          <w:numId w:val="30"/>
        </w:numPr>
        <w:rPr>
          <w:b/>
          <w:sz w:val="22"/>
          <w:szCs w:val="22"/>
        </w:rPr>
      </w:pPr>
      <w:r>
        <w:rPr>
          <w:sz w:val="22"/>
          <w:szCs w:val="22"/>
        </w:rPr>
        <w:tab/>
      </w:r>
      <w:r w:rsidRPr="00FE343A">
        <w:rPr>
          <w:sz w:val="22"/>
          <w:szCs w:val="22"/>
        </w:rPr>
        <w:t>Common chemical terminology and unit abbreviations may be used</w:t>
      </w:r>
    </w:p>
    <w:p w:rsidR="00013307" w:rsidRDefault="00013307" w:rsidP="00013307">
      <w:pPr>
        <w:pStyle w:val="List"/>
        <w:numPr>
          <w:ilvl w:val="1"/>
          <w:numId w:val="30"/>
        </w:numPr>
        <w:rPr>
          <w:sz w:val="22"/>
          <w:szCs w:val="22"/>
        </w:rPr>
      </w:pPr>
      <w:r>
        <w:rPr>
          <w:sz w:val="22"/>
          <w:szCs w:val="22"/>
        </w:rPr>
        <w:tab/>
      </w:r>
      <w:proofErr w:type="spellStart"/>
      <w:r w:rsidRPr="00FE343A">
        <w:rPr>
          <w:sz w:val="22"/>
          <w:szCs w:val="22"/>
        </w:rPr>
        <w:t>approx</w:t>
      </w:r>
      <w:proofErr w:type="spellEnd"/>
      <w:r w:rsidRPr="00FE343A">
        <w:rPr>
          <w:sz w:val="22"/>
          <w:szCs w:val="22"/>
        </w:rPr>
        <w:t xml:space="preserve"> or </w:t>
      </w:r>
      <w:proofErr w:type="spellStart"/>
      <w:r w:rsidRPr="00FE343A">
        <w:rPr>
          <w:sz w:val="22"/>
          <w:szCs w:val="22"/>
        </w:rPr>
        <w:t>apx</w:t>
      </w:r>
      <w:proofErr w:type="spellEnd"/>
      <w:r w:rsidRPr="00FE343A">
        <w:rPr>
          <w:sz w:val="22"/>
          <w:szCs w:val="22"/>
        </w:rPr>
        <w:t xml:space="preserve"> </w:t>
      </w:r>
      <w:r>
        <w:rPr>
          <w:sz w:val="22"/>
          <w:szCs w:val="22"/>
        </w:rPr>
        <w:t>-</w:t>
      </w:r>
      <w:r w:rsidRPr="00FE343A">
        <w:rPr>
          <w:sz w:val="22"/>
          <w:szCs w:val="22"/>
        </w:rPr>
        <w:t xml:space="preserve"> approximately</w:t>
      </w:r>
    </w:p>
    <w:p w:rsidR="00013307" w:rsidRPr="00FE343A" w:rsidRDefault="00013307" w:rsidP="00013307">
      <w:pPr>
        <w:pStyle w:val="List"/>
        <w:numPr>
          <w:ilvl w:val="1"/>
          <w:numId w:val="30"/>
        </w:numPr>
        <w:rPr>
          <w:sz w:val="22"/>
          <w:szCs w:val="22"/>
        </w:rPr>
      </w:pPr>
      <w:r>
        <w:rPr>
          <w:sz w:val="22"/>
          <w:szCs w:val="22"/>
        </w:rPr>
        <w:tab/>
      </w:r>
      <w:r w:rsidRPr="00FE343A">
        <w:rPr>
          <w:sz w:val="22"/>
          <w:szCs w:val="22"/>
        </w:rPr>
        <w:t xml:space="preserve">bicarb </w:t>
      </w:r>
      <w:r>
        <w:rPr>
          <w:sz w:val="22"/>
          <w:szCs w:val="22"/>
        </w:rPr>
        <w:t>-</w:t>
      </w:r>
      <w:r w:rsidRPr="00FE343A">
        <w:rPr>
          <w:sz w:val="22"/>
          <w:szCs w:val="22"/>
        </w:rPr>
        <w:t xml:space="preserve"> sodium bicarbonate</w:t>
      </w:r>
    </w:p>
    <w:p w:rsidR="00013307" w:rsidRPr="00FE343A" w:rsidRDefault="00013307" w:rsidP="00013307">
      <w:pPr>
        <w:pStyle w:val="List"/>
        <w:numPr>
          <w:ilvl w:val="1"/>
          <w:numId w:val="30"/>
        </w:numPr>
        <w:rPr>
          <w:sz w:val="22"/>
          <w:szCs w:val="22"/>
        </w:rPr>
      </w:pPr>
      <w:r>
        <w:rPr>
          <w:sz w:val="22"/>
          <w:szCs w:val="22"/>
        </w:rPr>
        <w:tab/>
      </w:r>
      <w:proofErr w:type="spellStart"/>
      <w:r w:rsidRPr="00FE343A">
        <w:rPr>
          <w:sz w:val="22"/>
          <w:szCs w:val="22"/>
        </w:rPr>
        <w:t>coc</w:t>
      </w:r>
      <w:proofErr w:type="spellEnd"/>
      <w:r w:rsidRPr="00FE343A">
        <w:rPr>
          <w:sz w:val="22"/>
          <w:szCs w:val="22"/>
        </w:rPr>
        <w:t xml:space="preserve"> </w:t>
      </w:r>
      <w:r>
        <w:rPr>
          <w:sz w:val="22"/>
          <w:szCs w:val="22"/>
        </w:rPr>
        <w:t>-</w:t>
      </w:r>
      <w:r w:rsidRPr="00FE343A">
        <w:rPr>
          <w:sz w:val="22"/>
          <w:szCs w:val="22"/>
        </w:rPr>
        <w:t xml:space="preserve"> cocaine</w:t>
      </w:r>
    </w:p>
    <w:p w:rsidR="00013307" w:rsidRPr="00FE343A" w:rsidRDefault="00013307" w:rsidP="00013307">
      <w:pPr>
        <w:pStyle w:val="List"/>
        <w:numPr>
          <w:ilvl w:val="1"/>
          <w:numId w:val="30"/>
        </w:numPr>
        <w:rPr>
          <w:sz w:val="22"/>
          <w:szCs w:val="22"/>
        </w:rPr>
      </w:pPr>
      <w:r>
        <w:rPr>
          <w:sz w:val="22"/>
          <w:szCs w:val="22"/>
        </w:rPr>
        <w:tab/>
      </w:r>
      <w:r w:rsidRPr="00FE343A">
        <w:rPr>
          <w:sz w:val="22"/>
          <w:szCs w:val="22"/>
        </w:rPr>
        <w:t xml:space="preserve">conc </w:t>
      </w:r>
      <w:r>
        <w:rPr>
          <w:sz w:val="22"/>
          <w:szCs w:val="22"/>
        </w:rPr>
        <w:t>-</w:t>
      </w:r>
      <w:r w:rsidRPr="00FE343A">
        <w:rPr>
          <w:sz w:val="22"/>
          <w:szCs w:val="22"/>
        </w:rPr>
        <w:t xml:space="preserve"> concentration</w:t>
      </w:r>
      <w:r>
        <w:rPr>
          <w:sz w:val="22"/>
          <w:szCs w:val="22"/>
        </w:rPr>
        <w:t xml:space="preserve"> or concentrated </w:t>
      </w:r>
    </w:p>
    <w:p w:rsidR="00013307" w:rsidRPr="00FE343A" w:rsidRDefault="00013307" w:rsidP="00013307">
      <w:pPr>
        <w:pStyle w:val="List"/>
        <w:numPr>
          <w:ilvl w:val="1"/>
          <w:numId w:val="30"/>
        </w:numPr>
        <w:rPr>
          <w:sz w:val="22"/>
          <w:szCs w:val="22"/>
        </w:rPr>
      </w:pPr>
      <w:r>
        <w:rPr>
          <w:sz w:val="22"/>
          <w:szCs w:val="22"/>
        </w:rPr>
        <w:tab/>
      </w:r>
      <m:oMath>
        <m:acc>
          <m:accPr>
            <m:chr m:val="̅"/>
            <m:ctrlPr>
              <w:rPr>
                <w:rFonts w:ascii="Cambria Math" w:hAnsi="Cambria Math"/>
                <w:sz w:val="22"/>
                <w:szCs w:val="22"/>
              </w:rPr>
            </m:ctrlPr>
          </m:accPr>
          <m:e>
            <m:r>
              <m:rPr>
                <m:sty m:val="p"/>
              </m:rPr>
              <w:rPr>
                <w:rFonts w:ascii="Cambria Math" w:hAnsi="Cambria Math"/>
                <w:sz w:val="22"/>
                <w:szCs w:val="22"/>
              </w:rPr>
              <m:t>c</m:t>
            </m:r>
          </m:e>
        </m:acc>
      </m:oMath>
      <w:r>
        <w:rPr>
          <w:sz w:val="22"/>
          <w:szCs w:val="22"/>
        </w:rPr>
        <w:t xml:space="preserve">  or c/- </w:t>
      </w:r>
      <w:r w:rsidRPr="00FE343A">
        <w:rPr>
          <w:sz w:val="22"/>
          <w:szCs w:val="22"/>
        </w:rPr>
        <w:t>containing</w:t>
      </w:r>
    </w:p>
    <w:p w:rsidR="00013307" w:rsidRPr="00FE343A" w:rsidRDefault="00013307" w:rsidP="00013307">
      <w:pPr>
        <w:pStyle w:val="List"/>
        <w:numPr>
          <w:ilvl w:val="1"/>
          <w:numId w:val="30"/>
        </w:numPr>
        <w:rPr>
          <w:sz w:val="22"/>
          <w:szCs w:val="22"/>
        </w:rPr>
      </w:pPr>
      <w:r>
        <w:rPr>
          <w:sz w:val="22"/>
          <w:szCs w:val="22"/>
        </w:rPr>
        <w:tab/>
      </w:r>
      <w:r w:rsidRPr="00FE343A">
        <w:rPr>
          <w:sz w:val="22"/>
          <w:szCs w:val="22"/>
        </w:rPr>
        <w:t xml:space="preserve">d </w:t>
      </w:r>
      <w:r>
        <w:rPr>
          <w:sz w:val="22"/>
          <w:szCs w:val="22"/>
        </w:rPr>
        <w:t>-</w:t>
      </w:r>
      <w:r w:rsidRPr="00FE343A">
        <w:rPr>
          <w:sz w:val="22"/>
          <w:szCs w:val="22"/>
        </w:rPr>
        <w:t xml:space="preserve"> dated</w:t>
      </w:r>
    </w:p>
    <w:p w:rsidR="00013307" w:rsidRPr="00FE343A" w:rsidRDefault="00013307" w:rsidP="00013307">
      <w:pPr>
        <w:pStyle w:val="List"/>
        <w:numPr>
          <w:ilvl w:val="1"/>
          <w:numId w:val="30"/>
        </w:numPr>
        <w:rPr>
          <w:sz w:val="22"/>
          <w:szCs w:val="22"/>
        </w:rPr>
      </w:pPr>
      <w:r>
        <w:rPr>
          <w:sz w:val="22"/>
          <w:szCs w:val="22"/>
        </w:rPr>
        <w:tab/>
      </w:r>
      <w:r w:rsidRPr="00FE343A">
        <w:rPr>
          <w:sz w:val="22"/>
          <w:szCs w:val="22"/>
        </w:rPr>
        <w:t xml:space="preserve">diff </w:t>
      </w:r>
      <w:r>
        <w:rPr>
          <w:sz w:val="22"/>
          <w:szCs w:val="22"/>
        </w:rPr>
        <w:t>-</w:t>
      </w:r>
      <w:r w:rsidRPr="00FE343A">
        <w:rPr>
          <w:sz w:val="22"/>
          <w:szCs w:val="22"/>
        </w:rPr>
        <w:t xml:space="preserve"> difference</w:t>
      </w:r>
    </w:p>
    <w:p w:rsidR="00013307" w:rsidRDefault="00013307" w:rsidP="00013307">
      <w:pPr>
        <w:pStyle w:val="List"/>
        <w:numPr>
          <w:ilvl w:val="1"/>
          <w:numId w:val="30"/>
        </w:numPr>
        <w:rPr>
          <w:sz w:val="22"/>
          <w:szCs w:val="22"/>
        </w:rPr>
      </w:pPr>
      <w:r>
        <w:rPr>
          <w:sz w:val="22"/>
          <w:szCs w:val="22"/>
        </w:rPr>
        <w:tab/>
      </w:r>
      <w:proofErr w:type="spellStart"/>
      <w:r w:rsidRPr="00FE343A">
        <w:rPr>
          <w:sz w:val="22"/>
          <w:szCs w:val="22"/>
        </w:rPr>
        <w:t>ext</w:t>
      </w:r>
      <w:proofErr w:type="spellEnd"/>
      <w:r w:rsidRPr="00FE343A">
        <w:rPr>
          <w:sz w:val="22"/>
          <w:szCs w:val="22"/>
        </w:rPr>
        <w:t xml:space="preserve"> </w:t>
      </w:r>
      <w:r>
        <w:rPr>
          <w:sz w:val="22"/>
          <w:szCs w:val="22"/>
        </w:rPr>
        <w:t>-</w:t>
      </w:r>
      <w:r w:rsidRPr="00FE343A">
        <w:rPr>
          <w:sz w:val="22"/>
          <w:szCs w:val="22"/>
        </w:rPr>
        <w:t xml:space="preserve"> extract / extraction</w:t>
      </w:r>
    </w:p>
    <w:p w:rsidR="00013307" w:rsidRPr="00D94EB6" w:rsidRDefault="00013307" w:rsidP="00013307">
      <w:pPr>
        <w:pStyle w:val="List"/>
        <w:numPr>
          <w:ilvl w:val="1"/>
          <w:numId w:val="32"/>
        </w:numPr>
        <w:rPr>
          <w:sz w:val="22"/>
          <w:szCs w:val="22"/>
        </w:rPr>
      </w:pPr>
      <w:r w:rsidRPr="00D94EB6">
        <w:rPr>
          <w:sz w:val="22"/>
          <w:szCs w:val="22"/>
        </w:rPr>
        <w:t xml:space="preserve">GCMS, GC-MS, or GC/MS </w:t>
      </w:r>
      <w:r>
        <w:rPr>
          <w:sz w:val="22"/>
          <w:szCs w:val="22"/>
        </w:rPr>
        <w:t>-</w:t>
      </w:r>
      <w:r w:rsidRPr="00D94EB6">
        <w:rPr>
          <w:sz w:val="22"/>
          <w:szCs w:val="22"/>
        </w:rPr>
        <w:t xml:space="preserve"> gas chromatography–mass spectrometry</w:t>
      </w:r>
    </w:p>
    <w:p w:rsidR="00013307" w:rsidRPr="00FE343A" w:rsidRDefault="00013307" w:rsidP="00013307">
      <w:pPr>
        <w:pStyle w:val="List"/>
        <w:numPr>
          <w:ilvl w:val="1"/>
          <w:numId w:val="32"/>
        </w:numPr>
        <w:rPr>
          <w:b/>
          <w:sz w:val="22"/>
          <w:szCs w:val="22"/>
        </w:rPr>
      </w:pPr>
      <w:proofErr w:type="spellStart"/>
      <w:r w:rsidRPr="00FE343A">
        <w:rPr>
          <w:sz w:val="22"/>
          <w:szCs w:val="22"/>
        </w:rPr>
        <w:t>gpm</w:t>
      </w:r>
      <w:proofErr w:type="spellEnd"/>
      <w:r w:rsidRPr="00FE343A">
        <w:rPr>
          <w:sz w:val="22"/>
          <w:szCs w:val="22"/>
        </w:rPr>
        <w:t xml:space="preserve"> </w:t>
      </w:r>
      <w:r>
        <w:rPr>
          <w:sz w:val="22"/>
          <w:szCs w:val="22"/>
        </w:rPr>
        <w:t>-</w:t>
      </w:r>
      <w:r w:rsidRPr="00FE343A">
        <w:rPr>
          <w:sz w:val="22"/>
          <w:szCs w:val="22"/>
        </w:rPr>
        <w:t xml:space="preserve"> green plant material</w:t>
      </w:r>
    </w:p>
    <w:p w:rsidR="00013307" w:rsidRPr="00FE343A" w:rsidRDefault="00013307" w:rsidP="00013307">
      <w:pPr>
        <w:pStyle w:val="List"/>
        <w:numPr>
          <w:ilvl w:val="1"/>
          <w:numId w:val="32"/>
        </w:numPr>
        <w:rPr>
          <w:b/>
          <w:sz w:val="22"/>
          <w:szCs w:val="22"/>
        </w:rPr>
      </w:pPr>
      <w:proofErr w:type="spellStart"/>
      <w:r w:rsidRPr="00FE343A">
        <w:rPr>
          <w:sz w:val="22"/>
          <w:szCs w:val="22"/>
        </w:rPr>
        <w:t>hs</w:t>
      </w:r>
      <w:proofErr w:type="spellEnd"/>
      <w:r w:rsidRPr="00FE343A">
        <w:rPr>
          <w:sz w:val="22"/>
          <w:szCs w:val="22"/>
        </w:rPr>
        <w:t xml:space="preserve"> </w:t>
      </w:r>
      <w:r>
        <w:rPr>
          <w:sz w:val="22"/>
          <w:szCs w:val="22"/>
        </w:rPr>
        <w:t>-</w:t>
      </w:r>
      <w:r w:rsidRPr="00FE343A">
        <w:rPr>
          <w:sz w:val="22"/>
          <w:szCs w:val="22"/>
        </w:rPr>
        <w:t xml:space="preserve"> heat sealed</w:t>
      </w:r>
    </w:p>
    <w:p w:rsidR="00013307" w:rsidRPr="00FE343A" w:rsidRDefault="00013307" w:rsidP="00013307">
      <w:pPr>
        <w:pStyle w:val="List"/>
        <w:numPr>
          <w:ilvl w:val="1"/>
          <w:numId w:val="32"/>
        </w:numPr>
        <w:rPr>
          <w:sz w:val="22"/>
          <w:szCs w:val="22"/>
        </w:rPr>
      </w:pPr>
      <w:r w:rsidRPr="00FE343A">
        <w:rPr>
          <w:sz w:val="22"/>
          <w:szCs w:val="22"/>
        </w:rPr>
        <w:t xml:space="preserve">hex </w:t>
      </w:r>
      <w:r>
        <w:rPr>
          <w:sz w:val="22"/>
          <w:szCs w:val="22"/>
        </w:rPr>
        <w:t>-</w:t>
      </w:r>
      <w:r w:rsidRPr="00FE343A">
        <w:rPr>
          <w:sz w:val="22"/>
          <w:szCs w:val="22"/>
        </w:rPr>
        <w:t xml:space="preserve"> hexane</w:t>
      </w:r>
    </w:p>
    <w:p w:rsidR="00013307" w:rsidRPr="00FE343A" w:rsidRDefault="00013307" w:rsidP="00013307">
      <w:pPr>
        <w:pStyle w:val="List"/>
        <w:numPr>
          <w:ilvl w:val="1"/>
          <w:numId w:val="32"/>
        </w:numPr>
        <w:rPr>
          <w:b/>
          <w:sz w:val="22"/>
          <w:szCs w:val="22"/>
        </w:rPr>
      </w:pPr>
      <w:r w:rsidRPr="00FE343A">
        <w:rPr>
          <w:sz w:val="22"/>
          <w:szCs w:val="22"/>
        </w:rPr>
        <w:t xml:space="preserve">IR </w:t>
      </w:r>
      <w:r>
        <w:rPr>
          <w:sz w:val="22"/>
          <w:szCs w:val="22"/>
        </w:rPr>
        <w:t>-</w:t>
      </w:r>
      <w:r w:rsidRPr="00FE343A">
        <w:rPr>
          <w:sz w:val="22"/>
          <w:szCs w:val="22"/>
        </w:rPr>
        <w:t xml:space="preserve"> infrared spectroscopy</w:t>
      </w:r>
    </w:p>
    <w:p w:rsidR="00013307" w:rsidRPr="00FE343A" w:rsidRDefault="00013307" w:rsidP="00013307">
      <w:pPr>
        <w:pStyle w:val="List"/>
        <w:numPr>
          <w:ilvl w:val="1"/>
          <w:numId w:val="32"/>
        </w:numPr>
        <w:rPr>
          <w:sz w:val="22"/>
          <w:szCs w:val="22"/>
        </w:rPr>
      </w:pPr>
      <w:proofErr w:type="spellStart"/>
      <w:r w:rsidRPr="00FE343A">
        <w:rPr>
          <w:sz w:val="22"/>
          <w:szCs w:val="22"/>
        </w:rPr>
        <w:t>i</w:t>
      </w:r>
      <w:proofErr w:type="spellEnd"/>
      <w:r w:rsidRPr="00FE343A">
        <w:rPr>
          <w:sz w:val="22"/>
          <w:szCs w:val="22"/>
        </w:rPr>
        <w:t xml:space="preserve"> </w:t>
      </w:r>
      <w:r>
        <w:rPr>
          <w:sz w:val="22"/>
          <w:szCs w:val="22"/>
        </w:rPr>
        <w:t>-</w:t>
      </w:r>
      <w:r w:rsidRPr="00FE343A">
        <w:rPr>
          <w:sz w:val="22"/>
          <w:szCs w:val="22"/>
        </w:rPr>
        <w:t xml:space="preserve"> initialed</w:t>
      </w:r>
    </w:p>
    <w:p w:rsidR="00013307" w:rsidRDefault="00013307" w:rsidP="00013307">
      <w:pPr>
        <w:pStyle w:val="List"/>
        <w:numPr>
          <w:ilvl w:val="1"/>
          <w:numId w:val="32"/>
        </w:numPr>
        <w:rPr>
          <w:sz w:val="22"/>
          <w:szCs w:val="22"/>
        </w:rPr>
      </w:pPr>
      <w:proofErr w:type="spellStart"/>
      <w:r w:rsidRPr="00FE343A">
        <w:rPr>
          <w:sz w:val="22"/>
          <w:szCs w:val="22"/>
        </w:rPr>
        <w:t>init</w:t>
      </w:r>
      <w:proofErr w:type="spellEnd"/>
      <w:r w:rsidRPr="00FE343A">
        <w:rPr>
          <w:sz w:val="22"/>
          <w:szCs w:val="22"/>
        </w:rPr>
        <w:t xml:space="preserve"> </w:t>
      </w:r>
      <w:r>
        <w:rPr>
          <w:sz w:val="22"/>
          <w:szCs w:val="22"/>
        </w:rPr>
        <w:t>-</w:t>
      </w:r>
      <w:r w:rsidRPr="00FE343A">
        <w:rPr>
          <w:sz w:val="22"/>
          <w:szCs w:val="22"/>
        </w:rPr>
        <w:t xml:space="preserve"> initial</w:t>
      </w:r>
    </w:p>
    <w:p w:rsidR="00013307" w:rsidRPr="00FE343A" w:rsidRDefault="00013307" w:rsidP="00013307">
      <w:pPr>
        <w:pStyle w:val="List"/>
        <w:numPr>
          <w:ilvl w:val="1"/>
          <w:numId w:val="32"/>
        </w:numPr>
        <w:rPr>
          <w:sz w:val="22"/>
          <w:szCs w:val="22"/>
        </w:rPr>
      </w:pPr>
      <w:r>
        <w:rPr>
          <w:sz w:val="22"/>
          <w:szCs w:val="22"/>
        </w:rPr>
        <w:t>Iso - isothermal</w:t>
      </w:r>
    </w:p>
    <w:p w:rsidR="00013307" w:rsidRPr="00FE343A" w:rsidRDefault="00013307" w:rsidP="00013307">
      <w:pPr>
        <w:pStyle w:val="List"/>
        <w:numPr>
          <w:ilvl w:val="1"/>
          <w:numId w:val="32"/>
        </w:numPr>
        <w:rPr>
          <w:sz w:val="22"/>
          <w:szCs w:val="22"/>
        </w:rPr>
      </w:pPr>
      <w:r w:rsidRPr="00FE343A">
        <w:rPr>
          <w:sz w:val="22"/>
          <w:szCs w:val="22"/>
        </w:rPr>
        <w:t xml:space="preserve">k </w:t>
      </w:r>
      <w:r>
        <w:rPr>
          <w:sz w:val="22"/>
          <w:szCs w:val="22"/>
        </w:rPr>
        <w:t>-</w:t>
      </w:r>
      <w:r w:rsidRPr="00FE343A">
        <w:rPr>
          <w:sz w:val="22"/>
          <w:szCs w:val="22"/>
        </w:rPr>
        <w:t xml:space="preserve"> knotted</w:t>
      </w:r>
    </w:p>
    <w:p w:rsidR="00013307" w:rsidRPr="00FE343A" w:rsidRDefault="00013307" w:rsidP="00013307">
      <w:pPr>
        <w:pStyle w:val="List"/>
        <w:numPr>
          <w:ilvl w:val="1"/>
          <w:numId w:val="32"/>
        </w:numPr>
        <w:rPr>
          <w:sz w:val="22"/>
          <w:szCs w:val="22"/>
        </w:rPr>
      </w:pPr>
      <w:r w:rsidRPr="00FE343A">
        <w:rPr>
          <w:sz w:val="22"/>
          <w:szCs w:val="22"/>
        </w:rPr>
        <w:t xml:space="preserve">LTC </w:t>
      </w:r>
      <w:r>
        <w:rPr>
          <w:sz w:val="22"/>
          <w:szCs w:val="22"/>
        </w:rPr>
        <w:t>-</w:t>
      </w:r>
      <w:r w:rsidRPr="00FE343A">
        <w:rPr>
          <w:sz w:val="22"/>
          <w:szCs w:val="22"/>
        </w:rPr>
        <w:t xml:space="preserve"> labeled to contain</w:t>
      </w:r>
    </w:p>
    <w:p w:rsidR="00013307" w:rsidRPr="00FE343A" w:rsidRDefault="00013307" w:rsidP="00013307">
      <w:pPr>
        <w:pStyle w:val="List"/>
        <w:numPr>
          <w:ilvl w:val="1"/>
          <w:numId w:val="32"/>
        </w:numPr>
        <w:rPr>
          <w:b/>
          <w:sz w:val="22"/>
          <w:szCs w:val="22"/>
        </w:rPr>
      </w:pPr>
      <w:r w:rsidRPr="00FE343A">
        <w:rPr>
          <w:sz w:val="22"/>
          <w:szCs w:val="22"/>
        </w:rPr>
        <w:t>lg - large</w:t>
      </w:r>
    </w:p>
    <w:p w:rsidR="00013307" w:rsidRDefault="00013307" w:rsidP="00013307">
      <w:pPr>
        <w:pStyle w:val="List"/>
        <w:numPr>
          <w:ilvl w:val="1"/>
          <w:numId w:val="32"/>
        </w:numPr>
        <w:rPr>
          <w:sz w:val="22"/>
          <w:szCs w:val="22"/>
        </w:rPr>
      </w:pPr>
      <w:r>
        <w:rPr>
          <w:sz w:val="22"/>
          <w:szCs w:val="22"/>
        </w:rPr>
        <w:t>Macro - Macroscopic</w:t>
      </w:r>
    </w:p>
    <w:p w:rsidR="00013307" w:rsidRPr="00FE343A" w:rsidRDefault="00013307" w:rsidP="00013307">
      <w:pPr>
        <w:pStyle w:val="List"/>
        <w:numPr>
          <w:ilvl w:val="1"/>
          <w:numId w:val="32"/>
        </w:numPr>
        <w:rPr>
          <w:sz w:val="22"/>
          <w:szCs w:val="22"/>
        </w:rPr>
      </w:pPr>
      <w:proofErr w:type="spellStart"/>
      <w:r w:rsidRPr="00FE343A">
        <w:rPr>
          <w:sz w:val="22"/>
          <w:szCs w:val="22"/>
        </w:rPr>
        <w:t>mat’l</w:t>
      </w:r>
      <w:proofErr w:type="spellEnd"/>
      <w:r w:rsidRPr="00FE343A">
        <w:rPr>
          <w:sz w:val="22"/>
          <w:szCs w:val="22"/>
        </w:rPr>
        <w:t xml:space="preserve"> - material</w:t>
      </w:r>
    </w:p>
    <w:p w:rsidR="00013307" w:rsidRPr="00FE343A" w:rsidRDefault="00013307" w:rsidP="00013307">
      <w:pPr>
        <w:pStyle w:val="List"/>
        <w:numPr>
          <w:ilvl w:val="1"/>
          <w:numId w:val="30"/>
        </w:numPr>
        <w:rPr>
          <w:b/>
          <w:sz w:val="22"/>
          <w:szCs w:val="22"/>
        </w:rPr>
      </w:pPr>
      <w:r w:rsidRPr="00FE343A">
        <w:rPr>
          <w:sz w:val="22"/>
          <w:szCs w:val="22"/>
        </w:rPr>
        <w:t xml:space="preserve">me </w:t>
      </w:r>
      <w:r>
        <w:rPr>
          <w:sz w:val="22"/>
          <w:szCs w:val="22"/>
        </w:rPr>
        <w:t>-</w:t>
      </w:r>
      <w:r w:rsidRPr="00FE343A">
        <w:rPr>
          <w:sz w:val="22"/>
          <w:szCs w:val="22"/>
        </w:rPr>
        <w:t xml:space="preserve"> manila envelope</w:t>
      </w:r>
    </w:p>
    <w:p w:rsidR="00013307" w:rsidRPr="00D94EB6" w:rsidRDefault="00013307" w:rsidP="00013307">
      <w:pPr>
        <w:pStyle w:val="List"/>
        <w:numPr>
          <w:ilvl w:val="1"/>
          <w:numId w:val="30"/>
        </w:numPr>
        <w:rPr>
          <w:b/>
          <w:sz w:val="22"/>
          <w:szCs w:val="22"/>
        </w:rPr>
      </w:pPr>
      <w:r w:rsidRPr="00FE343A">
        <w:rPr>
          <w:sz w:val="22"/>
          <w:szCs w:val="22"/>
        </w:rPr>
        <w:t xml:space="preserve">med </w:t>
      </w:r>
      <w:r>
        <w:rPr>
          <w:sz w:val="22"/>
          <w:szCs w:val="22"/>
        </w:rPr>
        <w:t>-</w:t>
      </w:r>
      <w:r w:rsidRPr="00FE343A">
        <w:rPr>
          <w:sz w:val="22"/>
          <w:szCs w:val="22"/>
        </w:rPr>
        <w:t xml:space="preserve"> medium</w:t>
      </w:r>
    </w:p>
    <w:p w:rsidR="00013307" w:rsidRPr="00AE1AA4" w:rsidRDefault="00013307" w:rsidP="00013307">
      <w:pPr>
        <w:pStyle w:val="List"/>
        <w:numPr>
          <w:ilvl w:val="1"/>
          <w:numId w:val="30"/>
        </w:numPr>
        <w:rPr>
          <w:b/>
          <w:sz w:val="22"/>
          <w:szCs w:val="22"/>
        </w:rPr>
      </w:pPr>
      <w:r>
        <w:rPr>
          <w:sz w:val="22"/>
          <w:szCs w:val="22"/>
        </w:rPr>
        <w:t>Meth - methamphetamine</w:t>
      </w:r>
    </w:p>
    <w:p w:rsidR="00013307" w:rsidRPr="00AE1AA4" w:rsidRDefault="00013307" w:rsidP="00013307">
      <w:pPr>
        <w:pStyle w:val="List"/>
        <w:numPr>
          <w:ilvl w:val="1"/>
          <w:numId w:val="30"/>
        </w:numPr>
        <w:rPr>
          <w:b/>
          <w:sz w:val="22"/>
          <w:szCs w:val="22"/>
        </w:rPr>
      </w:pPr>
      <w:r>
        <w:rPr>
          <w:sz w:val="22"/>
          <w:szCs w:val="22"/>
        </w:rPr>
        <w:t>Micro - Microscopic</w:t>
      </w:r>
    </w:p>
    <w:p w:rsidR="00013307" w:rsidRPr="00FE343A" w:rsidRDefault="00013307" w:rsidP="00013307">
      <w:pPr>
        <w:pStyle w:val="List"/>
        <w:numPr>
          <w:ilvl w:val="1"/>
          <w:numId w:val="30"/>
        </w:numPr>
        <w:rPr>
          <w:b/>
          <w:sz w:val="22"/>
          <w:szCs w:val="22"/>
        </w:rPr>
      </w:pPr>
      <w:r>
        <w:rPr>
          <w:sz w:val="22"/>
          <w:szCs w:val="22"/>
        </w:rPr>
        <w:t>MS - Mass spectrometer/spectrum</w:t>
      </w:r>
    </w:p>
    <w:p w:rsidR="00013307" w:rsidRPr="00FE343A" w:rsidRDefault="00013307" w:rsidP="00013307">
      <w:pPr>
        <w:pStyle w:val="ListParagraph"/>
        <w:numPr>
          <w:ilvl w:val="1"/>
          <w:numId w:val="30"/>
        </w:numPr>
        <w:rPr>
          <w:b/>
          <w:snapToGrid w:val="0"/>
          <w:sz w:val="22"/>
          <w:szCs w:val="22"/>
        </w:rPr>
      </w:pPr>
      <w:r w:rsidRPr="00FE343A">
        <w:rPr>
          <w:snapToGrid w:val="0"/>
          <w:sz w:val="22"/>
          <w:szCs w:val="22"/>
        </w:rPr>
        <w:t xml:space="preserve">NIST </w:t>
      </w:r>
      <w:r>
        <w:rPr>
          <w:snapToGrid w:val="0"/>
          <w:sz w:val="22"/>
          <w:szCs w:val="22"/>
        </w:rPr>
        <w:t>-</w:t>
      </w:r>
      <w:r w:rsidRPr="00FE343A">
        <w:rPr>
          <w:snapToGrid w:val="0"/>
          <w:sz w:val="22"/>
          <w:szCs w:val="22"/>
        </w:rPr>
        <w:t xml:space="preserve"> National Institute of Standards and Technology</w:t>
      </w:r>
    </w:p>
    <w:p w:rsidR="00013307" w:rsidRPr="00FE343A" w:rsidRDefault="00013307" w:rsidP="00013307">
      <w:pPr>
        <w:pStyle w:val="ListParagraph"/>
        <w:numPr>
          <w:ilvl w:val="1"/>
          <w:numId w:val="30"/>
        </w:numPr>
        <w:jc w:val="both"/>
        <w:rPr>
          <w:b/>
          <w:snapToGrid w:val="0"/>
          <w:sz w:val="22"/>
          <w:szCs w:val="22"/>
        </w:rPr>
      </w:pPr>
      <w:r w:rsidRPr="00FE343A">
        <w:rPr>
          <w:snapToGrid w:val="0"/>
          <w:sz w:val="22"/>
          <w:szCs w:val="22"/>
        </w:rPr>
        <w:t xml:space="preserve">NQCC </w:t>
      </w:r>
      <w:r>
        <w:rPr>
          <w:snapToGrid w:val="0"/>
          <w:sz w:val="22"/>
          <w:szCs w:val="22"/>
        </w:rPr>
        <w:t>-</w:t>
      </w:r>
      <w:r w:rsidRPr="00FE343A">
        <w:rPr>
          <w:snapToGrid w:val="0"/>
          <w:sz w:val="22"/>
          <w:szCs w:val="22"/>
        </w:rPr>
        <w:t xml:space="preserve"> negative quality control check</w:t>
      </w:r>
    </w:p>
    <w:p w:rsidR="00013307" w:rsidRPr="00FE343A" w:rsidRDefault="00013307" w:rsidP="00013307">
      <w:pPr>
        <w:pStyle w:val="List"/>
        <w:numPr>
          <w:ilvl w:val="1"/>
          <w:numId w:val="30"/>
        </w:numPr>
        <w:rPr>
          <w:sz w:val="22"/>
          <w:szCs w:val="22"/>
        </w:rPr>
      </w:pPr>
      <w:r w:rsidRPr="00FE343A">
        <w:rPr>
          <w:sz w:val="22"/>
          <w:szCs w:val="22"/>
        </w:rPr>
        <w:t xml:space="preserve">NCS </w:t>
      </w:r>
      <w:r>
        <w:rPr>
          <w:sz w:val="22"/>
          <w:szCs w:val="22"/>
        </w:rPr>
        <w:t>-</w:t>
      </w:r>
      <w:r w:rsidRPr="00FE343A">
        <w:rPr>
          <w:sz w:val="22"/>
          <w:szCs w:val="22"/>
        </w:rPr>
        <w:t xml:space="preserve"> no controlled substances</w:t>
      </w:r>
    </w:p>
    <w:p w:rsidR="00013307" w:rsidRPr="00FE343A" w:rsidRDefault="00013307" w:rsidP="00013307">
      <w:pPr>
        <w:pStyle w:val="List"/>
        <w:numPr>
          <w:ilvl w:val="1"/>
          <w:numId w:val="30"/>
        </w:numPr>
        <w:rPr>
          <w:b/>
          <w:sz w:val="22"/>
          <w:szCs w:val="22"/>
        </w:rPr>
      </w:pPr>
      <w:r w:rsidRPr="00FE343A">
        <w:rPr>
          <w:sz w:val="22"/>
          <w:szCs w:val="22"/>
        </w:rPr>
        <w:t xml:space="preserve">NSR </w:t>
      </w:r>
      <w:r>
        <w:rPr>
          <w:sz w:val="22"/>
          <w:szCs w:val="22"/>
        </w:rPr>
        <w:t>-</w:t>
      </w:r>
      <w:r w:rsidRPr="00FE343A">
        <w:rPr>
          <w:sz w:val="22"/>
          <w:szCs w:val="22"/>
        </w:rPr>
        <w:t xml:space="preserve"> no significant reaction</w:t>
      </w:r>
    </w:p>
    <w:p w:rsidR="00013307" w:rsidRPr="00FE343A" w:rsidRDefault="00013307" w:rsidP="00013307">
      <w:pPr>
        <w:pStyle w:val="List"/>
        <w:numPr>
          <w:ilvl w:val="1"/>
          <w:numId w:val="30"/>
        </w:numPr>
        <w:rPr>
          <w:b/>
          <w:sz w:val="22"/>
          <w:szCs w:val="22"/>
        </w:rPr>
      </w:pPr>
      <w:r w:rsidRPr="00FE343A">
        <w:rPr>
          <w:sz w:val="22"/>
          <w:szCs w:val="22"/>
        </w:rPr>
        <w:t xml:space="preserve">ow </w:t>
      </w:r>
      <w:r>
        <w:rPr>
          <w:sz w:val="22"/>
          <w:szCs w:val="22"/>
        </w:rPr>
        <w:t>-</w:t>
      </w:r>
      <w:r w:rsidRPr="00FE343A">
        <w:rPr>
          <w:sz w:val="22"/>
          <w:szCs w:val="22"/>
        </w:rPr>
        <w:t xml:space="preserve"> off-white</w:t>
      </w:r>
    </w:p>
    <w:p w:rsidR="00013307" w:rsidRPr="00FE343A" w:rsidRDefault="00013307" w:rsidP="00013307">
      <w:pPr>
        <w:pStyle w:val="List"/>
        <w:numPr>
          <w:ilvl w:val="1"/>
          <w:numId w:val="30"/>
        </w:numPr>
        <w:rPr>
          <w:b/>
          <w:sz w:val="22"/>
          <w:szCs w:val="22"/>
        </w:rPr>
      </w:pPr>
      <w:proofErr w:type="spellStart"/>
      <w:r w:rsidRPr="00FE343A">
        <w:rPr>
          <w:sz w:val="22"/>
          <w:szCs w:val="22"/>
        </w:rPr>
        <w:t>owhm</w:t>
      </w:r>
      <w:proofErr w:type="spellEnd"/>
      <w:r w:rsidRPr="00FE343A">
        <w:rPr>
          <w:sz w:val="22"/>
          <w:szCs w:val="22"/>
        </w:rPr>
        <w:t xml:space="preserve"> </w:t>
      </w:r>
      <w:r>
        <w:rPr>
          <w:b/>
          <w:sz w:val="22"/>
          <w:szCs w:val="22"/>
        </w:rPr>
        <w:t>-</w:t>
      </w:r>
      <w:r w:rsidRPr="00FE343A">
        <w:rPr>
          <w:b/>
          <w:sz w:val="22"/>
          <w:szCs w:val="22"/>
        </w:rPr>
        <w:t xml:space="preserve"> </w:t>
      </w:r>
      <w:r w:rsidRPr="00FE343A">
        <w:rPr>
          <w:sz w:val="22"/>
          <w:szCs w:val="22"/>
        </w:rPr>
        <w:t>off-white hard material</w:t>
      </w:r>
    </w:p>
    <w:p w:rsidR="00013307" w:rsidRPr="00FE343A" w:rsidRDefault="00013307" w:rsidP="00013307">
      <w:pPr>
        <w:pStyle w:val="List"/>
        <w:numPr>
          <w:ilvl w:val="1"/>
          <w:numId w:val="30"/>
        </w:numPr>
        <w:rPr>
          <w:b/>
          <w:sz w:val="22"/>
          <w:szCs w:val="22"/>
        </w:rPr>
      </w:pPr>
      <w:proofErr w:type="spellStart"/>
      <w:r w:rsidRPr="00FE343A">
        <w:rPr>
          <w:sz w:val="22"/>
          <w:szCs w:val="22"/>
        </w:rPr>
        <w:t>owm</w:t>
      </w:r>
      <w:proofErr w:type="spellEnd"/>
      <w:r w:rsidRPr="00FE343A">
        <w:rPr>
          <w:sz w:val="22"/>
          <w:szCs w:val="22"/>
        </w:rPr>
        <w:t xml:space="preserve"> </w:t>
      </w:r>
      <w:r>
        <w:rPr>
          <w:sz w:val="22"/>
          <w:szCs w:val="22"/>
        </w:rPr>
        <w:t>-</w:t>
      </w:r>
      <w:r w:rsidRPr="00FE343A">
        <w:rPr>
          <w:sz w:val="22"/>
          <w:szCs w:val="22"/>
        </w:rPr>
        <w:t xml:space="preserve"> off-white material</w:t>
      </w:r>
    </w:p>
    <w:p w:rsidR="00013307" w:rsidRPr="00FE343A" w:rsidRDefault="00013307" w:rsidP="00013307">
      <w:pPr>
        <w:pStyle w:val="List"/>
        <w:numPr>
          <w:ilvl w:val="1"/>
          <w:numId w:val="30"/>
        </w:numPr>
        <w:rPr>
          <w:b/>
          <w:sz w:val="22"/>
          <w:szCs w:val="22"/>
        </w:rPr>
      </w:pPr>
      <w:proofErr w:type="spellStart"/>
      <w:r w:rsidRPr="00FE343A">
        <w:rPr>
          <w:sz w:val="22"/>
          <w:szCs w:val="22"/>
        </w:rPr>
        <w:t>owp</w:t>
      </w:r>
      <w:proofErr w:type="spellEnd"/>
      <w:r w:rsidRPr="00FE343A">
        <w:rPr>
          <w:sz w:val="22"/>
          <w:szCs w:val="22"/>
        </w:rPr>
        <w:t xml:space="preserve"> </w:t>
      </w:r>
      <w:r>
        <w:rPr>
          <w:sz w:val="22"/>
          <w:szCs w:val="22"/>
        </w:rPr>
        <w:t>-</w:t>
      </w:r>
      <w:r w:rsidRPr="00FE343A">
        <w:rPr>
          <w:sz w:val="22"/>
          <w:szCs w:val="22"/>
        </w:rPr>
        <w:t xml:space="preserve"> off-white powder</w:t>
      </w:r>
    </w:p>
    <w:p w:rsidR="00013307" w:rsidRPr="00FE343A" w:rsidRDefault="00013307" w:rsidP="00013307">
      <w:pPr>
        <w:pStyle w:val="List"/>
        <w:numPr>
          <w:ilvl w:val="1"/>
          <w:numId w:val="3"/>
        </w:numPr>
        <w:rPr>
          <w:b/>
          <w:sz w:val="22"/>
          <w:szCs w:val="22"/>
        </w:rPr>
      </w:pPr>
      <w:proofErr w:type="spellStart"/>
      <w:r w:rsidRPr="00FE343A">
        <w:rPr>
          <w:sz w:val="22"/>
          <w:szCs w:val="22"/>
        </w:rPr>
        <w:t>pg</w:t>
      </w:r>
      <w:proofErr w:type="spellEnd"/>
      <w:r w:rsidRPr="00FE343A">
        <w:rPr>
          <w:sz w:val="22"/>
          <w:szCs w:val="22"/>
        </w:rPr>
        <w:t xml:space="preserve"> </w:t>
      </w:r>
      <w:r>
        <w:rPr>
          <w:sz w:val="22"/>
          <w:szCs w:val="22"/>
        </w:rPr>
        <w:t>-</w:t>
      </w:r>
      <w:r w:rsidRPr="00FE343A">
        <w:rPr>
          <w:sz w:val="22"/>
          <w:szCs w:val="22"/>
        </w:rPr>
        <w:t xml:space="preserve"> page</w:t>
      </w:r>
    </w:p>
    <w:p w:rsidR="00013307" w:rsidRPr="00FE343A" w:rsidRDefault="00013307" w:rsidP="00013307">
      <w:pPr>
        <w:pStyle w:val="List"/>
        <w:numPr>
          <w:ilvl w:val="1"/>
          <w:numId w:val="3"/>
        </w:numPr>
        <w:rPr>
          <w:b/>
          <w:sz w:val="22"/>
          <w:szCs w:val="22"/>
        </w:rPr>
      </w:pPr>
      <w:r w:rsidRPr="00FE343A">
        <w:rPr>
          <w:sz w:val="22"/>
          <w:szCs w:val="22"/>
        </w:rPr>
        <w:t xml:space="preserve">pm </w:t>
      </w:r>
      <w:r>
        <w:rPr>
          <w:sz w:val="22"/>
          <w:szCs w:val="22"/>
        </w:rPr>
        <w:t>-</w:t>
      </w:r>
      <w:r w:rsidRPr="00FE343A">
        <w:rPr>
          <w:sz w:val="22"/>
          <w:szCs w:val="22"/>
        </w:rPr>
        <w:t xml:space="preserve"> plant material</w:t>
      </w:r>
    </w:p>
    <w:p w:rsidR="00013307" w:rsidRPr="00FE343A" w:rsidRDefault="00013307" w:rsidP="00013307">
      <w:pPr>
        <w:pStyle w:val="List"/>
        <w:numPr>
          <w:ilvl w:val="1"/>
          <w:numId w:val="3"/>
        </w:numPr>
        <w:rPr>
          <w:b/>
          <w:sz w:val="22"/>
          <w:szCs w:val="22"/>
        </w:rPr>
      </w:pPr>
      <w:r w:rsidRPr="00FE343A">
        <w:rPr>
          <w:sz w:val="22"/>
          <w:szCs w:val="22"/>
        </w:rPr>
        <w:t xml:space="preserve">pb </w:t>
      </w:r>
      <w:r>
        <w:rPr>
          <w:sz w:val="22"/>
          <w:szCs w:val="22"/>
        </w:rPr>
        <w:t>-</w:t>
      </w:r>
      <w:r w:rsidRPr="00FE343A">
        <w:rPr>
          <w:sz w:val="22"/>
          <w:szCs w:val="22"/>
        </w:rPr>
        <w:t xml:space="preserve"> plastic bag</w:t>
      </w:r>
    </w:p>
    <w:p w:rsidR="00013307" w:rsidRPr="00FE343A" w:rsidRDefault="00013307" w:rsidP="00013307">
      <w:pPr>
        <w:pStyle w:val="List"/>
        <w:numPr>
          <w:ilvl w:val="1"/>
          <w:numId w:val="3"/>
        </w:numPr>
        <w:rPr>
          <w:b/>
          <w:sz w:val="22"/>
          <w:szCs w:val="22"/>
        </w:rPr>
      </w:pPr>
      <w:proofErr w:type="spellStart"/>
      <w:r w:rsidRPr="00FE343A">
        <w:rPr>
          <w:sz w:val="22"/>
          <w:szCs w:val="22"/>
        </w:rPr>
        <w:t>pbc</w:t>
      </w:r>
      <w:proofErr w:type="spellEnd"/>
      <w:r w:rsidRPr="00FE343A">
        <w:rPr>
          <w:sz w:val="22"/>
          <w:szCs w:val="22"/>
        </w:rPr>
        <w:t xml:space="preserve"> </w:t>
      </w:r>
      <w:r>
        <w:rPr>
          <w:sz w:val="22"/>
          <w:szCs w:val="22"/>
        </w:rPr>
        <w:t>-</w:t>
      </w:r>
      <w:r w:rsidRPr="00FE343A">
        <w:rPr>
          <w:sz w:val="22"/>
          <w:szCs w:val="22"/>
        </w:rPr>
        <w:t xml:space="preserve"> plastic bag corner</w:t>
      </w:r>
    </w:p>
    <w:p w:rsidR="00013307" w:rsidRPr="00FE343A" w:rsidRDefault="00013307" w:rsidP="00013307">
      <w:pPr>
        <w:pStyle w:val="List"/>
        <w:numPr>
          <w:ilvl w:val="1"/>
          <w:numId w:val="3"/>
        </w:numPr>
        <w:rPr>
          <w:b/>
          <w:sz w:val="22"/>
          <w:szCs w:val="22"/>
        </w:rPr>
      </w:pPr>
      <w:r w:rsidRPr="00FE343A">
        <w:rPr>
          <w:sz w:val="22"/>
          <w:szCs w:val="22"/>
        </w:rPr>
        <w:t>pos - positive</w:t>
      </w:r>
    </w:p>
    <w:p w:rsidR="00013307" w:rsidRPr="00FE343A" w:rsidRDefault="00013307" w:rsidP="00013307">
      <w:pPr>
        <w:pStyle w:val="List"/>
        <w:numPr>
          <w:ilvl w:val="1"/>
          <w:numId w:val="3"/>
        </w:numPr>
        <w:rPr>
          <w:sz w:val="22"/>
          <w:szCs w:val="22"/>
        </w:rPr>
      </w:pPr>
      <w:r w:rsidRPr="00FE343A">
        <w:rPr>
          <w:snapToGrid w:val="0"/>
          <w:sz w:val="22"/>
          <w:szCs w:val="22"/>
        </w:rPr>
        <w:t xml:space="preserve">PQCC </w:t>
      </w:r>
      <w:r>
        <w:rPr>
          <w:snapToGrid w:val="0"/>
          <w:sz w:val="22"/>
          <w:szCs w:val="22"/>
        </w:rPr>
        <w:t>-</w:t>
      </w:r>
      <w:r w:rsidRPr="00FE343A">
        <w:rPr>
          <w:snapToGrid w:val="0"/>
          <w:sz w:val="22"/>
          <w:szCs w:val="22"/>
        </w:rPr>
        <w:t xml:space="preserve"> positive quality control check</w:t>
      </w:r>
      <w:r w:rsidRPr="00FE343A">
        <w:rPr>
          <w:sz w:val="22"/>
          <w:szCs w:val="22"/>
        </w:rPr>
        <w:t xml:space="preserve"> </w:t>
      </w:r>
    </w:p>
    <w:p w:rsidR="00013307" w:rsidRPr="00FE343A" w:rsidRDefault="00013307" w:rsidP="00013307">
      <w:pPr>
        <w:pStyle w:val="List"/>
        <w:numPr>
          <w:ilvl w:val="1"/>
          <w:numId w:val="3"/>
        </w:numPr>
        <w:rPr>
          <w:sz w:val="22"/>
          <w:szCs w:val="22"/>
        </w:rPr>
      </w:pPr>
      <w:r w:rsidRPr="00FE343A">
        <w:rPr>
          <w:sz w:val="22"/>
          <w:szCs w:val="22"/>
        </w:rPr>
        <w:t xml:space="preserve">prelim(s) </w:t>
      </w:r>
      <w:r>
        <w:rPr>
          <w:sz w:val="22"/>
          <w:szCs w:val="22"/>
        </w:rPr>
        <w:t>-</w:t>
      </w:r>
      <w:r w:rsidRPr="00FE343A">
        <w:rPr>
          <w:sz w:val="22"/>
          <w:szCs w:val="22"/>
        </w:rPr>
        <w:t xml:space="preserve"> preliminary testing(s)</w:t>
      </w:r>
    </w:p>
    <w:p w:rsidR="00013307" w:rsidRPr="00FE343A" w:rsidRDefault="00013307" w:rsidP="00013307">
      <w:pPr>
        <w:pStyle w:val="ListParagraph"/>
        <w:numPr>
          <w:ilvl w:val="1"/>
          <w:numId w:val="3"/>
        </w:numPr>
        <w:jc w:val="both"/>
        <w:rPr>
          <w:b/>
          <w:snapToGrid w:val="0"/>
          <w:sz w:val="22"/>
          <w:szCs w:val="22"/>
        </w:rPr>
      </w:pPr>
      <w:r w:rsidRPr="00FE343A">
        <w:rPr>
          <w:snapToGrid w:val="0"/>
          <w:sz w:val="22"/>
          <w:szCs w:val="22"/>
        </w:rPr>
        <w:t xml:space="preserve">QCC </w:t>
      </w:r>
      <w:r>
        <w:rPr>
          <w:snapToGrid w:val="0"/>
          <w:sz w:val="22"/>
          <w:szCs w:val="22"/>
        </w:rPr>
        <w:t>-</w:t>
      </w:r>
      <w:r w:rsidRPr="00FE343A">
        <w:rPr>
          <w:snapToGrid w:val="0"/>
          <w:sz w:val="22"/>
          <w:szCs w:val="22"/>
        </w:rPr>
        <w:t xml:space="preserve"> quality control check</w:t>
      </w:r>
    </w:p>
    <w:p w:rsidR="00013307" w:rsidRPr="00FE343A" w:rsidRDefault="00013307" w:rsidP="00013307">
      <w:pPr>
        <w:pStyle w:val="List"/>
        <w:numPr>
          <w:ilvl w:val="1"/>
          <w:numId w:val="3"/>
        </w:numPr>
        <w:rPr>
          <w:sz w:val="22"/>
          <w:szCs w:val="22"/>
        </w:rPr>
      </w:pPr>
      <w:proofErr w:type="spellStart"/>
      <w:r w:rsidRPr="00FE343A">
        <w:rPr>
          <w:sz w:val="22"/>
          <w:szCs w:val="22"/>
        </w:rPr>
        <w:t>rgt</w:t>
      </w:r>
      <w:proofErr w:type="spellEnd"/>
      <w:r w:rsidRPr="00FE343A">
        <w:rPr>
          <w:sz w:val="22"/>
          <w:szCs w:val="22"/>
        </w:rPr>
        <w:t xml:space="preserve"> </w:t>
      </w:r>
      <w:r>
        <w:rPr>
          <w:sz w:val="22"/>
          <w:szCs w:val="22"/>
        </w:rPr>
        <w:t>-</w:t>
      </w:r>
      <w:r w:rsidRPr="00FE343A">
        <w:rPr>
          <w:sz w:val="22"/>
          <w:szCs w:val="22"/>
        </w:rPr>
        <w:t xml:space="preserve"> reagent</w:t>
      </w:r>
    </w:p>
    <w:p w:rsidR="00013307" w:rsidRPr="00FE343A" w:rsidRDefault="00013307" w:rsidP="00013307">
      <w:pPr>
        <w:pStyle w:val="List"/>
        <w:numPr>
          <w:ilvl w:val="1"/>
          <w:numId w:val="3"/>
        </w:numPr>
        <w:rPr>
          <w:sz w:val="22"/>
          <w:szCs w:val="22"/>
        </w:rPr>
      </w:pPr>
      <w:r w:rsidRPr="00FE343A">
        <w:rPr>
          <w:sz w:val="22"/>
          <w:szCs w:val="22"/>
        </w:rPr>
        <w:t xml:space="preserve">rec’d </w:t>
      </w:r>
      <w:r>
        <w:rPr>
          <w:sz w:val="22"/>
          <w:szCs w:val="22"/>
        </w:rPr>
        <w:t>-</w:t>
      </w:r>
      <w:r w:rsidRPr="00FE343A">
        <w:rPr>
          <w:sz w:val="22"/>
          <w:szCs w:val="22"/>
        </w:rPr>
        <w:t xml:space="preserve"> received</w:t>
      </w:r>
    </w:p>
    <w:p w:rsidR="00013307" w:rsidRPr="00FE343A" w:rsidRDefault="00013307" w:rsidP="00013307">
      <w:pPr>
        <w:pStyle w:val="List"/>
        <w:numPr>
          <w:ilvl w:val="1"/>
          <w:numId w:val="3"/>
        </w:numPr>
        <w:rPr>
          <w:sz w:val="22"/>
          <w:szCs w:val="22"/>
        </w:rPr>
      </w:pPr>
      <w:r w:rsidRPr="00FE343A">
        <w:rPr>
          <w:sz w:val="22"/>
          <w:szCs w:val="22"/>
        </w:rPr>
        <w:lastRenderedPageBreak/>
        <w:t xml:space="preserve">ref </w:t>
      </w:r>
      <w:r>
        <w:rPr>
          <w:sz w:val="22"/>
          <w:szCs w:val="22"/>
        </w:rPr>
        <w:t>-</w:t>
      </w:r>
      <w:r w:rsidRPr="00FE343A">
        <w:rPr>
          <w:sz w:val="22"/>
          <w:szCs w:val="22"/>
        </w:rPr>
        <w:t xml:space="preserve"> reference</w:t>
      </w:r>
    </w:p>
    <w:p w:rsidR="00013307" w:rsidRDefault="00013307" w:rsidP="00013307">
      <w:pPr>
        <w:pStyle w:val="List"/>
        <w:numPr>
          <w:ilvl w:val="1"/>
          <w:numId w:val="3"/>
        </w:numPr>
        <w:rPr>
          <w:sz w:val="22"/>
          <w:szCs w:val="22"/>
        </w:rPr>
      </w:pPr>
      <w:proofErr w:type="spellStart"/>
      <w:r w:rsidRPr="00FE343A">
        <w:rPr>
          <w:sz w:val="22"/>
          <w:szCs w:val="22"/>
        </w:rPr>
        <w:t>ret’d</w:t>
      </w:r>
      <w:proofErr w:type="spellEnd"/>
      <w:r w:rsidRPr="00FE343A">
        <w:rPr>
          <w:sz w:val="22"/>
          <w:szCs w:val="22"/>
        </w:rPr>
        <w:t xml:space="preserve"> </w:t>
      </w:r>
      <w:r>
        <w:rPr>
          <w:sz w:val="22"/>
          <w:szCs w:val="22"/>
        </w:rPr>
        <w:t>-</w:t>
      </w:r>
      <w:r w:rsidRPr="00FE343A">
        <w:rPr>
          <w:sz w:val="22"/>
          <w:szCs w:val="22"/>
        </w:rPr>
        <w:t xml:space="preserve"> returned</w:t>
      </w:r>
    </w:p>
    <w:p w:rsidR="00013307" w:rsidRDefault="00013307" w:rsidP="00013307">
      <w:pPr>
        <w:pStyle w:val="List"/>
        <w:numPr>
          <w:ilvl w:val="1"/>
          <w:numId w:val="3"/>
        </w:numPr>
        <w:rPr>
          <w:sz w:val="22"/>
          <w:szCs w:val="22"/>
        </w:rPr>
      </w:pPr>
      <w:r>
        <w:rPr>
          <w:sz w:val="22"/>
          <w:szCs w:val="22"/>
        </w:rPr>
        <w:t>RT - retention time</w:t>
      </w:r>
    </w:p>
    <w:p w:rsidR="00013307" w:rsidRPr="00FE343A" w:rsidRDefault="00013307" w:rsidP="00013307">
      <w:pPr>
        <w:pStyle w:val="List"/>
        <w:numPr>
          <w:ilvl w:val="1"/>
          <w:numId w:val="3"/>
        </w:numPr>
        <w:rPr>
          <w:sz w:val="22"/>
          <w:szCs w:val="22"/>
        </w:rPr>
      </w:pPr>
      <w:proofErr w:type="spellStart"/>
      <w:r>
        <w:rPr>
          <w:sz w:val="22"/>
          <w:szCs w:val="22"/>
        </w:rPr>
        <w:t>Seb</w:t>
      </w:r>
      <w:proofErr w:type="spellEnd"/>
      <w:r>
        <w:rPr>
          <w:sz w:val="22"/>
          <w:szCs w:val="22"/>
        </w:rPr>
        <w:t xml:space="preserve"> - sealed evidence bag</w:t>
      </w:r>
    </w:p>
    <w:p w:rsidR="00013307" w:rsidRPr="00AE1AA4" w:rsidRDefault="00013307" w:rsidP="00013307">
      <w:pPr>
        <w:pStyle w:val="List"/>
        <w:numPr>
          <w:ilvl w:val="1"/>
          <w:numId w:val="3"/>
        </w:numPr>
        <w:rPr>
          <w:b/>
          <w:sz w:val="22"/>
          <w:szCs w:val="22"/>
        </w:rPr>
      </w:pPr>
      <w:r w:rsidRPr="00FE343A">
        <w:rPr>
          <w:sz w:val="22"/>
          <w:szCs w:val="22"/>
        </w:rPr>
        <w:t xml:space="preserve">sch </w:t>
      </w:r>
      <w:r>
        <w:rPr>
          <w:sz w:val="22"/>
          <w:szCs w:val="22"/>
        </w:rPr>
        <w:t>-</w:t>
      </w:r>
      <w:r w:rsidRPr="00FE343A">
        <w:rPr>
          <w:sz w:val="22"/>
          <w:szCs w:val="22"/>
        </w:rPr>
        <w:t xml:space="preserve"> schedule</w:t>
      </w:r>
    </w:p>
    <w:p w:rsidR="00013307" w:rsidRPr="00FE343A" w:rsidRDefault="00013307" w:rsidP="00013307">
      <w:pPr>
        <w:pStyle w:val="List"/>
        <w:numPr>
          <w:ilvl w:val="1"/>
          <w:numId w:val="3"/>
        </w:numPr>
        <w:rPr>
          <w:b/>
          <w:sz w:val="22"/>
          <w:szCs w:val="22"/>
        </w:rPr>
      </w:pPr>
      <w:r>
        <w:rPr>
          <w:sz w:val="22"/>
          <w:szCs w:val="22"/>
        </w:rPr>
        <w:t>SCRN - Screen</w:t>
      </w:r>
    </w:p>
    <w:p w:rsidR="00013307" w:rsidRPr="00FE343A" w:rsidRDefault="00013307" w:rsidP="00013307">
      <w:pPr>
        <w:pStyle w:val="List"/>
        <w:numPr>
          <w:ilvl w:val="1"/>
          <w:numId w:val="3"/>
        </w:numPr>
        <w:rPr>
          <w:b/>
          <w:sz w:val="22"/>
          <w:szCs w:val="22"/>
        </w:rPr>
      </w:pPr>
      <w:r w:rsidRPr="00FE343A">
        <w:rPr>
          <w:sz w:val="22"/>
          <w:szCs w:val="22"/>
        </w:rPr>
        <w:t>s - sealed</w:t>
      </w:r>
    </w:p>
    <w:p w:rsidR="00013307" w:rsidRPr="00FE343A" w:rsidRDefault="00013307" w:rsidP="00013307">
      <w:pPr>
        <w:pStyle w:val="List"/>
        <w:numPr>
          <w:ilvl w:val="1"/>
          <w:numId w:val="3"/>
        </w:numPr>
        <w:rPr>
          <w:b/>
          <w:sz w:val="22"/>
          <w:szCs w:val="22"/>
        </w:rPr>
      </w:pPr>
      <w:proofErr w:type="spellStart"/>
      <w:r w:rsidRPr="00FE343A">
        <w:rPr>
          <w:sz w:val="22"/>
          <w:szCs w:val="22"/>
        </w:rPr>
        <w:t>sm</w:t>
      </w:r>
      <w:proofErr w:type="spellEnd"/>
      <w:r w:rsidRPr="00FE343A">
        <w:rPr>
          <w:sz w:val="22"/>
          <w:szCs w:val="22"/>
        </w:rPr>
        <w:t xml:space="preserve"> - small</w:t>
      </w:r>
    </w:p>
    <w:p w:rsidR="00013307" w:rsidRPr="00FE343A" w:rsidRDefault="00013307" w:rsidP="00013307">
      <w:pPr>
        <w:pStyle w:val="List"/>
        <w:numPr>
          <w:ilvl w:val="1"/>
          <w:numId w:val="3"/>
        </w:numPr>
        <w:rPr>
          <w:sz w:val="22"/>
          <w:szCs w:val="22"/>
        </w:rPr>
      </w:pPr>
      <w:r w:rsidRPr="00FE343A">
        <w:rPr>
          <w:sz w:val="22"/>
          <w:szCs w:val="22"/>
        </w:rPr>
        <w:t xml:space="preserve">std(s) </w:t>
      </w:r>
      <w:r>
        <w:rPr>
          <w:sz w:val="22"/>
          <w:szCs w:val="22"/>
        </w:rPr>
        <w:t>-</w:t>
      </w:r>
      <w:r w:rsidRPr="00FE343A">
        <w:rPr>
          <w:sz w:val="22"/>
          <w:szCs w:val="22"/>
        </w:rPr>
        <w:t xml:space="preserve"> standard(s)</w:t>
      </w:r>
    </w:p>
    <w:p w:rsidR="00013307" w:rsidRPr="00FE343A" w:rsidRDefault="00013307" w:rsidP="00013307">
      <w:pPr>
        <w:pStyle w:val="List"/>
        <w:numPr>
          <w:ilvl w:val="1"/>
          <w:numId w:val="3"/>
        </w:numPr>
        <w:rPr>
          <w:sz w:val="22"/>
          <w:szCs w:val="22"/>
        </w:rPr>
      </w:pPr>
      <w:r w:rsidRPr="00FE343A">
        <w:rPr>
          <w:sz w:val="22"/>
          <w:szCs w:val="22"/>
        </w:rPr>
        <w:t xml:space="preserve">STR </w:t>
      </w:r>
      <w:r>
        <w:rPr>
          <w:sz w:val="22"/>
          <w:szCs w:val="22"/>
        </w:rPr>
        <w:t>-</w:t>
      </w:r>
      <w:r w:rsidRPr="00FE343A">
        <w:rPr>
          <w:sz w:val="22"/>
          <w:szCs w:val="22"/>
        </w:rPr>
        <w:t xml:space="preserve"> straight</w:t>
      </w:r>
    </w:p>
    <w:p w:rsidR="00013307" w:rsidRPr="00AE1AA4" w:rsidRDefault="00013307" w:rsidP="00013307">
      <w:pPr>
        <w:pStyle w:val="List"/>
        <w:numPr>
          <w:ilvl w:val="1"/>
          <w:numId w:val="3"/>
        </w:numPr>
        <w:rPr>
          <w:b/>
          <w:sz w:val="22"/>
          <w:szCs w:val="22"/>
        </w:rPr>
      </w:pPr>
      <w:r w:rsidRPr="00FE343A">
        <w:rPr>
          <w:sz w:val="22"/>
          <w:szCs w:val="22"/>
        </w:rPr>
        <w:t xml:space="preserve">sub </w:t>
      </w:r>
      <w:r>
        <w:rPr>
          <w:sz w:val="22"/>
          <w:szCs w:val="22"/>
        </w:rPr>
        <w:t>-</w:t>
      </w:r>
      <w:r w:rsidRPr="00FE343A">
        <w:rPr>
          <w:sz w:val="22"/>
          <w:szCs w:val="22"/>
        </w:rPr>
        <w:t xml:space="preserve"> subtract</w:t>
      </w:r>
    </w:p>
    <w:p w:rsidR="00013307" w:rsidRPr="00FE343A" w:rsidRDefault="00013307" w:rsidP="00013307">
      <w:pPr>
        <w:pStyle w:val="List"/>
        <w:numPr>
          <w:ilvl w:val="1"/>
          <w:numId w:val="3"/>
        </w:numPr>
        <w:rPr>
          <w:b/>
          <w:sz w:val="22"/>
          <w:szCs w:val="22"/>
        </w:rPr>
      </w:pPr>
      <w:r>
        <w:rPr>
          <w:sz w:val="22"/>
          <w:szCs w:val="22"/>
        </w:rPr>
        <w:t>tab(s) - tablet(s)</w:t>
      </w:r>
    </w:p>
    <w:p w:rsidR="00013307" w:rsidRPr="00AE1AA4" w:rsidRDefault="00013307" w:rsidP="00013307">
      <w:pPr>
        <w:pStyle w:val="List"/>
        <w:numPr>
          <w:ilvl w:val="1"/>
          <w:numId w:val="3"/>
        </w:numPr>
        <w:rPr>
          <w:b/>
          <w:sz w:val="22"/>
          <w:szCs w:val="22"/>
        </w:rPr>
      </w:pPr>
      <w:proofErr w:type="spellStart"/>
      <w:r w:rsidRPr="00FE343A">
        <w:rPr>
          <w:sz w:val="22"/>
          <w:szCs w:val="22"/>
        </w:rPr>
        <w:t>tp</w:t>
      </w:r>
      <w:proofErr w:type="spellEnd"/>
      <w:r w:rsidRPr="00FE343A">
        <w:rPr>
          <w:sz w:val="22"/>
          <w:szCs w:val="22"/>
        </w:rPr>
        <w:t xml:space="preserve"> </w:t>
      </w:r>
      <w:r>
        <w:rPr>
          <w:sz w:val="22"/>
          <w:szCs w:val="22"/>
        </w:rPr>
        <w:t>-</w:t>
      </w:r>
      <w:r w:rsidRPr="00FE343A">
        <w:rPr>
          <w:sz w:val="22"/>
          <w:szCs w:val="22"/>
        </w:rPr>
        <w:t xml:space="preserve"> tan powder</w:t>
      </w:r>
    </w:p>
    <w:p w:rsidR="00013307" w:rsidRPr="00FE343A" w:rsidRDefault="00013307" w:rsidP="00013307">
      <w:pPr>
        <w:pStyle w:val="List"/>
        <w:numPr>
          <w:ilvl w:val="1"/>
          <w:numId w:val="3"/>
        </w:numPr>
        <w:rPr>
          <w:b/>
          <w:sz w:val="22"/>
          <w:szCs w:val="22"/>
        </w:rPr>
      </w:pPr>
      <w:r>
        <w:rPr>
          <w:sz w:val="22"/>
          <w:szCs w:val="22"/>
        </w:rPr>
        <w:t>TIC - Total Ion Chromatogram</w:t>
      </w:r>
    </w:p>
    <w:p w:rsidR="00013307" w:rsidRPr="00FE343A" w:rsidRDefault="00013307" w:rsidP="00013307">
      <w:pPr>
        <w:pStyle w:val="List"/>
        <w:numPr>
          <w:ilvl w:val="1"/>
          <w:numId w:val="3"/>
        </w:numPr>
        <w:rPr>
          <w:b/>
          <w:sz w:val="22"/>
          <w:szCs w:val="22"/>
        </w:rPr>
      </w:pPr>
      <w:r w:rsidRPr="00FE343A">
        <w:rPr>
          <w:sz w:val="22"/>
          <w:szCs w:val="22"/>
        </w:rPr>
        <w:t xml:space="preserve">temp </w:t>
      </w:r>
      <w:r>
        <w:rPr>
          <w:sz w:val="22"/>
          <w:szCs w:val="22"/>
        </w:rPr>
        <w:t>-</w:t>
      </w:r>
      <w:r w:rsidRPr="00FE343A">
        <w:rPr>
          <w:sz w:val="22"/>
          <w:szCs w:val="22"/>
        </w:rPr>
        <w:t xml:space="preserve"> temperature</w:t>
      </w:r>
    </w:p>
    <w:p w:rsidR="00013307" w:rsidRPr="00FE343A" w:rsidRDefault="00013307" w:rsidP="00013307">
      <w:pPr>
        <w:pStyle w:val="List"/>
        <w:numPr>
          <w:ilvl w:val="1"/>
          <w:numId w:val="3"/>
        </w:numPr>
        <w:rPr>
          <w:b/>
          <w:sz w:val="22"/>
          <w:szCs w:val="22"/>
        </w:rPr>
      </w:pPr>
      <w:proofErr w:type="spellStart"/>
      <w:r w:rsidRPr="00FE343A">
        <w:rPr>
          <w:sz w:val="22"/>
          <w:szCs w:val="22"/>
        </w:rPr>
        <w:t>tran</w:t>
      </w:r>
      <w:proofErr w:type="spellEnd"/>
      <w:r w:rsidRPr="00FE343A">
        <w:rPr>
          <w:sz w:val="22"/>
          <w:szCs w:val="22"/>
        </w:rPr>
        <w:t xml:space="preserve">(s) </w:t>
      </w:r>
      <w:r>
        <w:rPr>
          <w:sz w:val="22"/>
          <w:szCs w:val="22"/>
        </w:rPr>
        <w:t>-</w:t>
      </w:r>
      <w:r w:rsidRPr="00FE343A">
        <w:rPr>
          <w:sz w:val="22"/>
          <w:szCs w:val="22"/>
        </w:rPr>
        <w:t xml:space="preserve"> transfer(s)</w:t>
      </w:r>
    </w:p>
    <w:p w:rsidR="00013307" w:rsidRPr="00D6371F" w:rsidRDefault="00013307" w:rsidP="00013307">
      <w:pPr>
        <w:pStyle w:val="List"/>
        <w:numPr>
          <w:ilvl w:val="1"/>
          <w:numId w:val="3"/>
        </w:numPr>
        <w:rPr>
          <w:b/>
          <w:sz w:val="22"/>
          <w:szCs w:val="22"/>
        </w:rPr>
      </w:pPr>
      <w:r w:rsidRPr="00FE343A">
        <w:rPr>
          <w:sz w:val="22"/>
          <w:szCs w:val="22"/>
        </w:rPr>
        <w:t xml:space="preserve">u </w:t>
      </w:r>
      <w:r>
        <w:rPr>
          <w:sz w:val="22"/>
          <w:szCs w:val="22"/>
        </w:rPr>
        <w:t>-</w:t>
      </w:r>
      <w:r w:rsidRPr="00FE343A">
        <w:rPr>
          <w:sz w:val="22"/>
          <w:szCs w:val="22"/>
        </w:rPr>
        <w:t xml:space="preserve"> unsealed</w:t>
      </w:r>
    </w:p>
    <w:p w:rsidR="00013307" w:rsidRPr="00FE343A" w:rsidRDefault="00013307" w:rsidP="00013307">
      <w:pPr>
        <w:pStyle w:val="List"/>
        <w:numPr>
          <w:ilvl w:val="1"/>
          <w:numId w:val="3"/>
        </w:numPr>
        <w:rPr>
          <w:b/>
          <w:sz w:val="22"/>
          <w:szCs w:val="22"/>
        </w:rPr>
      </w:pPr>
      <w:r>
        <w:rPr>
          <w:sz w:val="22"/>
          <w:szCs w:val="22"/>
        </w:rPr>
        <w:t>vs - vacuum sealed</w:t>
      </w:r>
    </w:p>
    <w:p w:rsidR="00013307" w:rsidRPr="00FE343A" w:rsidRDefault="00013307" w:rsidP="00013307">
      <w:pPr>
        <w:pStyle w:val="List"/>
        <w:numPr>
          <w:ilvl w:val="1"/>
          <w:numId w:val="3"/>
        </w:numPr>
        <w:rPr>
          <w:sz w:val="22"/>
          <w:szCs w:val="22"/>
        </w:rPr>
      </w:pPr>
      <w:proofErr w:type="spellStart"/>
      <w:r w:rsidRPr="00FE343A">
        <w:rPr>
          <w:sz w:val="22"/>
          <w:szCs w:val="22"/>
        </w:rPr>
        <w:t>wt</w:t>
      </w:r>
      <w:proofErr w:type="spellEnd"/>
      <w:r w:rsidRPr="00FE343A">
        <w:rPr>
          <w:sz w:val="22"/>
          <w:szCs w:val="22"/>
        </w:rPr>
        <w:t xml:space="preserve"> </w:t>
      </w:r>
      <w:r>
        <w:rPr>
          <w:sz w:val="22"/>
          <w:szCs w:val="22"/>
        </w:rPr>
        <w:t>-</w:t>
      </w:r>
      <w:r w:rsidRPr="00FE343A">
        <w:rPr>
          <w:sz w:val="22"/>
          <w:szCs w:val="22"/>
        </w:rPr>
        <w:t xml:space="preserve"> weight</w:t>
      </w:r>
    </w:p>
    <w:p w:rsidR="00013307" w:rsidRPr="00FE343A" w:rsidRDefault="00013307" w:rsidP="00013307">
      <w:pPr>
        <w:pStyle w:val="List"/>
        <w:numPr>
          <w:ilvl w:val="1"/>
          <w:numId w:val="3"/>
        </w:numPr>
        <w:rPr>
          <w:sz w:val="22"/>
          <w:szCs w:val="22"/>
        </w:rPr>
      </w:pPr>
      <w:r w:rsidRPr="00FE343A">
        <w:rPr>
          <w:sz w:val="22"/>
          <w:szCs w:val="22"/>
        </w:rPr>
        <w:t xml:space="preserve">we </w:t>
      </w:r>
      <w:r>
        <w:rPr>
          <w:sz w:val="22"/>
          <w:szCs w:val="22"/>
        </w:rPr>
        <w:t>-</w:t>
      </w:r>
      <w:r w:rsidRPr="00FE343A">
        <w:rPr>
          <w:sz w:val="22"/>
          <w:szCs w:val="22"/>
        </w:rPr>
        <w:t xml:space="preserve"> white envelope</w:t>
      </w:r>
    </w:p>
    <w:p w:rsidR="00013307" w:rsidRPr="00FE343A" w:rsidRDefault="00013307" w:rsidP="00013307">
      <w:pPr>
        <w:pStyle w:val="List"/>
        <w:numPr>
          <w:ilvl w:val="1"/>
          <w:numId w:val="3"/>
        </w:numPr>
        <w:rPr>
          <w:b/>
          <w:sz w:val="22"/>
          <w:szCs w:val="22"/>
        </w:rPr>
      </w:pPr>
      <w:r w:rsidRPr="00FE343A">
        <w:rPr>
          <w:sz w:val="22"/>
          <w:szCs w:val="22"/>
        </w:rPr>
        <w:t xml:space="preserve">wp </w:t>
      </w:r>
      <w:r>
        <w:rPr>
          <w:sz w:val="22"/>
          <w:szCs w:val="22"/>
        </w:rPr>
        <w:t>-</w:t>
      </w:r>
      <w:r w:rsidRPr="00FE343A">
        <w:rPr>
          <w:sz w:val="22"/>
          <w:szCs w:val="22"/>
        </w:rPr>
        <w:t xml:space="preserve"> white powder</w:t>
      </w:r>
    </w:p>
    <w:p w:rsidR="00013307" w:rsidRPr="00FE343A" w:rsidRDefault="00013307" w:rsidP="00013307">
      <w:pPr>
        <w:pStyle w:val="List"/>
        <w:numPr>
          <w:ilvl w:val="1"/>
          <w:numId w:val="3"/>
        </w:numPr>
        <w:rPr>
          <w:sz w:val="22"/>
          <w:szCs w:val="22"/>
        </w:rPr>
      </w:pPr>
      <w:r w:rsidRPr="00FE343A">
        <w:rPr>
          <w:sz w:val="22"/>
          <w:szCs w:val="22"/>
        </w:rPr>
        <w:t xml:space="preserve">w/ or  </w:t>
      </w:r>
      <m:oMath>
        <m:acc>
          <m:accPr>
            <m:chr m:val="̅"/>
            <m:ctrlPr>
              <w:rPr>
                <w:rFonts w:ascii="Cambria Math" w:hAnsi="Cambria Math"/>
                <w:sz w:val="22"/>
                <w:szCs w:val="22"/>
              </w:rPr>
            </m:ctrlPr>
          </m:accPr>
          <m:e>
            <m:r>
              <m:rPr>
                <m:sty m:val="p"/>
              </m:rPr>
              <w:rPr>
                <w:rFonts w:ascii="Cambria Math" w:hAnsi="Cambria Math"/>
                <w:sz w:val="22"/>
                <w:szCs w:val="22"/>
              </w:rPr>
              <m:t>w</m:t>
            </m:r>
          </m:e>
        </m:acc>
      </m:oMath>
      <w:r w:rsidRPr="00FE343A">
        <w:rPr>
          <w:sz w:val="22"/>
          <w:szCs w:val="22"/>
        </w:rPr>
        <w:t xml:space="preserve"> </w:t>
      </w:r>
      <w:r>
        <w:rPr>
          <w:sz w:val="22"/>
          <w:szCs w:val="22"/>
        </w:rPr>
        <w:t>-</w:t>
      </w:r>
      <w:r w:rsidRPr="00FE343A">
        <w:rPr>
          <w:sz w:val="22"/>
          <w:szCs w:val="22"/>
        </w:rPr>
        <w:t xml:space="preserve"> with</w:t>
      </w:r>
    </w:p>
    <w:p w:rsidR="00013307" w:rsidRPr="00FE343A" w:rsidRDefault="00013307" w:rsidP="00013307">
      <w:pPr>
        <w:pStyle w:val="List"/>
        <w:numPr>
          <w:ilvl w:val="1"/>
          <w:numId w:val="3"/>
        </w:numPr>
        <w:rPr>
          <w:b/>
          <w:sz w:val="22"/>
          <w:szCs w:val="22"/>
        </w:rPr>
      </w:pPr>
      <w:proofErr w:type="spellStart"/>
      <w:r w:rsidRPr="00FE343A">
        <w:rPr>
          <w:sz w:val="22"/>
          <w:szCs w:val="22"/>
        </w:rPr>
        <w:t>zpb</w:t>
      </w:r>
      <w:proofErr w:type="spellEnd"/>
      <w:r w:rsidRPr="00FE343A">
        <w:rPr>
          <w:sz w:val="22"/>
          <w:szCs w:val="22"/>
        </w:rPr>
        <w:t xml:space="preserve"> </w:t>
      </w:r>
      <w:r>
        <w:rPr>
          <w:sz w:val="22"/>
          <w:szCs w:val="22"/>
        </w:rPr>
        <w:t>-</w:t>
      </w:r>
      <w:r w:rsidRPr="00FE343A">
        <w:rPr>
          <w:sz w:val="22"/>
          <w:szCs w:val="22"/>
        </w:rPr>
        <w:t xml:space="preserve"> </w:t>
      </w:r>
      <w:proofErr w:type="spellStart"/>
      <w:r w:rsidRPr="00FE343A">
        <w:rPr>
          <w:sz w:val="22"/>
          <w:szCs w:val="22"/>
        </w:rPr>
        <w:t>ziploc</w:t>
      </w:r>
      <w:proofErr w:type="spellEnd"/>
      <w:r w:rsidRPr="00FE343A">
        <w:rPr>
          <w:sz w:val="22"/>
          <w:szCs w:val="22"/>
        </w:rPr>
        <w:t xml:space="preserve"> plastic bag</w:t>
      </w:r>
    </w:p>
    <w:p w:rsidR="00013307" w:rsidRPr="00FE343A" w:rsidRDefault="00013307" w:rsidP="00013307">
      <w:pPr>
        <w:pStyle w:val="List"/>
        <w:numPr>
          <w:ilvl w:val="0"/>
          <w:numId w:val="0"/>
        </w:numPr>
        <w:ind w:left="360"/>
        <w:rPr>
          <w:b/>
        </w:rPr>
      </w:pPr>
    </w:p>
    <w:p w:rsidR="00013307" w:rsidRPr="00FE343A" w:rsidRDefault="00013307" w:rsidP="00013307">
      <w:pPr>
        <w:pStyle w:val="List"/>
        <w:numPr>
          <w:ilvl w:val="0"/>
          <w:numId w:val="3"/>
        </w:numPr>
        <w:rPr>
          <w:b/>
          <w:sz w:val="22"/>
          <w:szCs w:val="22"/>
        </w:rPr>
      </w:pPr>
      <w:r w:rsidRPr="00FE343A">
        <w:rPr>
          <w:b/>
          <w:sz w:val="22"/>
          <w:szCs w:val="22"/>
        </w:rPr>
        <w:t>Equipment, Materials and Reagents</w:t>
      </w:r>
    </w:p>
    <w:p w:rsidR="00013307" w:rsidRPr="00FE343A" w:rsidRDefault="00013307" w:rsidP="00013307">
      <w:pPr>
        <w:pStyle w:val="List"/>
        <w:numPr>
          <w:ilvl w:val="0"/>
          <w:numId w:val="0"/>
        </w:numPr>
        <w:ind w:left="360"/>
        <w:rPr>
          <w:b/>
          <w:sz w:val="22"/>
          <w:szCs w:val="22"/>
        </w:rPr>
      </w:pPr>
    </w:p>
    <w:p w:rsidR="00013307" w:rsidRPr="00FE343A" w:rsidRDefault="00013307" w:rsidP="00013307">
      <w:pPr>
        <w:pStyle w:val="List"/>
        <w:numPr>
          <w:ilvl w:val="1"/>
          <w:numId w:val="3"/>
        </w:numPr>
        <w:rPr>
          <w:b/>
          <w:sz w:val="22"/>
          <w:szCs w:val="22"/>
        </w:rPr>
      </w:pPr>
      <w:r w:rsidRPr="00FE343A">
        <w:rPr>
          <w:sz w:val="22"/>
          <w:szCs w:val="22"/>
        </w:rPr>
        <w:t>Refer to the Drug Chemistry Unit Technical Procedures</w:t>
      </w:r>
    </w:p>
    <w:p w:rsidR="00013307" w:rsidRPr="00FE343A" w:rsidRDefault="00013307" w:rsidP="00013307">
      <w:pPr>
        <w:pStyle w:val="List"/>
        <w:numPr>
          <w:ilvl w:val="0"/>
          <w:numId w:val="0"/>
        </w:numPr>
        <w:ind w:left="792"/>
        <w:rPr>
          <w:b/>
          <w:sz w:val="22"/>
          <w:szCs w:val="22"/>
        </w:rPr>
      </w:pPr>
    </w:p>
    <w:p w:rsidR="00013307" w:rsidRPr="00FE343A" w:rsidRDefault="00013307" w:rsidP="00013307">
      <w:pPr>
        <w:pStyle w:val="List"/>
        <w:numPr>
          <w:ilvl w:val="0"/>
          <w:numId w:val="3"/>
        </w:numPr>
        <w:rPr>
          <w:b/>
          <w:sz w:val="22"/>
          <w:szCs w:val="22"/>
        </w:rPr>
      </w:pPr>
      <w:r w:rsidRPr="00FE343A">
        <w:rPr>
          <w:b/>
          <w:sz w:val="22"/>
          <w:szCs w:val="22"/>
        </w:rPr>
        <w:t>Procedure</w:t>
      </w:r>
    </w:p>
    <w:p w:rsidR="00013307" w:rsidRPr="00FE343A" w:rsidRDefault="00013307" w:rsidP="00013307">
      <w:pPr>
        <w:pStyle w:val="List"/>
        <w:numPr>
          <w:ilvl w:val="0"/>
          <w:numId w:val="0"/>
        </w:numPr>
      </w:pPr>
    </w:p>
    <w:p w:rsidR="00013307" w:rsidRPr="00FE343A" w:rsidRDefault="00013307" w:rsidP="00013307">
      <w:pPr>
        <w:pStyle w:val="ListParagraph"/>
        <w:numPr>
          <w:ilvl w:val="1"/>
          <w:numId w:val="3"/>
        </w:numPr>
        <w:rPr>
          <w:snapToGrid w:val="0"/>
          <w:sz w:val="22"/>
          <w:szCs w:val="22"/>
        </w:rPr>
      </w:pPr>
      <w:r w:rsidRPr="00FE343A">
        <w:rPr>
          <w:sz w:val="22"/>
          <w:szCs w:val="22"/>
        </w:rPr>
        <w:t>Laboratory facilities are subjected to environmental monitoring, refer to the Drug Chemistry Unit Technical Procedure for General Laboratory Equipment.</w:t>
      </w:r>
      <w:r w:rsidRPr="00FE343A">
        <w:rPr>
          <w:snapToGrid w:val="0"/>
          <w:sz w:val="22"/>
          <w:szCs w:val="22"/>
        </w:rPr>
        <w:t xml:space="preserve"> </w:t>
      </w:r>
    </w:p>
    <w:p w:rsidR="00013307" w:rsidRPr="00FE343A" w:rsidRDefault="00013307" w:rsidP="00013307">
      <w:pPr>
        <w:pStyle w:val="ListParagraph"/>
        <w:ind w:left="792"/>
        <w:rPr>
          <w:snapToGrid w:val="0"/>
          <w:sz w:val="22"/>
          <w:szCs w:val="22"/>
        </w:rPr>
      </w:pPr>
    </w:p>
    <w:p w:rsidR="00013307" w:rsidRPr="00CD790D" w:rsidRDefault="00013307" w:rsidP="00013307">
      <w:pPr>
        <w:pStyle w:val="ListParagraph"/>
        <w:numPr>
          <w:ilvl w:val="1"/>
          <w:numId w:val="3"/>
        </w:numPr>
        <w:rPr>
          <w:snapToGrid w:val="0"/>
          <w:sz w:val="22"/>
          <w:szCs w:val="22"/>
        </w:rPr>
      </w:pPr>
      <w:r w:rsidRPr="00CD790D">
        <w:rPr>
          <w:snapToGrid w:val="0"/>
          <w:sz w:val="22"/>
          <w:szCs w:val="22"/>
        </w:rPr>
        <w:t>The analyzing Drug Chemist shall have this procedure readily available at the location of any sampling.</w:t>
      </w:r>
    </w:p>
    <w:p w:rsidR="00013307" w:rsidRPr="00CD790D" w:rsidRDefault="00013307" w:rsidP="00013307">
      <w:pPr>
        <w:pStyle w:val="ListParagraph"/>
        <w:ind w:left="1440"/>
        <w:rPr>
          <w:snapToGrid w:val="0"/>
          <w:sz w:val="22"/>
          <w:szCs w:val="22"/>
        </w:rPr>
      </w:pPr>
    </w:p>
    <w:p w:rsidR="00013307" w:rsidRPr="00EB32AB" w:rsidRDefault="00013307" w:rsidP="00013307">
      <w:pPr>
        <w:pStyle w:val="ListParagraph"/>
        <w:numPr>
          <w:ilvl w:val="1"/>
          <w:numId w:val="3"/>
        </w:numPr>
        <w:rPr>
          <w:snapToGrid w:val="0"/>
          <w:sz w:val="22"/>
          <w:szCs w:val="22"/>
        </w:rPr>
      </w:pPr>
      <w:r w:rsidRPr="00EB32AB">
        <w:rPr>
          <w:sz w:val="22"/>
          <w:szCs w:val="22"/>
        </w:rPr>
        <w:t xml:space="preserve">Use good laboratory practices at all times to maintain evidence integrity and minimize the risk of cross contamination.  </w:t>
      </w:r>
    </w:p>
    <w:p w:rsidR="00013307" w:rsidRPr="00EB32AB" w:rsidRDefault="00013307" w:rsidP="00013307">
      <w:pPr>
        <w:pStyle w:val="ListParagraph"/>
        <w:ind w:left="792"/>
        <w:rPr>
          <w:snapToGrid w:val="0"/>
          <w:sz w:val="22"/>
          <w:szCs w:val="22"/>
        </w:rPr>
      </w:pPr>
    </w:p>
    <w:p w:rsidR="00013307" w:rsidRPr="00EB32AB" w:rsidRDefault="00013307" w:rsidP="00013307">
      <w:pPr>
        <w:pStyle w:val="ListParagraph"/>
        <w:numPr>
          <w:ilvl w:val="2"/>
          <w:numId w:val="3"/>
        </w:numPr>
        <w:rPr>
          <w:snapToGrid w:val="0"/>
          <w:sz w:val="22"/>
          <w:szCs w:val="22"/>
        </w:rPr>
      </w:pPr>
      <w:r>
        <w:rPr>
          <w:sz w:val="22"/>
          <w:szCs w:val="22"/>
        </w:rPr>
        <w:t xml:space="preserve"> </w:t>
      </w:r>
      <w:r w:rsidRPr="00EB32AB">
        <w:rPr>
          <w:sz w:val="22"/>
          <w:szCs w:val="22"/>
        </w:rPr>
        <w:t xml:space="preserve">Material from individual packages, units or tablets shall not be combined.  </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2"/>
          <w:numId w:val="3"/>
        </w:numPr>
        <w:rPr>
          <w:snapToGrid w:val="0"/>
          <w:sz w:val="22"/>
          <w:szCs w:val="22"/>
        </w:rPr>
      </w:pPr>
      <w:r>
        <w:rPr>
          <w:sz w:val="22"/>
          <w:szCs w:val="22"/>
        </w:rPr>
        <w:t xml:space="preserve"> </w:t>
      </w:r>
      <w:r w:rsidRPr="00EB32AB">
        <w:rPr>
          <w:sz w:val="22"/>
          <w:szCs w:val="22"/>
        </w:rPr>
        <w:t xml:space="preserve">Have only one item of evidence open for analysis at a time.  </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Remove evidence to be weighed from its packaging and return it to its packaging as close as practicable to the balance in use.  </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2"/>
          <w:numId w:val="3"/>
        </w:numPr>
        <w:rPr>
          <w:snapToGrid w:val="0"/>
          <w:sz w:val="22"/>
          <w:szCs w:val="22"/>
        </w:rPr>
      </w:pPr>
      <w:r>
        <w:rPr>
          <w:rFonts w:cstheme="minorHAnsi"/>
          <w:noProof/>
          <w:sz w:val="22"/>
          <w:szCs w:val="22"/>
        </w:rPr>
        <w:lastRenderedPageBreak/>
        <w:t xml:space="preserve"> </w:t>
      </w:r>
      <w:r w:rsidRPr="00EB32AB">
        <w:rPr>
          <w:rFonts w:cstheme="minorHAnsi"/>
          <w:noProof/>
          <w:sz w:val="22"/>
          <w:szCs w:val="22"/>
        </w:rPr>
        <w:t>Handle evidence carefully to minimize the risk of loss, contamination of other evidence and contamination of the work area.</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snapToGrid w:val="0"/>
          <w:sz w:val="22"/>
          <w:szCs w:val="22"/>
        </w:rPr>
        <w:t xml:space="preserve">Change gloves and / or wash hands between evidence items.  </w:t>
      </w:r>
    </w:p>
    <w:p w:rsidR="00013307" w:rsidRPr="00EB32AB" w:rsidRDefault="00013307" w:rsidP="00013307">
      <w:pPr>
        <w:pStyle w:val="ListParagraph"/>
        <w:ind w:left="1728"/>
        <w:rPr>
          <w:b/>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snapToGrid w:val="0"/>
          <w:sz w:val="22"/>
          <w:szCs w:val="22"/>
        </w:rPr>
        <w:t>Ensure that the work area is clean prior to opening an evidence item and after analysis of each evidence item.</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If any evidence is spilled or dropped, immediately check the evidence to ensure that all material / units are present.  </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rFonts w:cstheme="minorHAnsi"/>
          <w:noProof/>
          <w:sz w:val="22"/>
          <w:szCs w:val="22"/>
        </w:rPr>
        <w:t>Record the occurrence in the case file.</w:t>
      </w:r>
    </w:p>
    <w:p w:rsidR="00013307" w:rsidRPr="00EB32AB" w:rsidRDefault="00013307" w:rsidP="00013307">
      <w:pPr>
        <w:pStyle w:val="ListParagraph"/>
        <w:ind w:left="1728"/>
        <w:rPr>
          <w:b/>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rFonts w:cstheme="minorHAnsi"/>
          <w:noProof/>
          <w:sz w:val="22"/>
          <w:szCs w:val="22"/>
        </w:rPr>
        <w:t>Clean the area thoroughly to ensure that contamination of other evidence and the work area does not occur.</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Maintain materials used in analysis that come in direct contact with evidence in closed </w:t>
      </w:r>
      <w:r>
        <w:rPr>
          <w:rFonts w:cstheme="minorHAnsi"/>
          <w:noProof/>
          <w:sz w:val="22"/>
          <w:szCs w:val="22"/>
        </w:rPr>
        <w:t xml:space="preserve">boxes, </w:t>
      </w:r>
      <w:r w:rsidRPr="00EB32AB">
        <w:rPr>
          <w:rFonts w:cstheme="minorHAnsi"/>
          <w:noProof/>
          <w:sz w:val="22"/>
          <w:szCs w:val="22"/>
        </w:rPr>
        <w:t xml:space="preserve">cabinets or drawers.  These materials include but are not limited to weigh papers, pipettes, test tubes, vials, beakers, microscope slides, autosampler vials and caps. </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2"/>
          <w:numId w:val="3"/>
        </w:numPr>
        <w:rPr>
          <w:snapToGrid w:val="0"/>
          <w:sz w:val="22"/>
          <w:szCs w:val="22"/>
        </w:rPr>
      </w:pPr>
      <w:r>
        <w:rPr>
          <w:rFonts w:cstheme="minorHAnsi"/>
          <w:noProof/>
          <w:sz w:val="22"/>
          <w:szCs w:val="22"/>
        </w:rPr>
        <w:t xml:space="preserve"> </w:t>
      </w:r>
      <w:r w:rsidRPr="00EB32AB">
        <w:rPr>
          <w:rFonts w:cstheme="minorHAnsi"/>
          <w:noProof/>
          <w:sz w:val="22"/>
          <w:szCs w:val="22"/>
        </w:rPr>
        <w:t xml:space="preserve">Drug Chemists are responsible for laboratory housekeeping which ensures a clean and safe working environment.  </w:t>
      </w:r>
    </w:p>
    <w:p w:rsidR="00013307" w:rsidRPr="00EB32AB" w:rsidRDefault="00013307" w:rsidP="00013307">
      <w:pPr>
        <w:pStyle w:val="ListParagraph"/>
        <w:ind w:left="1224"/>
        <w:rPr>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rFonts w:cstheme="minorHAnsi"/>
          <w:noProof/>
          <w:sz w:val="22"/>
          <w:szCs w:val="22"/>
        </w:rPr>
        <w:t>Ref</w:t>
      </w:r>
      <w:r>
        <w:rPr>
          <w:rFonts w:cstheme="minorHAnsi"/>
          <w:noProof/>
          <w:sz w:val="22"/>
          <w:szCs w:val="22"/>
        </w:rPr>
        <w:t>er to the Health and Safety Man</w:t>
      </w:r>
      <w:r w:rsidRPr="00EB32AB">
        <w:rPr>
          <w:rFonts w:cstheme="minorHAnsi"/>
          <w:noProof/>
          <w:sz w:val="22"/>
          <w:szCs w:val="22"/>
        </w:rPr>
        <w:t xml:space="preserve">ual and the included Chemical Hygiene Plan.  </w:t>
      </w:r>
    </w:p>
    <w:p w:rsidR="00013307" w:rsidRPr="00EB32AB" w:rsidRDefault="00013307" w:rsidP="00013307">
      <w:pPr>
        <w:pStyle w:val="ListParagraph"/>
        <w:ind w:left="1728"/>
        <w:rPr>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rFonts w:cstheme="minorHAnsi"/>
          <w:noProof/>
          <w:sz w:val="22"/>
          <w:szCs w:val="22"/>
        </w:rPr>
        <w:t>Label all extraction vessels with identifying information such as case number / item number and dispose of the contents and the vessels properly prior to the end of each workday.</w:t>
      </w:r>
    </w:p>
    <w:p w:rsidR="00013307" w:rsidRPr="00EB32AB" w:rsidRDefault="00013307" w:rsidP="00013307">
      <w:pPr>
        <w:pStyle w:val="ListParagraph"/>
        <w:ind w:left="1728"/>
        <w:rPr>
          <w:b/>
          <w:snapToGrid w:val="0"/>
          <w:sz w:val="22"/>
          <w:szCs w:val="22"/>
        </w:rPr>
      </w:pPr>
      <w:r w:rsidRPr="00EB32AB">
        <w:rPr>
          <w:rFonts w:cstheme="minorHAnsi"/>
          <w:noProof/>
          <w:sz w:val="22"/>
          <w:szCs w:val="22"/>
        </w:rPr>
        <w:t xml:space="preserve">  </w:t>
      </w:r>
    </w:p>
    <w:p w:rsidR="00013307" w:rsidRPr="00EB32AB" w:rsidRDefault="00013307" w:rsidP="00013307">
      <w:pPr>
        <w:pStyle w:val="ListParagraph"/>
        <w:numPr>
          <w:ilvl w:val="3"/>
          <w:numId w:val="3"/>
        </w:numPr>
        <w:rPr>
          <w:b/>
          <w:snapToGrid w:val="0"/>
          <w:sz w:val="22"/>
          <w:szCs w:val="22"/>
        </w:rPr>
      </w:pPr>
      <w:r w:rsidRPr="00EB32AB">
        <w:rPr>
          <w:rFonts w:cstheme="minorHAnsi"/>
          <w:noProof/>
          <w:sz w:val="22"/>
          <w:szCs w:val="22"/>
        </w:rPr>
        <w:t>Keep the laboratory work benches, fume hoods  and floors free of all items unnecessary for analysis activities at all times.</w:t>
      </w:r>
    </w:p>
    <w:p w:rsidR="00013307" w:rsidRPr="00EB32AB" w:rsidRDefault="00013307" w:rsidP="00013307">
      <w:pPr>
        <w:pStyle w:val="ListParagraph"/>
        <w:ind w:left="1728"/>
        <w:rPr>
          <w:b/>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rFonts w:cstheme="minorHAnsi"/>
          <w:noProof/>
          <w:sz w:val="22"/>
          <w:szCs w:val="22"/>
        </w:rPr>
        <w:t xml:space="preserve">Perform </w:t>
      </w:r>
      <w:r w:rsidRPr="00913FB6">
        <w:rPr>
          <w:rFonts w:cstheme="minorHAnsi"/>
          <w:noProof/>
          <w:sz w:val="22"/>
          <w:szCs w:val="22"/>
        </w:rPr>
        <w:t>cleaning as needed</w:t>
      </w:r>
      <w:r w:rsidRPr="00EB32AB">
        <w:rPr>
          <w:rFonts w:cstheme="minorHAnsi"/>
          <w:noProof/>
          <w:sz w:val="22"/>
          <w:szCs w:val="22"/>
        </w:rPr>
        <w:t xml:space="preserve"> to ensure that dust and debris do not accumulate and items unnecessary for analysis are removed.  The floors, fume hoods and laboratory work benches should be visibly free from dust and debris at all times.  </w:t>
      </w:r>
    </w:p>
    <w:p w:rsidR="00013307" w:rsidRPr="00FE343A" w:rsidRDefault="00013307" w:rsidP="00013307">
      <w:pPr>
        <w:rPr>
          <w:snapToGrid w:val="0"/>
          <w:sz w:val="22"/>
          <w:szCs w:val="22"/>
        </w:rPr>
      </w:pPr>
    </w:p>
    <w:p w:rsidR="00013307" w:rsidRPr="00FE343A" w:rsidRDefault="00013307" w:rsidP="00013307">
      <w:pPr>
        <w:pStyle w:val="ListParagraph"/>
        <w:numPr>
          <w:ilvl w:val="1"/>
          <w:numId w:val="3"/>
        </w:numPr>
        <w:rPr>
          <w:snapToGrid w:val="0"/>
          <w:sz w:val="22"/>
          <w:szCs w:val="22"/>
        </w:rPr>
      </w:pPr>
      <w:r w:rsidRPr="00FE343A">
        <w:rPr>
          <w:sz w:val="22"/>
          <w:szCs w:val="22"/>
        </w:rPr>
        <w:t>Label analyzed individual packages, units or tablets and data generated to ensure that analysis data can be matched with the material it represents.</w:t>
      </w:r>
    </w:p>
    <w:p w:rsidR="00013307" w:rsidRPr="00FE343A" w:rsidRDefault="00013307" w:rsidP="00013307">
      <w:pPr>
        <w:pStyle w:val="ListParagraph"/>
        <w:rPr>
          <w:snapToGrid w:val="0"/>
          <w:sz w:val="22"/>
          <w:szCs w:val="22"/>
        </w:rPr>
      </w:pPr>
    </w:p>
    <w:p w:rsidR="00013307" w:rsidRPr="00FE343A" w:rsidRDefault="00013307" w:rsidP="00013307">
      <w:pPr>
        <w:pStyle w:val="ListParagraph"/>
        <w:numPr>
          <w:ilvl w:val="1"/>
          <w:numId w:val="3"/>
        </w:numPr>
        <w:rPr>
          <w:snapToGrid w:val="0"/>
          <w:sz w:val="22"/>
          <w:szCs w:val="22"/>
        </w:rPr>
      </w:pPr>
      <w:r w:rsidRPr="00FE343A">
        <w:rPr>
          <w:sz w:val="22"/>
          <w:szCs w:val="22"/>
        </w:rPr>
        <w:t>Record notes which will allow another Drug Chemist to repeat the analysis under conditions as close as possible to the original, evaluate the data, interpret the results, and form an independent conclusion.</w:t>
      </w:r>
    </w:p>
    <w:p w:rsidR="00013307" w:rsidRPr="00FE343A" w:rsidRDefault="00013307" w:rsidP="00013307">
      <w:pPr>
        <w:pStyle w:val="ListParagraph"/>
        <w:rPr>
          <w:sz w:val="22"/>
          <w:szCs w:val="22"/>
        </w:rPr>
      </w:pPr>
    </w:p>
    <w:p w:rsidR="00013307" w:rsidRPr="00FE343A" w:rsidRDefault="00013307" w:rsidP="00013307">
      <w:pPr>
        <w:pStyle w:val="ListParagraph"/>
        <w:numPr>
          <w:ilvl w:val="1"/>
          <w:numId w:val="3"/>
        </w:numPr>
        <w:rPr>
          <w:snapToGrid w:val="0"/>
          <w:sz w:val="22"/>
          <w:szCs w:val="22"/>
        </w:rPr>
      </w:pPr>
      <w:bookmarkStart w:id="3" w:name="_Hlk510680836"/>
      <w:r>
        <w:rPr>
          <w:sz w:val="22"/>
          <w:szCs w:val="22"/>
        </w:rPr>
        <w:t>Observations, data and calculations shall be recorded at the time they are made.</w:t>
      </w:r>
    </w:p>
    <w:p w:rsidR="00013307" w:rsidRDefault="00013307" w:rsidP="00013307">
      <w:pPr>
        <w:pStyle w:val="ListParagraph"/>
        <w:rPr>
          <w:sz w:val="22"/>
          <w:szCs w:val="22"/>
        </w:rPr>
      </w:pPr>
    </w:p>
    <w:p w:rsidR="00013307" w:rsidRDefault="00013307" w:rsidP="00013307">
      <w:pPr>
        <w:pStyle w:val="ListParagraph"/>
        <w:numPr>
          <w:ilvl w:val="2"/>
          <w:numId w:val="3"/>
        </w:numPr>
        <w:rPr>
          <w:sz w:val="22"/>
          <w:szCs w:val="22"/>
        </w:rPr>
      </w:pPr>
      <w:r>
        <w:rPr>
          <w:sz w:val="22"/>
          <w:szCs w:val="22"/>
        </w:rPr>
        <w:t>Note all examinations and results on a Drug Chemistry worksheet form.</w:t>
      </w:r>
    </w:p>
    <w:p w:rsidR="00013307" w:rsidRPr="00FE343A" w:rsidRDefault="00013307" w:rsidP="00013307">
      <w:pPr>
        <w:pStyle w:val="ListParagraph"/>
        <w:ind w:left="1224"/>
        <w:rPr>
          <w:sz w:val="22"/>
          <w:szCs w:val="22"/>
        </w:rPr>
      </w:pPr>
    </w:p>
    <w:p w:rsidR="00013307" w:rsidRPr="00FE343A" w:rsidRDefault="00013307" w:rsidP="00013307">
      <w:pPr>
        <w:pStyle w:val="ListParagraph"/>
        <w:numPr>
          <w:ilvl w:val="2"/>
          <w:numId w:val="3"/>
        </w:numPr>
        <w:rPr>
          <w:snapToGrid w:val="0"/>
          <w:sz w:val="22"/>
          <w:szCs w:val="22"/>
        </w:rPr>
      </w:pPr>
      <w:r w:rsidRPr="00FE343A">
        <w:rPr>
          <w:sz w:val="22"/>
          <w:szCs w:val="22"/>
        </w:rPr>
        <w:lastRenderedPageBreak/>
        <w:t xml:space="preserve">The </w:t>
      </w:r>
      <w:r>
        <w:rPr>
          <w:sz w:val="22"/>
          <w:szCs w:val="22"/>
        </w:rPr>
        <w:t>CCBI</w:t>
      </w:r>
      <w:r w:rsidRPr="00FE343A">
        <w:rPr>
          <w:sz w:val="22"/>
          <w:szCs w:val="22"/>
        </w:rPr>
        <w:t xml:space="preserve"> Additional </w:t>
      </w:r>
      <w:r>
        <w:rPr>
          <w:sz w:val="22"/>
          <w:szCs w:val="22"/>
        </w:rPr>
        <w:t>Notes</w:t>
      </w:r>
      <w:r w:rsidRPr="00FE343A">
        <w:rPr>
          <w:sz w:val="22"/>
          <w:szCs w:val="22"/>
        </w:rPr>
        <w:t xml:space="preserve"> form may be used if additional space is needed.  </w:t>
      </w:r>
    </w:p>
    <w:p w:rsidR="00013307" w:rsidRPr="00FE343A" w:rsidRDefault="00013307" w:rsidP="00013307">
      <w:pPr>
        <w:pStyle w:val="ListParagraph"/>
        <w:ind w:left="1224"/>
        <w:rPr>
          <w:snapToGrid w:val="0"/>
          <w:sz w:val="22"/>
          <w:szCs w:val="22"/>
        </w:rPr>
      </w:pPr>
    </w:p>
    <w:p w:rsidR="00013307" w:rsidRPr="00FE343A" w:rsidRDefault="00013307" w:rsidP="00013307">
      <w:pPr>
        <w:pStyle w:val="ListParagraph"/>
        <w:numPr>
          <w:ilvl w:val="2"/>
          <w:numId w:val="3"/>
        </w:numPr>
        <w:rPr>
          <w:snapToGrid w:val="0"/>
          <w:sz w:val="22"/>
          <w:szCs w:val="22"/>
        </w:rPr>
      </w:pPr>
      <w:r w:rsidRPr="00FE343A">
        <w:rPr>
          <w:sz w:val="22"/>
          <w:szCs w:val="22"/>
        </w:rPr>
        <w:t xml:space="preserve">Use the Drug Chemistry Hypergeometric Weight Estimation Worksheet form when Hypergeometric Sampling is </w:t>
      </w:r>
      <w:proofErr w:type="gramStart"/>
      <w:r w:rsidRPr="00FE343A">
        <w:rPr>
          <w:sz w:val="22"/>
          <w:szCs w:val="22"/>
        </w:rPr>
        <w:t>used</w:t>
      </w:r>
      <w:proofErr w:type="gramEnd"/>
      <w:r w:rsidRPr="00FE343A">
        <w:rPr>
          <w:sz w:val="22"/>
          <w:szCs w:val="22"/>
        </w:rPr>
        <w:t xml:space="preserve"> and the weight of a population is estimated.</w:t>
      </w:r>
    </w:p>
    <w:p w:rsidR="00013307" w:rsidRPr="00FE343A" w:rsidRDefault="00013307" w:rsidP="00013307">
      <w:pPr>
        <w:pStyle w:val="ListParagraph"/>
        <w:rPr>
          <w:sz w:val="22"/>
          <w:szCs w:val="22"/>
        </w:rPr>
      </w:pPr>
    </w:p>
    <w:p w:rsidR="00013307" w:rsidRPr="00FE343A" w:rsidRDefault="00013307" w:rsidP="00013307">
      <w:pPr>
        <w:pStyle w:val="ListParagraph"/>
        <w:numPr>
          <w:ilvl w:val="2"/>
          <w:numId w:val="3"/>
        </w:numPr>
        <w:rPr>
          <w:snapToGrid w:val="0"/>
          <w:sz w:val="22"/>
          <w:szCs w:val="22"/>
        </w:rPr>
      </w:pPr>
      <w:r w:rsidRPr="00FE343A">
        <w:rPr>
          <w:sz w:val="22"/>
          <w:szCs w:val="22"/>
        </w:rPr>
        <w:t xml:space="preserve">The Drug Chemistry Summed Weight Worksheet form may be used when multiple weights are added for reporting.  </w:t>
      </w:r>
    </w:p>
    <w:bookmarkEnd w:id="3"/>
    <w:p w:rsidR="00013307" w:rsidRPr="00FE343A" w:rsidRDefault="00013307" w:rsidP="00013307">
      <w:pPr>
        <w:rPr>
          <w:b/>
          <w:sz w:val="22"/>
          <w:szCs w:val="22"/>
        </w:rPr>
      </w:pPr>
    </w:p>
    <w:p w:rsidR="00013307" w:rsidRPr="00DD17C5" w:rsidRDefault="00013307" w:rsidP="00013307">
      <w:pPr>
        <w:pStyle w:val="ListParagraph"/>
        <w:numPr>
          <w:ilvl w:val="1"/>
          <w:numId w:val="3"/>
        </w:numPr>
        <w:autoSpaceDE w:val="0"/>
        <w:autoSpaceDN w:val="0"/>
        <w:adjustRightInd w:val="0"/>
        <w:rPr>
          <w:b/>
        </w:rPr>
      </w:pPr>
      <w:r w:rsidRPr="00DD17C5">
        <w:rPr>
          <w:sz w:val="22"/>
          <w:szCs w:val="22"/>
        </w:rPr>
        <w:t xml:space="preserve">Prior to examination, ensure that the OSSI RMS entry is accurate.  Notify the Quality Manager of any discrepancies.  </w:t>
      </w:r>
    </w:p>
    <w:p w:rsidR="00013307" w:rsidRPr="00DD17C5" w:rsidRDefault="00013307" w:rsidP="00013307">
      <w:pPr>
        <w:pStyle w:val="ListParagraph"/>
        <w:autoSpaceDE w:val="0"/>
        <w:autoSpaceDN w:val="0"/>
        <w:adjustRightInd w:val="0"/>
        <w:ind w:left="792"/>
        <w:rPr>
          <w:b/>
        </w:rPr>
      </w:pPr>
    </w:p>
    <w:p w:rsidR="00013307" w:rsidRPr="00D6371F" w:rsidRDefault="00013307" w:rsidP="00013307">
      <w:pPr>
        <w:pStyle w:val="ListParagraph"/>
        <w:numPr>
          <w:ilvl w:val="1"/>
          <w:numId w:val="3"/>
        </w:numPr>
        <w:autoSpaceDE w:val="0"/>
        <w:autoSpaceDN w:val="0"/>
        <w:adjustRightInd w:val="0"/>
        <w:rPr>
          <w:b/>
          <w:sz w:val="22"/>
          <w:szCs w:val="22"/>
        </w:rPr>
      </w:pPr>
      <w:r w:rsidRPr="00FE343A">
        <w:rPr>
          <w:sz w:val="22"/>
          <w:szCs w:val="22"/>
        </w:rPr>
        <w:t xml:space="preserve">Record a complete description of the evidence received for each submission.  Include a description of the material, number of units or dosage units (including any blotter paper perforations), all packaging, condition of seals, and submitting agency item numbers.  </w:t>
      </w:r>
    </w:p>
    <w:p w:rsidR="00013307" w:rsidRPr="00D6371F" w:rsidRDefault="00013307" w:rsidP="00013307">
      <w:pPr>
        <w:pStyle w:val="ListParagraph"/>
        <w:rPr>
          <w:b/>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Pr>
          <w:b/>
          <w:sz w:val="22"/>
          <w:szCs w:val="22"/>
        </w:rPr>
        <w:t xml:space="preserve"> </w:t>
      </w:r>
      <w:r>
        <w:rPr>
          <w:sz w:val="22"/>
          <w:szCs w:val="22"/>
        </w:rPr>
        <w:t>If a threshold applies to the number of units, have another individual independently verify the count and record the verification in the case file. (i.e. – more than 100 dosage units of a Schedule II, III, or IV, or dosage units associated with Hypergeometric Sampling when an estimated weight is used.)</w:t>
      </w:r>
    </w:p>
    <w:p w:rsidR="00013307" w:rsidRPr="00FE343A" w:rsidRDefault="00013307" w:rsidP="00013307">
      <w:pPr>
        <w:rPr>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sidRPr="00FE343A">
        <w:rPr>
          <w:sz w:val="22"/>
          <w:szCs w:val="22"/>
        </w:rPr>
        <w:t xml:space="preserve">Evaluate the evidence received against the submission form.  If a discrepancy occurs, refer to the </w:t>
      </w:r>
      <w:r>
        <w:rPr>
          <w:sz w:val="22"/>
          <w:szCs w:val="22"/>
        </w:rPr>
        <w:t xml:space="preserve">Crime Laboratory </w:t>
      </w:r>
      <w:r w:rsidRPr="00FE343A">
        <w:rPr>
          <w:sz w:val="22"/>
          <w:szCs w:val="22"/>
        </w:rPr>
        <w:t>Administrative Procedure</w:t>
      </w:r>
      <w:r>
        <w:rPr>
          <w:sz w:val="22"/>
          <w:szCs w:val="22"/>
        </w:rPr>
        <w:t xml:space="preserve"> Manual for Evidence Handling and</w:t>
      </w:r>
      <w:r w:rsidRPr="00FE343A">
        <w:rPr>
          <w:sz w:val="22"/>
          <w:szCs w:val="22"/>
        </w:rPr>
        <w:t xml:space="preserve"> Review of Requests, Tenders and Contracts for Laboratory Services.</w:t>
      </w:r>
    </w:p>
    <w:p w:rsidR="00013307" w:rsidRPr="00FE343A" w:rsidRDefault="00013307" w:rsidP="00013307">
      <w:pPr>
        <w:pStyle w:val="ListParagraph"/>
        <w:autoSpaceDE w:val="0"/>
        <w:autoSpaceDN w:val="0"/>
        <w:adjustRightInd w:val="0"/>
        <w:ind w:left="1224"/>
        <w:rPr>
          <w:b/>
          <w:sz w:val="22"/>
          <w:szCs w:val="22"/>
        </w:rPr>
      </w:pPr>
    </w:p>
    <w:p w:rsidR="00013307" w:rsidRPr="008F624E" w:rsidRDefault="00013307" w:rsidP="00013307">
      <w:pPr>
        <w:pStyle w:val="ListParagraph"/>
        <w:numPr>
          <w:ilvl w:val="3"/>
          <w:numId w:val="3"/>
        </w:numPr>
        <w:autoSpaceDE w:val="0"/>
        <w:autoSpaceDN w:val="0"/>
        <w:adjustRightInd w:val="0"/>
        <w:rPr>
          <w:b/>
          <w:sz w:val="22"/>
          <w:szCs w:val="22"/>
        </w:rPr>
      </w:pPr>
      <w:r w:rsidRPr="008F624E">
        <w:rPr>
          <w:rFonts w:eastAsiaTheme="minorHAnsi"/>
          <w:sz w:val="22"/>
          <w:szCs w:val="22"/>
        </w:rPr>
        <w:t>When an individual with evidence in their immediate custody leaves the work area during the workday for a short time (e.g., restroom break, meal break) the evidence in the work area must be secured by locking it in a locked cabinet in the work area.</w:t>
      </w:r>
    </w:p>
    <w:p w:rsidR="00013307" w:rsidRPr="00FE343A" w:rsidRDefault="00013307" w:rsidP="00013307">
      <w:pPr>
        <w:pStyle w:val="ListParagraph"/>
        <w:autoSpaceDE w:val="0"/>
        <w:autoSpaceDN w:val="0"/>
        <w:adjustRightInd w:val="0"/>
        <w:ind w:left="1224"/>
        <w:rPr>
          <w:b/>
          <w:sz w:val="22"/>
          <w:szCs w:val="22"/>
        </w:rPr>
      </w:pPr>
    </w:p>
    <w:p w:rsidR="00013307" w:rsidRPr="008F624E" w:rsidRDefault="00013307" w:rsidP="00013307">
      <w:pPr>
        <w:pStyle w:val="ListParagraph"/>
        <w:numPr>
          <w:ilvl w:val="3"/>
          <w:numId w:val="3"/>
        </w:numPr>
        <w:autoSpaceDE w:val="0"/>
        <w:autoSpaceDN w:val="0"/>
        <w:adjustRightInd w:val="0"/>
        <w:rPr>
          <w:b/>
          <w:sz w:val="22"/>
          <w:szCs w:val="22"/>
        </w:rPr>
      </w:pPr>
      <w:r w:rsidRPr="008F624E">
        <w:rPr>
          <w:rFonts w:eastAsiaTheme="minorHAnsi"/>
          <w:sz w:val="22"/>
          <w:szCs w:val="22"/>
        </w:rPr>
        <w:t xml:space="preserve">When evidence is to be left unattended for an extended period (i.e., longer than a meal break) the evidence must be secured by </w:t>
      </w:r>
      <w:r w:rsidRPr="008F624E">
        <w:rPr>
          <w:sz w:val="22"/>
          <w:szCs w:val="22"/>
        </w:rPr>
        <w:t>returning it to the unit secure area for evidence storage</w:t>
      </w:r>
      <w:r w:rsidRPr="008F624E">
        <w:rPr>
          <w:rFonts w:eastAsiaTheme="minorHAnsi"/>
          <w:bCs/>
          <w:iCs/>
          <w:sz w:val="22"/>
          <w:szCs w:val="22"/>
        </w:rPr>
        <w:t xml:space="preserve">, room C1398.  </w:t>
      </w:r>
    </w:p>
    <w:p w:rsidR="00013307" w:rsidRPr="008F624E" w:rsidRDefault="00013307" w:rsidP="00013307">
      <w:pPr>
        <w:pStyle w:val="ListParagraph"/>
        <w:autoSpaceDE w:val="0"/>
        <w:autoSpaceDN w:val="0"/>
        <w:adjustRightInd w:val="0"/>
        <w:ind w:left="1224"/>
        <w:rPr>
          <w:b/>
          <w:sz w:val="22"/>
          <w:szCs w:val="22"/>
        </w:rPr>
      </w:pPr>
    </w:p>
    <w:p w:rsidR="00013307" w:rsidRPr="008F624E" w:rsidRDefault="00013307" w:rsidP="00013307">
      <w:pPr>
        <w:pStyle w:val="ListParagraph"/>
        <w:numPr>
          <w:ilvl w:val="3"/>
          <w:numId w:val="3"/>
        </w:numPr>
        <w:autoSpaceDE w:val="0"/>
        <w:autoSpaceDN w:val="0"/>
        <w:adjustRightInd w:val="0"/>
        <w:rPr>
          <w:b/>
          <w:sz w:val="22"/>
          <w:szCs w:val="22"/>
        </w:rPr>
      </w:pPr>
      <w:r w:rsidRPr="008F624E">
        <w:rPr>
          <w:rFonts w:eastAsiaTheme="minorHAnsi"/>
          <w:bCs/>
          <w:iCs/>
          <w:sz w:val="22"/>
          <w:szCs w:val="22"/>
        </w:rPr>
        <w:t>When the work area is to be left unattended it must be secured by locking the hallway door for room C1399.  Additionally, the door for room C1401 must be locked when the work area is to be left unattended.</w:t>
      </w:r>
    </w:p>
    <w:p w:rsidR="00013307" w:rsidRPr="008F624E" w:rsidRDefault="00013307" w:rsidP="00013307">
      <w:pPr>
        <w:pStyle w:val="ListParagraph"/>
        <w:autoSpaceDE w:val="0"/>
        <w:autoSpaceDN w:val="0"/>
        <w:adjustRightInd w:val="0"/>
        <w:ind w:left="1224"/>
        <w:rPr>
          <w:b/>
          <w:sz w:val="22"/>
          <w:szCs w:val="22"/>
        </w:rPr>
      </w:pPr>
    </w:p>
    <w:p w:rsidR="00013307" w:rsidRPr="008F624E" w:rsidRDefault="00013307" w:rsidP="00013307">
      <w:pPr>
        <w:pStyle w:val="ListParagraph"/>
        <w:numPr>
          <w:ilvl w:val="3"/>
          <w:numId w:val="3"/>
        </w:numPr>
        <w:autoSpaceDE w:val="0"/>
        <w:autoSpaceDN w:val="0"/>
        <w:adjustRightInd w:val="0"/>
        <w:rPr>
          <w:b/>
          <w:sz w:val="22"/>
          <w:szCs w:val="22"/>
        </w:rPr>
      </w:pPr>
      <w:r w:rsidRPr="008F624E">
        <w:rPr>
          <w:rFonts w:eastAsiaTheme="minorHAnsi"/>
          <w:bCs/>
          <w:iCs/>
          <w:sz w:val="22"/>
          <w:szCs w:val="22"/>
        </w:rPr>
        <w:t>The hallway door for room C1400 must remain locked at all times.</w:t>
      </w:r>
    </w:p>
    <w:p w:rsidR="00013307" w:rsidRPr="00FE343A" w:rsidRDefault="00013307" w:rsidP="00013307">
      <w:pPr>
        <w:pStyle w:val="ListParagraph"/>
        <w:autoSpaceDE w:val="0"/>
        <w:autoSpaceDN w:val="0"/>
        <w:adjustRightInd w:val="0"/>
        <w:ind w:left="1728"/>
        <w:rPr>
          <w:b/>
          <w:sz w:val="22"/>
          <w:szCs w:val="22"/>
        </w:rPr>
      </w:pPr>
    </w:p>
    <w:p w:rsidR="00013307" w:rsidRPr="00FE343A" w:rsidRDefault="00013307" w:rsidP="00013307">
      <w:pPr>
        <w:pStyle w:val="ListParagraph"/>
        <w:numPr>
          <w:ilvl w:val="1"/>
          <w:numId w:val="3"/>
        </w:numPr>
        <w:autoSpaceDE w:val="0"/>
        <w:autoSpaceDN w:val="0"/>
        <w:adjustRightInd w:val="0"/>
        <w:rPr>
          <w:b/>
          <w:sz w:val="22"/>
          <w:szCs w:val="22"/>
        </w:rPr>
      </w:pPr>
      <w:r w:rsidRPr="00FE343A">
        <w:rPr>
          <w:sz w:val="22"/>
          <w:szCs w:val="22"/>
        </w:rPr>
        <w:t xml:space="preserve">Evaluate submissions containing multiple items and/or multiple types of material in a single item (sub-items) to determine which items to analyze.  At a minimum evaluate the submission and information received or contained in the submission, the type of charge, the location found, the possibility of elevated charges if multiple items are analyzed and the nature of the item (biohazard, sharps hazard, amount of material present.)  If necessary, record information from the submission on the Drug Chemistry worksheet.   </w:t>
      </w:r>
    </w:p>
    <w:p w:rsidR="00013307" w:rsidRPr="00FE343A" w:rsidRDefault="00013307" w:rsidP="00013307">
      <w:pPr>
        <w:pStyle w:val="ListParagraph"/>
        <w:rPr>
          <w:b/>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Pr>
          <w:sz w:val="22"/>
          <w:szCs w:val="22"/>
        </w:rPr>
        <w:lastRenderedPageBreak/>
        <w:t xml:space="preserve"> </w:t>
      </w:r>
      <w:r w:rsidRPr="00FE343A">
        <w:rPr>
          <w:sz w:val="22"/>
          <w:szCs w:val="22"/>
        </w:rPr>
        <w:t>Typically, do not analyze residues if another item in the submission has been found to contain a controlled substance that is the same or higher schedule than suspected in the residue.</w:t>
      </w:r>
    </w:p>
    <w:p w:rsidR="00013307" w:rsidRPr="00FE343A" w:rsidRDefault="00013307" w:rsidP="00013307">
      <w:pPr>
        <w:pStyle w:val="ListParagraph"/>
        <w:autoSpaceDE w:val="0"/>
        <w:autoSpaceDN w:val="0"/>
        <w:adjustRightInd w:val="0"/>
        <w:ind w:left="1224"/>
        <w:rPr>
          <w:b/>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 xml:space="preserve">Typically, do not analyze more than two items from the same schedule or suspected schedule for each subject or group of subjects unless the analysis of additional items will shift the charge from a misdemeanor to a felony or to a trafficking charge.  </w:t>
      </w:r>
    </w:p>
    <w:p w:rsidR="00013307" w:rsidRPr="00FE343A" w:rsidRDefault="00013307" w:rsidP="00013307">
      <w:pPr>
        <w:pStyle w:val="ListParagraph"/>
        <w:rPr>
          <w:b/>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Typically, do not analyze misdemeanor items in felony cases.</w:t>
      </w:r>
    </w:p>
    <w:p w:rsidR="00013307" w:rsidRPr="00FE343A" w:rsidRDefault="00013307" w:rsidP="00013307">
      <w:pPr>
        <w:pStyle w:val="ListParagraph"/>
        <w:rPr>
          <w:b/>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Do not analyze residues on US currency or stomach contents.</w:t>
      </w:r>
    </w:p>
    <w:p w:rsidR="00013307" w:rsidRPr="00FE343A" w:rsidRDefault="00013307" w:rsidP="00013307">
      <w:pPr>
        <w:pStyle w:val="ListParagraph"/>
        <w:autoSpaceDE w:val="0"/>
        <w:autoSpaceDN w:val="0"/>
        <w:adjustRightInd w:val="0"/>
        <w:ind w:left="2304"/>
        <w:rPr>
          <w:b/>
          <w:sz w:val="22"/>
          <w:szCs w:val="22"/>
        </w:rPr>
      </w:pPr>
    </w:p>
    <w:p w:rsidR="00013307" w:rsidRPr="00A77699" w:rsidRDefault="00013307" w:rsidP="00013307">
      <w:pPr>
        <w:pStyle w:val="ListParagraph"/>
        <w:numPr>
          <w:ilvl w:val="2"/>
          <w:numId w:val="3"/>
        </w:numPr>
        <w:autoSpaceDE w:val="0"/>
        <w:autoSpaceDN w:val="0"/>
        <w:adjustRightInd w:val="0"/>
        <w:rPr>
          <w:b/>
          <w:sz w:val="22"/>
          <w:szCs w:val="22"/>
        </w:rPr>
      </w:pPr>
      <w:r>
        <w:rPr>
          <w:sz w:val="22"/>
          <w:szCs w:val="22"/>
        </w:rPr>
        <w:t xml:space="preserve"> </w:t>
      </w:r>
      <w:r w:rsidRPr="00FE343A">
        <w:rPr>
          <w:sz w:val="22"/>
          <w:szCs w:val="22"/>
        </w:rPr>
        <w:t xml:space="preserve">Do not analyze syringes with attached needles unless accompanied by </w:t>
      </w:r>
      <w:r w:rsidRPr="00A77699">
        <w:rPr>
          <w:sz w:val="22"/>
          <w:szCs w:val="22"/>
        </w:rPr>
        <w:t>a specific communication (</w:t>
      </w:r>
      <w:r>
        <w:rPr>
          <w:sz w:val="22"/>
          <w:szCs w:val="22"/>
        </w:rPr>
        <w:t>letter, email, phone call, etc.</w:t>
      </w:r>
      <w:r w:rsidRPr="00A77699">
        <w:rPr>
          <w:sz w:val="22"/>
          <w:szCs w:val="22"/>
        </w:rPr>
        <w:t>) from the District Attorney.</w:t>
      </w:r>
    </w:p>
    <w:p w:rsidR="00013307" w:rsidRPr="00FE343A" w:rsidRDefault="00013307" w:rsidP="00013307">
      <w:pPr>
        <w:pStyle w:val="ListParagraph"/>
        <w:autoSpaceDE w:val="0"/>
        <w:autoSpaceDN w:val="0"/>
        <w:adjustRightInd w:val="0"/>
        <w:ind w:left="2304"/>
      </w:pPr>
    </w:p>
    <w:p w:rsidR="00013307" w:rsidRPr="00FE343A" w:rsidRDefault="00013307" w:rsidP="00013307">
      <w:pPr>
        <w:pStyle w:val="List"/>
        <w:numPr>
          <w:ilvl w:val="1"/>
          <w:numId w:val="3"/>
        </w:numPr>
        <w:rPr>
          <w:b/>
        </w:rPr>
      </w:pPr>
      <w:r w:rsidRPr="00FE343A">
        <w:rPr>
          <w:sz w:val="22"/>
          <w:szCs w:val="22"/>
        </w:rPr>
        <w:t>Evaluate the number of packages, units or tablets present in an exhibit carefully.  If an item to be analyzed contains multiple units other than residues (whether from pipes, baggies, scales, razors, etc.), partially consumed hand-rolled cigarettes or material packaged such that it is impracticable to separate (for analysis purposes, each intact piece of blotter paper is a unit) determine the population.  If the item to be analyzed contains a residue or a single package, unit or tablet,</w:t>
      </w:r>
      <w:r>
        <w:rPr>
          <w:sz w:val="22"/>
          <w:szCs w:val="22"/>
        </w:rPr>
        <w:t xml:space="preserve"> </w:t>
      </w:r>
      <w:r w:rsidRPr="00FE343A">
        <w:rPr>
          <w:sz w:val="22"/>
          <w:szCs w:val="22"/>
        </w:rPr>
        <w:t>proceed to 5.16.</w:t>
      </w:r>
    </w:p>
    <w:p w:rsidR="00013307" w:rsidRPr="00FE343A" w:rsidRDefault="00013307" w:rsidP="00013307">
      <w:pPr>
        <w:pStyle w:val="ListParagraph"/>
        <w:ind w:left="2160"/>
        <w:jc w:val="both"/>
        <w:rPr>
          <w:b/>
          <w:snapToGrid w:val="0"/>
          <w:sz w:val="22"/>
          <w:szCs w:val="22"/>
        </w:rPr>
      </w:pPr>
    </w:p>
    <w:p w:rsidR="00013307" w:rsidRPr="00FE343A" w:rsidRDefault="00013307" w:rsidP="00013307">
      <w:pPr>
        <w:pStyle w:val="ListParagraph"/>
        <w:numPr>
          <w:ilvl w:val="2"/>
          <w:numId w:val="3"/>
        </w:numPr>
        <w:rPr>
          <w:b/>
          <w:snapToGrid w:val="0"/>
          <w:sz w:val="22"/>
          <w:szCs w:val="22"/>
        </w:rPr>
      </w:pPr>
      <w:r w:rsidRPr="00FE343A">
        <w:rPr>
          <w:b/>
          <w:snapToGrid w:val="0"/>
          <w:sz w:val="22"/>
          <w:szCs w:val="22"/>
        </w:rPr>
        <w:t>Population Determination</w:t>
      </w:r>
    </w:p>
    <w:p w:rsidR="00013307" w:rsidRPr="00FE343A" w:rsidRDefault="00013307" w:rsidP="00013307">
      <w:pPr>
        <w:pStyle w:val="ListParagraph"/>
        <w:ind w:left="2304"/>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 xml:space="preserve">Visually inspect each of the packages, units or tablets in the exhibit carefully as well as any contents for uniformity of size, weight, color, packaging, markings, labeling, indications of tampering and other characteristics.  </w:t>
      </w:r>
    </w:p>
    <w:p w:rsidR="00013307" w:rsidRPr="00FE343A" w:rsidRDefault="00013307" w:rsidP="00013307">
      <w:pPr>
        <w:pStyle w:val="ListParagraph"/>
        <w:ind w:left="2880"/>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 xml:space="preserve">If after careful visual inspection it is determined that the packages, units or tablets are uniform, the population shall consist of all of the packages, units or tablets.  </w:t>
      </w:r>
    </w:p>
    <w:p w:rsidR="00013307" w:rsidRPr="00FE343A" w:rsidRDefault="00013307" w:rsidP="00013307">
      <w:pPr>
        <w:pStyle w:val="ListParagraph"/>
        <w:ind w:left="2880"/>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If there are differences, segregate the packages, units or tablets into individual groups, based upon such observed differences.  Analyze each group as separate populations.</w:t>
      </w:r>
    </w:p>
    <w:p w:rsidR="00013307" w:rsidRPr="00FE343A" w:rsidRDefault="00013307" w:rsidP="00013307">
      <w:pPr>
        <w:pStyle w:val="ListParagraph"/>
        <w:ind w:left="2880"/>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 xml:space="preserve">If in the course of </w:t>
      </w:r>
      <w:proofErr w:type="gramStart"/>
      <w:r w:rsidRPr="00FE343A">
        <w:rPr>
          <w:sz w:val="22"/>
          <w:szCs w:val="22"/>
        </w:rPr>
        <w:t>analysis</w:t>
      </w:r>
      <w:proofErr w:type="gramEnd"/>
      <w:r w:rsidRPr="00FE343A">
        <w:rPr>
          <w:sz w:val="22"/>
          <w:szCs w:val="22"/>
        </w:rPr>
        <w:t xml:space="preserve"> it becomes apparent that the population is not uniform, new populations may be formed based upon individual chemical test results.  For hypergeometric sampling, samples which are no longer available for indiscriminate selection may not be considered a part of the new population.</w:t>
      </w:r>
    </w:p>
    <w:p w:rsidR="00013307" w:rsidRPr="00FE343A" w:rsidRDefault="00013307" w:rsidP="00013307">
      <w:pPr>
        <w:pStyle w:val="ListParagraph"/>
        <w:ind w:left="2880"/>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 xml:space="preserve">If no groups can be formed based upon visual examination, then sampling shall not be performed, proceed to 5.16.  </w:t>
      </w:r>
    </w:p>
    <w:p w:rsidR="00013307" w:rsidRPr="00FE343A" w:rsidRDefault="00013307" w:rsidP="00013307">
      <w:pPr>
        <w:pStyle w:val="ListParagraph"/>
        <w:rPr>
          <w:snapToGrid w:val="0"/>
          <w:sz w:val="22"/>
          <w:szCs w:val="22"/>
        </w:rPr>
      </w:pPr>
    </w:p>
    <w:p w:rsidR="00013307" w:rsidRPr="00FE343A" w:rsidRDefault="00013307" w:rsidP="00013307">
      <w:pPr>
        <w:pStyle w:val="ListParagraph"/>
        <w:numPr>
          <w:ilvl w:val="1"/>
          <w:numId w:val="3"/>
        </w:numPr>
        <w:rPr>
          <w:b/>
          <w:snapToGrid w:val="0"/>
          <w:sz w:val="22"/>
          <w:szCs w:val="22"/>
        </w:rPr>
      </w:pPr>
      <w:r w:rsidRPr="00FE343A">
        <w:rPr>
          <w:snapToGrid w:val="0"/>
          <w:sz w:val="22"/>
          <w:szCs w:val="22"/>
        </w:rPr>
        <w:t>If the population contains pharmaceutical preparations without indications of tampering, Administrative Sample Selection shall be utilized.</w:t>
      </w:r>
    </w:p>
    <w:p w:rsidR="00013307" w:rsidRPr="00FE343A" w:rsidRDefault="00013307" w:rsidP="00013307">
      <w:pPr>
        <w:pStyle w:val="ListParagraph"/>
        <w:ind w:left="1440"/>
        <w:rPr>
          <w:b/>
          <w:snapToGrid w:val="0"/>
          <w:sz w:val="22"/>
          <w:szCs w:val="22"/>
        </w:rPr>
      </w:pPr>
    </w:p>
    <w:p w:rsidR="00013307" w:rsidRPr="00FE343A" w:rsidRDefault="00013307" w:rsidP="00013307">
      <w:pPr>
        <w:pStyle w:val="ListParagraph"/>
        <w:numPr>
          <w:ilvl w:val="1"/>
          <w:numId w:val="3"/>
        </w:numPr>
        <w:rPr>
          <w:b/>
          <w:snapToGrid w:val="0"/>
          <w:sz w:val="22"/>
          <w:szCs w:val="22"/>
        </w:rPr>
      </w:pPr>
      <w:r w:rsidRPr="00FE343A">
        <w:rPr>
          <w:sz w:val="22"/>
          <w:szCs w:val="22"/>
        </w:rPr>
        <w:lastRenderedPageBreak/>
        <w:t xml:space="preserve">If the amount of material, dosage units or </w:t>
      </w:r>
      <w:r>
        <w:rPr>
          <w:sz w:val="22"/>
          <w:szCs w:val="22"/>
        </w:rPr>
        <w:t xml:space="preserve">tablets present does not meet </w:t>
      </w:r>
      <w:r w:rsidRPr="00AB7C68">
        <w:rPr>
          <w:sz w:val="22"/>
          <w:szCs w:val="22"/>
        </w:rPr>
        <w:t>a</w:t>
      </w:r>
      <w:r>
        <w:rPr>
          <w:color w:val="FF0000"/>
          <w:sz w:val="22"/>
          <w:szCs w:val="22"/>
        </w:rPr>
        <w:t xml:space="preserve"> </w:t>
      </w:r>
      <w:r w:rsidRPr="00AB7C68">
        <w:rPr>
          <w:sz w:val="22"/>
          <w:szCs w:val="22"/>
        </w:rPr>
        <w:t>threshold</w:t>
      </w:r>
      <w:r w:rsidRPr="00FE343A">
        <w:rPr>
          <w:sz w:val="22"/>
          <w:szCs w:val="22"/>
        </w:rPr>
        <w:t>, Administrative Sample Selection shall be utilized.</w:t>
      </w:r>
    </w:p>
    <w:p w:rsidR="00013307" w:rsidRPr="00FE343A" w:rsidRDefault="00013307" w:rsidP="00013307">
      <w:pPr>
        <w:pStyle w:val="ListParagraph"/>
        <w:rPr>
          <w:sz w:val="22"/>
          <w:szCs w:val="22"/>
        </w:rPr>
      </w:pPr>
    </w:p>
    <w:p w:rsidR="00013307" w:rsidRPr="00FE343A" w:rsidRDefault="00013307" w:rsidP="00013307">
      <w:pPr>
        <w:pStyle w:val="ListParagraph"/>
        <w:numPr>
          <w:ilvl w:val="1"/>
          <w:numId w:val="3"/>
        </w:numPr>
        <w:rPr>
          <w:b/>
          <w:snapToGrid w:val="0"/>
          <w:sz w:val="22"/>
          <w:szCs w:val="22"/>
        </w:rPr>
      </w:pPr>
      <w:r w:rsidRPr="00FE343A">
        <w:rPr>
          <w:sz w:val="22"/>
          <w:szCs w:val="22"/>
        </w:rPr>
        <w:t>If there is material, dosage units or tablets present in a population to meet a threshold and the individual analysis of the packages, dosage units or tablets is practicable, Threshold Sample Selection shall be utilized</w:t>
      </w:r>
      <w:r w:rsidRPr="00FE343A">
        <w:rPr>
          <w:snapToGrid w:val="0"/>
          <w:sz w:val="22"/>
          <w:szCs w:val="22"/>
        </w:rPr>
        <w:t>.</w:t>
      </w:r>
    </w:p>
    <w:p w:rsidR="00013307" w:rsidRPr="00FE343A" w:rsidRDefault="00013307" w:rsidP="00013307">
      <w:pPr>
        <w:pStyle w:val="ListParagraph"/>
        <w:rPr>
          <w:sz w:val="22"/>
          <w:szCs w:val="22"/>
        </w:rPr>
      </w:pPr>
    </w:p>
    <w:p w:rsidR="00013307" w:rsidRPr="00FE343A" w:rsidRDefault="00013307" w:rsidP="00013307">
      <w:pPr>
        <w:pStyle w:val="ListParagraph"/>
        <w:numPr>
          <w:ilvl w:val="1"/>
          <w:numId w:val="3"/>
        </w:numPr>
        <w:rPr>
          <w:b/>
          <w:snapToGrid w:val="0"/>
          <w:sz w:val="22"/>
          <w:szCs w:val="22"/>
        </w:rPr>
      </w:pPr>
      <w:r w:rsidRPr="00FE343A">
        <w:rPr>
          <w:sz w:val="22"/>
          <w:szCs w:val="22"/>
        </w:rPr>
        <w:t>If there is material, dosage units or tablets present in a population to meet a threshold and the individual analysis of the packages, dosage units or tablets is not practicable, then the Hypergeometric Sampling Plan shall be utilized.</w:t>
      </w:r>
    </w:p>
    <w:p w:rsidR="00013307" w:rsidRPr="00FE343A" w:rsidRDefault="00013307" w:rsidP="00013307">
      <w:pPr>
        <w:pStyle w:val="ListParagraph"/>
        <w:ind w:left="2160"/>
        <w:rPr>
          <w:snapToGrid w:val="0"/>
          <w:sz w:val="22"/>
          <w:szCs w:val="22"/>
        </w:rPr>
      </w:pPr>
    </w:p>
    <w:p w:rsidR="00013307" w:rsidRPr="00FE343A" w:rsidRDefault="00013307" w:rsidP="00013307">
      <w:pPr>
        <w:pStyle w:val="ListParagraph"/>
        <w:numPr>
          <w:ilvl w:val="1"/>
          <w:numId w:val="3"/>
        </w:numPr>
        <w:rPr>
          <w:b/>
        </w:rPr>
      </w:pPr>
      <w:r w:rsidRPr="00FE343A">
        <w:rPr>
          <w:sz w:val="22"/>
          <w:szCs w:val="22"/>
        </w:rPr>
        <w:t>Record the sample selection method or sampling plan utilized on the Drug Chemistry worksheet form being used.</w:t>
      </w:r>
      <w:r w:rsidRPr="00FE343A">
        <w:t xml:space="preserve">  </w:t>
      </w:r>
    </w:p>
    <w:p w:rsidR="00013307" w:rsidRPr="00FE343A" w:rsidRDefault="00013307" w:rsidP="00013307">
      <w:pPr>
        <w:pStyle w:val="ListParagraph"/>
        <w:rPr>
          <w:b/>
        </w:rPr>
      </w:pPr>
    </w:p>
    <w:p w:rsidR="00013307" w:rsidRPr="00FE343A" w:rsidRDefault="00013307" w:rsidP="00013307">
      <w:pPr>
        <w:pStyle w:val="ListParagraph"/>
        <w:numPr>
          <w:ilvl w:val="2"/>
          <w:numId w:val="3"/>
        </w:numPr>
        <w:rPr>
          <w:b/>
          <w:snapToGrid w:val="0"/>
          <w:sz w:val="22"/>
          <w:szCs w:val="22"/>
        </w:rPr>
      </w:pPr>
      <w:r w:rsidRPr="00FE343A">
        <w:rPr>
          <w:b/>
          <w:sz w:val="22"/>
          <w:szCs w:val="22"/>
        </w:rPr>
        <w:t>Administrative Sample Selection</w:t>
      </w:r>
    </w:p>
    <w:p w:rsidR="00013307" w:rsidRPr="00FE343A" w:rsidRDefault="00013307" w:rsidP="00013307">
      <w:pPr>
        <w:pStyle w:val="ListParagraph"/>
        <w:ind w:left="1440"/>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b/>
          <w:snapToGrid w:val="0"/>
          <w:sz w:val="22"/>
          <w:szCs w:val="22"/>
        </w:rPr>
        <w:t>Pharmaceutical Preparations – Initial Submissions, Non-felony/trafficking</w:t>
      </w:r>
    </w:p>
    <w:p w:rsidR="00013307" w:rsidRPr="00FE343A" w:rsidRDefault="00013307" w:rsidP="00013307">
      <w:pPr>
        <w:pStyle w:val="ListParagraph"/>
        <w:ind w:left="1728"/>
        <w:rPr>
          <w:b/>
          <w:snapToGrid w:val="0"/>
          <w:sz w:val="22"/>
          <w:szCs w:val="22"/>
        </w:rPr>
      </w:pPr>
    </w:p>
    <w:p w:rsidR="00013307" w:rsidRPr="00FE343A" w:rsidRDefault="00013307" w:rsidP="00013307">
      <w:pPr>
        <w:pStyle w:val="ListParagraph"/>
        <w:numPr>
          <w:ilvl w:val="4"/>
          <w:numId w:val="3"/>
        </w:numPr>
        <w:rPr>
          <w:b/>
          <w:snapToGrid w:val="0"/>
          <w:sz w:val="22"/>
          <w:szCs w:val="22"/>
        </w:rPr>
      </w:pPr>
      <w:r w:rsidRPr="00FE343A">
        <w:rPr>
          <w:snapToGrid w:val="0"/>
          <w:sz w:val="22"/>
          <w:szCs w:val="22"/>
        </w:rPr>
        <w:t>If the physical characteristics do not indicate tampering, sample selection and a chemical analysis are not required.</w:t>
      </w:r>
    </w:p>
    <w:p w:rsidR="00013307" w:rsidRPr="00FE343A" w:rsidRDefault="00013307" w:rsidP="00013307">
      <w:pPr>
        <w:pStyle w:val="ListParagraph"/>
        <w:ind w:left="2232"/>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b/>
          <w:snapToGrid w:val="0"/>
          <w:sz w:val="22"/>
          <w:szCs w:val="22"/>
        </w:rPr>
        <w:t>Pharmaceutical Preparations – Resubmission or Felony/Trafficking Chemical Analysis</w:t>
      </w:r>
    </w:p>
    <w:p w:rsidR="00013307" w:rsidRPr="00FE343A" w:rsidRDefault="00013307" w:rsidP="00013307">
      <w:pPr>
        <w:pStyle w:val="ListParagraph"/>
        <w:ind w:left="2232"/>
        <w:rPr>
          <w:b/>
          <w:snapToGrid w:val="0"/>
          <w:sz w:val="22"/>
          <w:szCs w:val="22"/>
        </w:rPr>
      </w:pPr>
    </w:p>
    <w:p w:rsidR="00013307" w:rsidRPr="00FE343A" w:rsidRDefault="00013307" w:rsidP="00013307">
      <w:pPr>
        <w:pStyle w:val="ListParagraph"/>
        <w:numPr>
          <w:ilvl w:val="4"/>
          <w:numId w:val="3"/>
        </w:numPr>
        <w:rPr>
          <w:b/>
          <w:snapToGrid w:val="0"/>
          <w:sz w:val="22"/>
          <w:szCs w:val="22"/>
        </w:rPr>
      </w:pPr>
      <w:r w:rsidRPr="00FE343A">
        <w:rPr>
          <w:snapToGrid w:val="0"/>
          <w:sz w:val="22"/>
          <w:szCs w:val="22"/>
        </w:rPr>
        <w:t>If the physical characteristics indicate a controlled substance with no indications of tampering, the complete analysis of one indiscriminately selected unit is required.  If the physical characteristics indicate a non-controlled substance, sample selection and chemical analysis are not required.</w:t>
      </w:r>
    </w:p>
    <w:p w:rsidR="00013307" w:rsidRPr="00FE343A" w:rsidRDefault="00013307" w:rsidP="00013307">
      <w:pPr>
        <w:pStyle w:val="ListParagraph"/>
        <w:ind w:left="2232"/>
        <w:rPr>
          <w:b/>
          <w:snapToGrid w:val="0"/>
          <w:sz w:val="22"/>
          <w:szCs w:val="22"/>
        </w:rPr>
      </w:pPr>
    </w:p>
    <w:p w:rsidR="00013307" w:rsidRPr="00FE343A" w:rsidRDefault="00013307" w:rsidP="00013307">
      <w:pPr>
        <w:pStyle w:val="ListParagraph"/>
        <w:numPr>
          <w:ilvl w:val="4"/>
          <w:numId w:val="3"/>
        </w:numPr>
        <w:rPr>
          <w:b/>
          <w:snapToGrid w:val="0"/>
          <w:sz w:val="22"/>
          <w:szCs w:val="22"/>
        </w:rPr>
      </w:pPr>
      <w:r w:rsidRPr="00FE343A">
        <w:rPr>
          <w:snapToGrid w:val="0"/>
          <w:sz w:val="22"/>
          <w:szCs w:val="22"/>
        </w:rPr>
        <w:t xml:space="preserve">For preparations that are weighed, separate weights shall be recorded for the analyzed portion and the unanalyzed portion.  </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b/>
          <w:snapToGrid w:val="0"/>
          <w:sz w:val="22"/>
          <w:szCs w:val="22"/>
        </w:rPr>
        <w:t>Non-pharmaceutical Exhibits</w:t>
      </w:r>
    </w:p>
    <w:p w:rsidR="00013307" w:rsidRPr="00FE343A" w:rsidRDefault="00013307" w:rsidP="00013307">
      <w:pPr>
        <w:pStyle w:val="ListParagraph"/>
        <w:ind w:left="1728"/>
        <w:rPr>
          <w:b/>
          <w:snapToGrid w:val="0"/>
          <w:sz w:val="22"/>
          <w:szCs w:val="22"/>
        </w:rPr>
      </w:pPr>
    </w:p>
    <w:p w:rsidR="00013307" w:rsidRPr="00FE343A" w:rsidRDefault="00013307" w:rsidP="00013307">
      <w:pPr>
        <w:pStyle w:val="ListParagraph"/>
        <w:numPr>
          <w:ilvl w:val="4"/>
          <w:numId w:val="3"/>
        </w:numPr>
        <w:rPr>
          <w:b/>
          <w:snapToGrid w:val="0"/>
          <w:sz w:val="22"/>
          <w:szCs w:val="22"/>
        </w:rPr>
      </w:pPr>
      <w:r w:rsidRPr="00FE343A">
        <w:rPr>
          <w:snapToGrid w:val="0"/>
          <w:sz w:val="22"/>
          <w:szCs w:val="22"/>
        </w:rPr>
        <w:t>Analyze a single package, unit or tablet.</w:t>
      </w:r>
    </w:p>
    <w:p w:rsidR="00013307" w:rsidRPr="00FE343A" w:rsidRDefault="00013307" w:rsidP="00013307">
      <w:pPr>
        <w:pStyle w:val="ListParagraph"/>
        <w:ind w:left="2232"/>
        <w:rPr>
          <w:b/>
          <w:strike/>
          <w:snapToGrid w:val="0"/>
          <w:sz w:val="22"/>
          <w:szCs w:val="22"/>
        </w:rPr>
      </w:pPr>
    </w:p>
    <w:p w:rsidR="00013307" w:rsidRPr="00FE343A" w:rsidRDefault="00013307" w:rsidP="00013307">
      <w:pPr>
        <w:pStyle w:val="ListParagraph"/>
        <w:numPr>
          <w:ilvl w:val="5"/>
          <w:numId w:val="3"/>
        </w:numPr>
        <w:rPr>
          <w:b/>
          <w:snapToGrid w:val="0"/>
          <w:sz w:val="22"/>
          <w:szCs w:val="22"/>
        </w:rPr>
      </w:pPr>
      <w:r w:rsidRPr="00FE343A">
        <w:rPr>
          <w:snapToGrid w:val="0"/>
          <w:sz w:val="22"/>
          <w:szCs w:val="22"/>
        </w:rPr>
        <w:t xml:space="preserve">In the event that the analysis of the single package, unit or tablet identifies a controlled substance, no further analysis is required.  </w:t>
      </w:r>
    </w:p>
    <w:p w:rsidR="00013307" w:rsidRPr="00FE343A" w:rsidRDefault="00013307" w:rsidP="00013307">
      <w:pPr>
        <w:pStyle w:val="ListParagraph"/>
        <w:ind w:left="2736"/>
        <w:rPr>
          <w:b/>
          <w:snapToGrid w:val="0"/>
          <w:sz w:val="22"/>
          <w:szCs w:val="22"/>
        </w:rPr>
      </w:pPr>
    </w:p>
    <w:p w:rsidR="00013307" w:rsidRPr="00FE343A" w:rsidRDefault="00013307" w:rsidP="00013307">
      <w:pPr>
        <w:pStyle w:val="ListParagraph"/>
        <w:numPr>
          <w:ilvl w:val="5"/>
          <w:numId w:val="3"/>
        </w:numPr>
        <w:rPr>
          <w:b/>
          <w:snapToGrid w:val="0"/>
          <w:sz w:val="22"/>
          <w:szCs w:val="22"/>
        </w:rPr>
      </w:pPr>
      <w:r w:rsidRPr="00FE343A">
        <w:rPr>
          <w:snapToGrid w:val="0"/>
          <w:sz w:val="22"/>
          <w:szCs w:val="22"/>
        </w:rPr>
        <w:t>In the event that the analysis of the single package, unit or tablet does not identify a controlled substance, preliminary testing selected to screen for controlled substances shall be performed on two (or on one for populations consisting of only two) packages, units or tablets.  If the preliminary testing indicates the presence of a controlled substance, complete analysis of that package, unit or tablet is required.  If the preliminary testing does not indicate the presence of a controlled substance, no further analysis is required.</w:t>
      </w:r>
    </w:p>
    <w:p w:rsidR="00013307" w:rsidRPr="00FE343A" w:rsidRDefault="00013307" w:rsidP="00013307">
      <w:pPr>
        <w:pStyle w:val="ListParagraph"/>
        <w:ind w:left="2232"/>
        <w:rPr>
          <w:b/>
          <w:snapToGrid w:val="0"/>
          <w:sz w:val="22"/>
          <w:szCs w:val="22"/>
        </w:rPr>
      </w:pPr>
    </w:p>
    <w:p w:rsidR="00013307" w:rsidRPr="005D3D03" w:rsidRDefault="00013307" w:rsidP="00013307">
      <w:pPr>
        <w:pStyle w:val="ListParagraph"/>
        <w:numPr>
          <w:ilvl w:val="4"/>
          <w:numId w:val="3"/>
        </w:numPr>
        <w:rPr>
          <w:b/>
          <w:snapToGrid w:val="0"/>
          <w:sz w:val="22"/>
          <w:szCs w:val="22"/>
        </w:rPr>
      </w:pPr>
      <w:r w:rsidRPr="00FE343A">
        <w:rPr>
          <w:snapToGrid w:val="0"/>
          <w:sz w:val="22"/>
          <w:szCs w:val="22"/>
        </w:rPr>
        <w:t>For weighed material, weights shall be record</w:t>
      </w:r>
      <w:r>
        <w:rPr>
          <w:snapToGrid w:val="0"/>
          <w:sz w:val="22"/>
          <w:szCs w:val="22"/>
        </w:rPr>
        <w:t xml:space="preserve">ed for the analyzed portion of the </w:t>
      </w:r>
      <w:r w:rsidRPr="00FE343A">
        <w:rPr>
          <w:snapToGrid w:val="0"/>
          <w:sz w:val="22"/>
          <w:szCs w:val="22"/>
        </w:rPr>
        <w:t xml:space="preserve">population. </w:t>
      </w:r>
    </w:p>
    <w:p w:rsidR="00013307" w:rsidRPr="005D3D03" w:rsidRDefault="00013307" w:rsidP="00013307">
      <w:pPr>
        <w:pStyle w:val="ListParagraph"/>
        <w:numPr>
          <w:ilvl w:val="4"/>
          <w:numId w:val="3"/>
        </w:numPr>
        <w:rPr>
          <w:b/>
          <w:snapToGrid w:val="0"/>
          <w:sz w:val="22"/>
          <w:szCs w:val="22"/>
        </w:rPr>
      </w:pPr>
      <w:r>
        <w:rPr>
          <w:snapToGrid w:val="0"/>
          <w:sz w:val="22"/>
          <w:szCs w:val="22"/>
        </w:rPr>
        <w:t>Net weight(s), g</w:t>
      </w:r>
      <w:r w:rsidRPr="00FE343A">
        <w:rPr>
          <w:snapToGrid w:val="0"/>
          <w:sz w:val="22"/>
          <w:szCs w:val="22"/>
        </w:rPr>
        <w:t>ross weight</w:t>
      </w:r>
      <w:r>
        <w:rPr>
          <w:snapToGrid w:val="0"/>
          <w:sz w:val="22"/>
          <w:szCs w:val="22"/>
        </w:rPr>
        <w:t>(</w:t>
      </w:r>
      <w:r w:rsidRPr="00FE343A">
        <w:rPr>
          <w:snapToGrid w:val="0"/>
          <w:sz w:val="22"/>
          <w:szCs w:val="22"/>
        </w:rPr>
        <w:t>s</w:t>
      </w:r>
      <w:r>
        <w:rPr>
          <w:snapToGrid w:val="0"/>
          <w:sz w:val="22"/>
          <w:szCs w:val="22"/>
        </w:rPr>
        <w:t xml:space="preserve">) or an estimated weight shall be </w:t>
      </w:r>
      <w:r w:rsidRPr="00FE343A">
        <w:rPr>
          <w:snapToGrid w:val="0"/>
          <w:sz w:val="22"/>
          <w:szCs w:val="22"/>
        </w:rPr>
        <w:t>utilized for the unanalyzed portion of the population</w:t>
      </w:r>
      <w:r>
        <w:rPr>
          <w:snapToGrid w:val="0"/>
          <w:sz w:val="22"/>
          <w:szCs w:val="22"/>
        </w:rPr>
        <w:t xml:space="preserve"> if a threshold applies</w:t>
      </w:r>
      <w:r w:rsidRPr="00FE343A">
        <w:rPr>
          <w:snapToGrid w:val="0"/>
          <w:sz w:val="22"/>
          <w:szCs w:val="22"/>
        </w:rPr>
        <w:t xml:space="preserve">. </w:t>
      </w:r>
    </w:p>
    <w:p w:rsidR="00013307" w:rsidRPr="005D3D03" w:rsidRDefault="00013307" w:rsidP="00013307">
      <w:pPr>
        <w:pStyle w:val="ListParagraph"/>
        <w:ind w:left="2232"/>
        <w:rPr>
          <w:b/>
          <w:snapToGrid w:val="0"/>
          <w:sz w:val="22"/>
          <w:szCs w:val="22"/>
        </w:rPr>
      </w:pPr>
    </w:p>
    <w:p w:rsidR="00013307" w:rsidRPr="005D3D03" w:rsidRDefault="00013307" w:rsidP="00013307">
      <w:pPr>
        <w:pStyle w:val="ListParagraph"/>
        <w:numPr>
          <w:ilvl w:val="5"/>
          <w:numId w:val="3"/>
        </w:numPr>
        <w:rPr>
          <w:b/>
          <w:snapToGrid w:val="0"/>
          <w:sz w:val="22"/>
          <w:szCs w:val="22"/>
        </w:rPr>
      </w:pPr>
      <w:r>
        <w:rPr>
          <w:snapToGrid w:val="0"/>
          <w:sz w:val="22"/>
          <w:szCs w:val="22"/>
        </w:rPr>
        <w:t xml:space="preserve">If no threshold applies, then a weight is not required for the unanalyzed portion of the population. </w:t>
      </w:r>
    </w:p>
    <w:p w:rsidR="00013307" w:rsidRPr="005D3D03" w:rsidRDefault="00013307" w:rsidP="00013307">
      <w:pPr>
        <w:pStyle w:val="ListParagraph"/>
        <w:ind w:left="2736"/>
        <w:rPr>
          <w:b/>
          <w:snapToGrid w:val="0"/>
          <w:sz w:val="22"/>
          <w:szCs w:val="22"/>
        </w:rPr>
      </w:pPr>
    </w:p>
    <w:p w:rsidR="00013307" w:rsidRPr="005D3D03" w:rsidRDefault="00013307" w:rsidP="00013307">
      <w:pPr>
        <w:pStyle w:val="ListParagraph"/>
        <w:numPr>
          <w:ilvl w:val="5"/>
          <w:numId w:val="3"/>
        </w:numPr>
        <w:rPr>
          <w:b/>
          <w:snapToGrid w:val="0"/>
          <w:sz w:val="22"/>
          <w:szCs w:val="22"/>
        </w:rPr>
      </w:pPr>
      <w:r>
        <w:rPr>
          <w:snapToGrid w:val="0"/>
          <w:sz w:val="22"/>
          <w:szCs w:val="22"/>
        </w:rPr>
        <w:t xml:space="preserve">An estimated weight may only be used when the packaging in the population is uniform. </w:t>
      </w:r>
    </w:p>
    <w:p w:rsidR="00013307" w:rsidRPr="005D3D03" w:rsidRDefault="00013307" w:rsidP="00013307">
      <w:pPr>
        <w:pStyle w:val="ListParagraph"/>
        <w:rPr>
          <w:b/>
          <w:snapToGrid w:val="0"/>
          <w:sz w:val="22"/>
          <w:szCs w:val="22"/>
        </w:rPr>
      </w:pPr>
    </w:p>
    <w:p w:rsidR="00013307" w:rsidRPr="005D3D03" w:rsidRDefault="00013307" w:rsidP="00013307">
      <w:pPr>
        <w:pStyle w:val="ListParagraph"/>
        <w:numPr>
          <w:ilvl w:val="5"/>
          <w:numId w:val="3"/>
        </w:numPr>
        <w:rPr>
          <w:snapToGrid w:val="0"/>
          <w:sz w:val="22"/>
          <w:szCs w:val="22"/>
        </w:rPr>
      </w:pPr>
      <w:r w:rsidRPr="005D3D03">
        <w:rPr>
          <w:snapToGrid w:val="0"/>
          <w:sz w:val="22"/>
          <w:szCs w:val="22"/>
        </w:rPr>
        <w:t xml:space="preserve">Estimated weight shall be calculated using the gross weight, the number of units, and the weight of an empty package. </w:t>
      </w:r>
    </w:p>
    <w:p w:rsidR="00013307" w:rsidRPr="00FE343A" w:rsidRDefault="00013307" w:rsidP="00013307">
      <w:pPr>
        <w:pStyle w:val="ListParagraph"/>
        <w:rPr>
          <w:b/>
          <w:sz w:val="22"/>
          <w:szCs w:val="22"/>
        </w:rPr>
      </w:pPr>
    </w:p>
    <w:p w:rsidR="00013307" w:rsidRPr="00FE343A" w:rsidRDefault="00013307" w:rsidP="00013307">
      <w:pPr>
        <w:pStyle w:val="ListParagraph"/>
        <w:numPr>
          <w:ilvl w:val="2"/>
          <w:numId w:val="3"/>
        </w:numPr>
        <w:rPr>
          <w:b/>
          <w:snapToGrid w:val="0"/>
          <w:sz w:val="22"/>
          <w:szCs w:val="22"/>
        </w:rPr>
      </w:pPr>
      <w:r w:rsidRPr="00FE343A">
        <w:rPr>
          <w:b/>
          <w:sz w:val="22"/>
          <w:szCs w:val="22"/>
        </w:rPr>
        <w:t xml:space="preserve">Threshold Sample Selection </w:t>
      </w:r>
    </w:p>
    <w:p w:rsidR="00013307" w:rsidRPr="00FE343A" w:rsidRDefault="00013307" w:rsidP="00013307">
      <w:pPr>
        <w:pStyle w:val="ListParagraph"/>
        <w:ind w:left="1224"/>
        <w:rPr>
          <w:b/>
          <w:snapToGrid w:val="0"/>
          <w:sz w:val="22"/>
          <w:szCs w:val="22"/>
        </w:rPr>
      </w:pPr>
    </w:p>
    <w:p w:rsidR="00013307" w:rsidRPr="00EB32AB" w:rsidRDefault="00013307" w:rsidP="00013307">
      <w:pPr>
        <w:pStyle w:val="ListParagraph"/>
        <w:numPr>
          <w:ilvl w:val="3"/>
          <w:numId w:val="3"/>
        </w:numPr>
        <w:rPr>
          <w:b/>
          <w:snapToGrid w:val="0"/>
          <w:sz w:val="22"/>
          <w:szCs w:val="22"/>
        </w:rPr>
      </w:pPr>
      <w:r w:rsidRPr="00EB32AB">
        <w:rPr>
          <w:sz w:val="22"/>
          <w:szCs w:val="22"/>
        </w:rPr>
        <w:t xml:space="preserve">Refer to </w:t>
      </w:r>
      <w:r>
        <w:rPr>
          <w:sz w:val="22"/>
          <w:szCs w:val="22"/>
        </w:rPr>
        <w:t>State and Federal Laws</w:t>
      </w:r>
      <w:r w:rsidRPr="00EB32AB">
        <w:rPr>
          <w:sz w:val="22"/>
          <w:szCs w:val="22"/>
        </w:rPr>
        <w:t xml:space="preserve"> for thresholds.   </w:t>
      </w:r>
    </w:p>
    <w:p w:rsidR="00013307" w:rsidRPr="00FE343A" w:rsidRDefault="00013307" w:rsidP="00013307">
      <w:pPr>
        <w:pStyle w:val="ListParagraph"/>
        <w:ind w:left="2304"/>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Perform separate and complete analysis of the number of packages, dosage units or tablets to satisfy the threshold.  The net weight minus any uncertainty of measurement should exceed the threshold when possible.</w:t>
      </w:r>
    </w:p>
    <w:p w:rsidR="00013307" w:rsidRPr="00FE343A" w:rsidRDefault="00013307" w:rsidP="00013307">
      <w:pPr>
        <w:pStyle w:val="ListParagraph"/>
        <w:ind w:left="3312"/>
        <w:rPr>
          <w:b/>
          <w:snapToGrid w:val="0"/>
          <w:sz w:val="22"/>
          <w:szCs w:val="22"/>
        </w:rPr>
      </w:pPr>
    </w:p>
    <w:p w:rsidR="00013307" w:rsidRPr="005D3D03" w:rsidRDefault="00013307" w:rsidP="00013307">
      <w:pPr>
        <w:pStyle w:val="ListParagraph"/>
        <w:numPr>
          <w:ilvl w:val="3"/>
          <w:numId w:val="3"/>
        </w:numPr>
        <w:rPr>
          <w:b/>
          <w:snapToGrid w:val="0"/>
          <w:sz w:val="22"/>
          <w:szCs w:val="22"/>
        </w:rPr>
      </w:pPr>
      <w:r w:rsidRPr="00FE343A">
        <w:rPr>
          <w:snapToGrid w:val="0"/>
          <w:sz w:val="22"/>
          <w:szCs w:val="22"/>
        </w:rPr>
        <w:t xml:space="preserve">For weighed material, weights shall be recorded for the analyzed portion of the population.  </w:t>
      </w:r>
    </w:p>
    <w:p w:rsidR="00013307" w:rsidRPr="005D3D03" w:rsidRDefault="00013307" w:rsidP="00013307">
      <w:pPr>
        <w:pStyle w:val="ListParagraph"/>
        <w:rPr>
          <w:snapToGrid w:val="0"/>
          <w:sz w:val="22"/>
          <w:szCs w:val="22"/>
        </w:rPr>
      </w:pPr>
    </w:p>
    <w:p w:rsidR="00013307" w:rsidRPr="005D3D03" w:rsidRDefault="00013307" w:rsidP="00013307">
      <w:pPr>
        <w:pStyle w:val="ListParagraph"/>
        <w:numPr>
          <w:ilvl w:val="3"/>
          <w:numId w:val="3"/>
        </w:numPr>
        <w:rPr>
          <w:b/>
          <w:snapToGrid w:val="0"/>
          <w:sz w:val="22"/>
          <w:szCs w:val="22"/>
        </w:rPr>
      </w:pPr>
      <w:r>
        <w:rPr>
          <w:snapToGrid w:val="0"/>
          <w:sz w:val="22"/>
          <w:szCs w:val="22"/>
        </w:rPr>
        <w:t>Net weight(s), g</w:t>
      </w:r>
      <w:r w:rsidRPr="00FE343A">
        <w:rPr>
          <w:snapToGrid w:val="0"/>
          <w:sz w:val="22"/>
          <w:szCs w:val="22"/>
        </w:rPr>
        <w:t>ross weight</w:t>
      </w:r>
      <w:r>
        <w:rPr>
          <w:snapToGrid w:val="0"/>
          <w:sz w:val="22"/>
          <w:szCs w:val="22"/>
        </w:rPr>
        <w:t>(</w:t>
      </w:r>
      <w:r w:rsidRPr="00FE343A">
        <w:rPr>
          <w:snapToGrid w:val="0"/>
          <w:sz w:val="22"/>
          <w:szCs w:val="22"/>
        </w:rPr>
        <w:t>s</w:t>
      </w:r>
      <w:r>
        <w:rPr>
          <w:snapToGrid w:val="0"/>
          <w:sz w:val="22"/>
          <w:szCs w:val="22"/>
        </w:rPr>
        <w:t>) or an estimated weight shall</w:t>
      </w:r>
      <w:r w:rsidRPr="00FE343A">
        <w:rPr>
          <w:snapToGrid w:val="0"/>
          <w:sz w:val="22"/>
          <w:szCs w:val="22"/>
        </w:rPr>
        <w:t xml:space="preserve"> be utilized for the unanalyzed portion of the population</w:t>
      </w:r>
      <w:r>
        <w:rPr>
          <w:snapToGrid w:val="0"/>
          <w:sz w:val="22"/>
          <w:szCs w:val="22"/>
        </w:rPr>
        <w:t xml:space="preserve"> if an additional threshold applies</w:t>
      </w:r>
      <w:r w:rsidRPr="00FE343A">
        <w:rPr>
          <w:snapToGrid w:val="0"/>
          <w:sz w:val="22"/>
          <w:szCs w:val="22"/>
        </w:rPr>
        <w:t xml:space="preserve">. </w:t>
      </w:r>
    </w:p>
    <w:p w:rsidR="00013307" w:rsidRPr="005D3D03" w:rsidRDefault="00013307" w:rsidP="00013307">
      <w:pPr>
        <w:pStyle w:val="ListParagraph"/>
        <w:rPr>
          <w:b/>
          <w:snapToGrid w:val="0"/>
          <w:sz w:val="22"/>
          <w:szCs w:val="22"/>
        </w:rPr>
      </w:pPr>
    </w:p>
    <w:p w:rsidR="00013307" w:rsidRPr="005D3D03" w:rsidRDefault="00013307" w:rsidP="00013307">
      <w:pPr>
        <w:pStyle w:val="ListParagraph"/>
        <w:numPr>
          <w:ilvl w:val="3"/>
          <w:numId w:val="3"/>
        </w:numPr>
        <w:rPr>
          <w:b/>
          <w:snapToGrid w:val="0"/>
          <w:sz w:val="22"/>
          <w:szCs w:val="22"/>
        </w:rPr>
      </w:pPr>
      <w:r>
        <w:rPr>
          <w:snapToGrid w:val="0"/>
          <w:sz w:val="22"/>
          <w:szCs w:val="22"/>
        </w:rPr>
        <w:t xml:space="preserve">If no additional threshold applies, then a weight is not required for the unanalyzed portion of the population. </w:t>
      </w:r>
    </w:p>
    <w:p w:rsidR="00013307" w:rsidRPr="005D3D03" w:rsidRDefault="00013307" w:rsidP="00013307">
      <w:pPr>
        <w:pStyle w:val="ListParagraph"/>
        <w:rPr>
          <w:b/>
          <w:snapToGrid w:val="0"/>
          <w:sz w:val="22"/>
          <w:szCs w:val="22"/>
        </w:rPr>
      </w:pPr>
    </w:p>
    <w:p w:rsidR="00013307" w:rsidRDefault="00013307" w:rsidP="00013307">
      <w:pPr>
        <w:pStyle w:val="ListParagraph"/>
        <w:numPr>
          <w:ilvl w:val="3"/>
          <w:numId w:val="3"/>
        </w:numPr>
        <w:rPr>
          <w:snapToGrid w:val="0"/>
          <w:sz w:val="22"/>
          <w:szCs w:val="22"/>
        </w:rPr>
      </w:pPr>
      <w:r w:rsidRPr="005D3D03">
        <w:rPr>
          <w:snapToGrid w:val="0"/>
          <w:sz w:val="22"/>
          <w:szCs w:val="22"/>
        </w:rPr>
        <w:t xml:space="preserve">An estimated weight may only be used when the packaging in the population is uniform. </w:t>
      </w:r>
    </w:p>
    <w:p w:rsidR="00013307" w:rsidRPr="005D3D03" w:rsidRDefault="00013307" w:rsidP="00013307">
      <w:pPr>
        <w:pStyle w:val="ListParagraph"/>
        <w:rPr>
          <w:snapToGrid w:val="0"/>
          <w:sz w:val="22"/>
          <w:szCs w:val="22"/>
        </w:rPr>
      </w:pPr>
    </w:p>
    <w:p w:rsidR="00013307" w:rsidRPr="005D3D03" w:rsidRDefault="00013307" w:rsidP="00013307">
      <w:pPr>
        <w:pStyle w:val="ListParagraph"/>
        <w:numPr>
          <w:ilvl w:val="4"/>
          <w:numId w:val="3"/>
        </w:numPr>
        <w:rPr>
          <w:snapToGrid w:val="0"/>
          <w:sz w:val="22"/>
          <w:szCs w:val="22"/>
        </w:rPr>
      </w:pPr>
      <w:r>
        <w:rPr>
          <w:snapToGrid w:val="0"/>
          <w:sz w:val="22"/>
          <w:szCs w:val="22"/>
        </w:rPr>
        <w:t xml:space="preserve">Estimated weight shall be calculated using the gross weight, the number of units, and the weight of an empty package. </w:t>
      </w:r>
    </w:p>
    <w:p w:rsidR="00013307" w:rsidRPr="00FE343A" w:rsidRDefault="00013307" w:rsidP="00013307">
      <w:pPr>
        <w:rPr>
          <w:b/>
          <w:snapToGrid w:val="0"/>
          <w:sz w:val="22"/>
          <w:szCs w:val="22"/>
        </w:rPr>
      </w:pPr>
    </w:p>
    <w:p w:rsidR="00013307" w:rsidRPr="00FE343A" w:rsidRDefault="00013307" w:rsidP="00013307">
      <w:pPr>
        <w:pStyle w:val="ListParagraph"/>
        <w:numPr>
          <w:ilvl w:val="2"/>
          <w:numId w:val="3"/>
        </w:numPr>
        <w:rPr>
          <w:b/>
          <w:snapToGrid w:val="0"/>
          <w:sz w:val="22"/>
          <w:szCs w:val="22"/>
        </w:rPr>
      </w:pPr>
      <w:r w:rsidRPr="00FE343A">
        <w:rPr>
          <w:b/>
          <w:snapToGrid w:val="0"/>
          <w:sz w:val="22"/>
          <w:szCs w:val="22"/>
        </w:rPr>
        <w:t>Hypergeometric Sampling Plan</w:t>
      </w:r>
    </w:p>
    <w:p w:rsidR="00013307" w:rsidRPr="00FE343A" w:rsidRDefault="00013307" w:rsidP="00013307">
      <w:pPr>
        <w:pStyle w:val="ListParagraph"/>
        <w:ind w:left="1224"/>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z w:val="22"/>
          <w:szCs w:val="22"/>
        </w:rPr>
        <w:t>Perform separate and complete analysis of the number of indiscriminately selected packages, dosage units or tablets as determined from the table below.</w:t>
      </w:r>
    </w:p>
    <w:p w:rsidR="00013307" w:rsidRPr="00FE343A" w:rsidRDefault="00013307" w:rsidP="00013307">
      <w:pPr>
        <w:pStyle w:val="ListParagraph"/>
        <w:ind w:left="2304"/>
        <w:rPr>
          <w:b/>
          <w:snapToGrid w:val="0"/>
          <w:sz w:val="22"/>
          <w:szCs w:val="22"/>
        </w:rPr>
      </w:pPr>
    </w:p>
    <w:p w:rsidR="00013307" w:rsidRPr="00FE343A" w:rsidRDefault="00013307" w:rsidP="00013307">
      <w:pPr>
        <w:pStyle w:val="ListParagraph"/>
        <w:numPr>
          <w:ilvl w:val="4"/>
          <w:numId w:val="3"/>
        </w:numPr>
        <w:rPr>
          <w:b/>
          <w:snapToGrid w:val="0"/>
          <w:sz w:val="22"/>
          <w:szCs w:val="22"/>
        </w:rPr>
      </w:pPr>
      <w:r w:rsidRPr="00FE343A">
        <w:rPr>
          <w:sz w:val="22"/>
          <w:szCs w:val="22"/>
        </w:rPr>
        <w:t xml:space="preserve">The selection of samples shall be conducted in a manner that prevents the Drug Chemist from consciously selecting a specific unit from the population.    </w:t>
      </w:r>
    </w:p>
    <w:p w:rsidR="00013307" w:rsidRPr="00FE343A" w:rsidRDefault="00013307" w:rsidP="00013307">
      <w:pPr>
        <w:pStyle w:val="ListParagraph"/>
        <w:ind w:left="3312"/>
        <w:rPr>
          <w:b/>
          <w:snapToGrid w:val="0"/>
          <w:sz w:val="22"/>
          <w:szCs w:val="22"/>
        </w:rPr>
      </w:pPr>
    </w:p>
    <w:tbl>
      <w:tblPr>
        <w:tblW w:w="2313"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2160"/>
        <w:gridCol w:w="2160"/>
      </w:tblGrid>
      <w:tr w:rsidR="00013307" w:rsidRPr="00FE343A" w:rsidTr="009004E4">
        <w:trPr>
          <w:trHeight w:val="315"/>
          <w:tblHeader/>
          <w:jc w:val="center"/>
        </w:trPr>
        <w:tc>
          <w:tcPr>
            <w:tcW w:w="2160" w:type="dxa"/>
            <w:shd w:val="clear" w:color="auto" w:fill="auto"/>
            <w:noWrap/>
            <w:vAlign w:val="bottom"/>
            <w:hideMark/>
          </w:tcPr>
          <w:p w:rsidR="00013307" w:rsidRPr="00FE343A" w:rsidRDefault="00013307" w:rsidP="009004E4">
            <w:pPr>
              <w:pStyle w:val="ListParagraph"/>
              <w:ind w:left="360"/>
              <w:jc w:val="center"/>
              <w:rPr>
                <w:b/>
                <w:bCs/>
                <w:sz w:val="22"/>
                <w:szCs w:val="22"/>
              </w:rPr>
            </w:pPr>
            <w:r w:rsidRPr="00FE343A">
              <w:rPr>
                <w:b/>
                <w:bCs/>
                <w:sz w:val="22"/>
                <w:szCs w:val="22"/>
              </w:rPr>
              <w:lastRenderedPageBreak/>
              <w:t>Population Size</w:t>
            </w:r>
          </w:p>
        </w:tc>
        <w:tc>
          <w:tcPr>
            <w:tcW w:w="2160" w:type="dxa"/>
            <w:shd w:val="clear" w:color="auto" w:fill="auto"/>
            <w:noWrap/>
            <w:vAlign w:val="bottom"/>
            <w:hideMark/>
          </w:tcPr>
          <w:p w:rsidR="00013307" w:rsidRPr="00FE343A" w:rsidRDefault="00013307" w:rsidP="009004E4">
            <w:pPr>
              <w:pStyle w:val="ListParagraph"/>
              <w:ind w:left="360"/>
              <w:jc w:val="center"/>
              <w:rPr>
                <w:b/>
                <w:bCs/>
                <w:sz w:val="22"/>
                <w:szCs w:val="22"/>
              </w:rPr>
            </w:pPr>
            <w:r w:rsidRPr="00FE343A">
              <w:rPr>
                <w:b/>
                <w:bCs/>
                <w:sz w:val="22"/>
                <w:szCs w:val="22"/>
              </w:rPr>
              <w:t>Samples</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10-11</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8</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12-13</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9</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14-15</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10</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16-17</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11</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18-20</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12</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21-23</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13</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24-26</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14</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27-30</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15</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31-34</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16</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35-39</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17</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40-45</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18</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46-52</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19</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53-61</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62-73</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74-88</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22</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89-108</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23</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109-138</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24</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139-184</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25</w:t>
            </w:r>
          </w:p>
        </w:tc>
      </w:tr>
      <w:tr w:rsidR="00013307" w:rsidRPr="00FE343A" w:rsidTr="009004E4">
        <w:trPr>
          <w:trHeight w:val="300"/>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185-270</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26</w:t>
            </w:r>
          </w:p>
        </w:tc>
      </w:tr>
      <w:tr w:rsidR="00013307" w:rsidRPr="00FE343A" w:rsidTr="009004E4">
        <w:trPr>
          <w:trHeight w:val="315"/>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271-474</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27</w:t>
            </w:r>
          </w:p>
        </w:tc>
      </w:tr>
      <w:tr w:rsidR="00013307" w:rsidRPr="00FE343A" w:rsidTr="009004E4">
        <w:trPr>
          <w:trHeight w:val="315"/>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475-1619</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28</w:t>
            </w:r>
          </w:p>
        </w:tc>
      </w:tr>
      <w:tr w:rsidR="00013307" w:rsidRPr="00FE343A" w:rsidTr="009004E4">
        <w:trPr>
          <w:trHeight w:val="315"/>
          <w:jc w:val="center"/>
        </w:trPr>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1620-10000</w:t>
            </w:r>
          </w:p>
        </w:tc>
        <w:tc>
          <w:tcPr>
            <w:tcW w:w="2160" w:type="dxa"/>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29</w:t>
            </w:r>
          </w:p>
        </w:tc>
      </w:tr>
    </w:tbl>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3"/>
          <w:numId w:val="3"/>
        </w:numPr>
        <w:rPr>
          <w:b/>
          <w:snapToGrid w:val="0"/>
          <w:sz w:val="22"/>
          <w:szCs w:val="22"/>
        </w:rPr>
      </w:pPr>
      <w:r w:rsidRPr="00FE343A">
        <w:rPr>
          <w:snapToGrid w:val="0"/>
          <w:sz w:val="22"/>
          <w:szCs w:val="22"/>
        </w:rPr>
        <w:t>To report results with the Hypergeometric sampling plan, the results of analysis to be reported for each individually analyzed unit of a population must be identical and identify the presence of a controlled substance.  If non-identical or “no controlled substances” results are obtained, abandon the hypergeometric sampling plan and follow administrative or threshold sample selection</w:t>
      </w:r>
      <w:r>
        <w:rPr>
          <w:snapToGrid w:val="0"/>
          <w:sz w:val="22"/>
          <w:szCs w:val="22"/>
        </w:rPr>
        <w:t xml:space="preserve"> if practicable</w:t>
      </w:r>
      <w:r w:rsidRPr="00FE343A">
        <w:rPr>
          <w:snapToGrid w:val="0"/>
          <w:sz w:val="22"/>
          <w:szCs w:val="22"/>
        </w:rPr>
        <w:t>.</w:t>
      </w:r>
    </w:p>
    <w:p w:rsidR="00013307" w:rsidRPr="00FE343A" w:rsidRDefault="00013307" w:rsidP="00013307">
      <w:pPr>
        <w:pStyle w:val="ListParagraph"/>
        <w:ind w:left="1728"/>
        <w:rPr>
          <w:b/>
          <w:snapToGrid w:val="0"/>
          <w:sz w:val="22"/>
          <w:szCs w:val="22"/>
        </w:rPr>
      </w:pPr>
    </w:p>
    <w:p w:rsidR="00013307" w:rsidRPr="005D3D03" w:rsidRDefault="00013307" w:rsidP="00013307">
      <w:pPr>
        <w:pStyle w:val="ListParagraph"/>
        <w:numPr>
          <w:ilvl w:val="3"/>
          <w:numId w:val="3"/>
        </w:numPr>
        <w:rPr>
          <w:b/>
          <w:snapToGrid w:val="0"/>
          <w:sz w:val="22"/>
          <w:szCs w:val="22"/>
        </w:rPr>
      </w:pPr>
      <w:r w:rsidRPr="00FE343A">
        <w:rPr>
          <w:snapToGrid w:val="0"/>
          <w:sz w:val="22"/>
          <w:szCs w:val="22"/>
        </w:rPr>
        <w:t xml:space="preserve">For weighed material, weights shall be recorded for the analyzed portion and the of the population.  </w:t>
      </w:r>
    </w:p>
    <w:p w:rsidR="00013307" w:rsidRPr="005D3D03" w:rsidRDefault="00013307" w:rsidP="00013307">
      <w:pPr>
        <w:pStyle w:val="ListParagraph"/>
        <w:rPr>
          <w:snapToGrid w:val="0"/>
          <w:sz w:val="22"/>
          <w:szCs w:val="22"/>
        </w:rPr>
      </w:pPr>
    </w:p>
    <w:p w:rsidR="00013307" w:rsidRPr="00FE343A" w:rsidRDefault="00013307" w:rsidP="00013307">
      <w:pPr>
        <w:pStyle w:val="ListParagraph"/>
        <w:numPr>
          <w:ilvl w:val="3"/>
          <w:numId w:val="3"/>
        </w:numPr>
        <w:rPr>
          <w:b/>
          <w:snapToGrid w:val="0"/>
          <w:sz w:val="22"/>
          <w:szCs w:val="22"/>
        </w:rPr>
      </w:pPr>
      <w:r>
        <w:rPr>
          <w:snapToGrid w:val="0"/>
          <w:sz w:val="22"/>
          <w:szCs w:val="22"/>
        </w:rPr>
        <w:t>Net weight(s), or an estimated weight</w:t>
      </w:r>
      <w:r w:rsidRPr="00FE343A">
        <w:rPr>
          <w:snapToGrid w:val="0"/>
          <w:sz w:val="22"/>
          <w:szCs w:val="22"/>
        </w:rPr>
        <w:t xml:space="preserve"> </w:t>
      </w:r>
      <w:r>
        <w:rPr>
          <w:snapToGrid w:val="0"/>
          <w:sz w:val="22"/>
          <w:szCs w:val="22"/>
        </w:rPr>
        <w:t>shall</w:t>
      </w:r>
      <w:r w:rsidRPr="00FE343A">
        <w:rPr>
          <w:snapToGrid w:val="0"/>
          <w:sz w:val="22"/>
          <w:szCs w:val="22"/>
        </w:rPr>
        <w:t xml:space="preserve"> be utilized for the unanalyzed portion of the population</w:t>
      </w:r>
      <w:r>
        <w:rPr>
          <w:snapToGrid w:val="0"/>
          <w:sz w:val="22"/>
          <w:szCs w:val="22"/>
        </w:rPr>
        <w:t xml:space="preserve"> if a threshold applies</w:t>
      </w:r>
      <w:r w:rsidRPr="00FE343A">
        <w:rPr>
          <w:b/>
          <w:snapToGrid w:val="0"/>
          <w:sz w:val="22"/>
          <w:szCs w:val="22"/>
        </w:rPr>
        <w:t>.</w:t>
      </w:r>
    </w:p>
    <w:p w:rsidR="00013307" w:rsidRPr="00FE343A" w:rsidRDefault="00013307" w:rsidP="00013307">
      <w:pPr>
        <w:pStyle w:val="ListParagraph"/>
        <w:rPr>
          <w:snapToGrid w:val="0"/>
          <w:sz w:val="22"/>
          <w:szCs w:val="22"/>
        </w:rPr>
      </w:pPr>
    </w:p>
    <w:p w:rsidR="00013307" w:rsidRPr="00FE343A" w:rsidRDefault="00013307" w:rsidP="00013307">
      <w:pPr>
        <w:pStyle w:val="ListParagraph"/>
        <w:numPr>
          <w:ilvl w:val="3"/>
          <w:numId w:val="3"/>
        </w:numPr>
        <w:rPr>
          <w:b/>
          <w:snapToGrid w:val="0"/>
          <w:sz w:val="22"/>
          <w:szCs w:val="22"/>
        </w:rPr>
      </w:pPr>
      <w:r>
        <w:rPr>
          <w:snapToGrid w:val="0"/>
          <w:sz w:val="22"/>
          <w:szCs w:val="22"/>
        </w:rPr>
        <w:t>To</w:t>
      </w:r>
      <w:r w:rsidRPr="00FE343A">
        <w:rPr>
          <w:snapToGrid w:val="0"/>
          <w:sz w:val="22"/>
          <w:szCs w:val="22"/>
        </w:rPr>
        <w:t xml:space="preserve"> satisfy a weight threshold that is not met by the weight of the analyzed portion, obtain </w:t>
      </w:r>
      <w:r>
        <w:rPr>
          <w:snapToGrid w:val="0"/>
          <w:sz w:val="22"/>
          <w:szCs w:val="22"/>
        </w:rPr>
        <w:t xml:space="preserve">a net weight or </w:t>
      </w:r>
      <w:r w:rsidRPr="00FE343A">
        <w:rPr>
          <w:snapToGrid w:val="0"/>
          <w:sz w:val="22"/>
          <w:szCs w:val="22"/>
        </w:rPr>
        <w:t xml:space="preserve">individual </w:t>
      </w:r>
      <w:r>
        <w:rPr>
          <w:snapToGrid w:val="0"/>
          <w:sz w:val="22"/>
          <w:szCs w:val="22"/>
        </w:rPr>
        <w:t xml:space="preserve">net </w:t>
      </w:r>
      <w:r w:rsidRPr="00FE343A">
        <w:rPr>
          <w:snapToGrid w:val="0"/>
          <w:sz w:val="22"/>
          <w:szCs w:val="22"/>
        </w:rPr>
        <w:t>weight</w:t>
      </w:r>
      <w:r>
        <w:rPr>
          <w:snapToGrid w:val="0"/>
          <w:sz w:val="22"/>
          <w:szCs w:val="22"/>
        </w:rPr>
        <w:t>(</w:t>
      </w:r>
      <w:r w:rsidRPr="00FE343A">
        <w:rPr>
          <w:snapToGrid w:val="0"/>
          <w:sz w:val="22"/>
          <w:szCs w:val="22"/>
        </w:rPr>
        <w:t>s</w:t>
      </w:r>
      <w:r>
        <w:rPr>
          <w:snapToGrid w:val="0"/>
          <w:sz w:val="22"/>
          <w:szCs w:val="22"/>
        </w:rPr>
        <w:t>)</w:t>
      </w:r>
      <w:r w:rsidRPr="00FE343A">
        <w:rPr>
          <w:snapToGrid w:val="0"/>
          <w:sz w:val="22"/>
          <w:szCs w:val="22"/>
        </w:rPr>
        <w:t xml:space="preserve"> of enough additional indiscriminately chosen sample</w:t>
      </w:r>
      <w:r>
        <w:rPr>
          <w:snapToGrid w:val="0"/>
          <w:sz w:val="22"/>
          <w:szCs w:val="22"/>
        </w:rPr>
        <w:t xml:space="preserve">s to meet the weight threshold, </w:t>
      </w:r>
      <w:r w:rsidRPr="00FE343A">
        <w:rPr>
          <w:snapToGrid w:val="0"/>
          <w:sz w:val="22"/>
          <w:szCs w:val="22"/>
        </w:rPr>
        <w:t xml:space="preserve">if practicable.  </w:t>
      </w:r>
      <w:r w:rsidRPr="00FE343A">
        <w:rPr>
          <w:sz w:val="22"/>
          <w:szCs w:val="22"/>
        </w:rPr>
        <w:t>The net weight minus any uncertainty of measurement should exceed the threshold when possible.</w:t>
      </w:r>
    </w:p>
    <w:p w:rsidR="00013307" w:rsidRPr="00FE343A" w:rsidRDefault="00013307" w:rsidP="00013307">
      <w:pPr>
        <w:pStyle w:val="ListParagraph"/>
        <w:rPr>
          <w:snapToGrid w:val="0"/>
          <w:sz w:val="22"/>
          <w:szCs w:val="22"/>
        </w:rPr>
      </w:pPr>
    </w:p>
    <w:p w:rsidR="00013307" w:rsidRPr="00FE343A" w:rsidRDefault="00013307" w:rsidP="00013307">
      <w:pPr>
        <w:pStyle w:val="ListParagraph"/>
        <w:numPr>
          <w:ilvl w:val="4"/>
          <w:numId w:val="3"/>
        </w:numPr>
        <w:rPr>
          <w:b/>
          <w:snapToGrid w:val="0"/>
          <w:sz w:val="22"/>
          <w:szCs w:val="22"/>
        </w:rPr>
      </w:pPr>
      <w:r w:rsidRPr="00FE343A">
        <w:rPr>
          <w:snapToGrid w:val="0"/>
          <w:sz w:val="22"/>
          <w:szCs w:val="22"/>
        </w:rPr>
        <w:t>When the analyzing Drug Chemist determines, based on their training and experience, that it is impracticable to obtain the weight of the required number of individual weights to satisfy a weight threshold, the weight of the population shall be estimated at 95% confidence.</w:t>
      </w:r>
    </w:p>
    <w:p w:rsidR="00013307" w:rsidRPr="00FE343A" w:rsidRDefault="00013307" w:rsidP="00013307">
      <w:pPr>
        <w:pStyle w:val="ListParagraph"/>
        <w:rPr>
          <w:snapToGrid w:val="0"/>
          <w:sz w:val="22"/>
          <w:szCs w:val="22"/>
        </w:rPr>
      </w:pPr>
    </w:p>
    <w:p w:rsidR="00013307" w:rsidRPr="009200D8" w:rsidRDefault="00013307" w:rsidP="00013307">
      <w:pPr>
        <w:pStyle w:val="ListParagraph"/>
        <w:numPr>
          <w:ilvl w:val="4"/>
          <w:numId w:val="3"/>
        </w:numPr>
        <w:rPr>
          <w:snapToGrid w:val="0"/>
          <w:sz w:val="22"/>
          <w:szCs w:val="22"/>
        </w:rPr>
      </w:pPr>
      <w:r w:rsidRPr="009200D8">
        <w:rPr>
          <w:snapToGrid w:val="0"/>
          <w:sz w:val="22"/>
          <w:szCs w:val="22"/>
        </w:rPr>
        <w:t xml:space="preserve">The Student-t distribution is used to estimate the total weight of the population with a confidence of 95%.  </w:t>
      </w:r>
    </w:p>
    <w:p w:rsidR="00013307" w:rsidRPr="00FE343A" w:rsidRDefault="00013307" w:rsidP="00013307">
      <w:pPr>
        <w:pStyle w:val="ListParagraph"/>
        <w:ind w:left="2736"/>
        <w:rPr>
          <w:b/>
          <w:snapToGrid w:val="0"/>
          <w:sz w:val="22"/>
          <w:szCs w:val="22"/>
        </w:rPr>
      </w:pPr>
    </w:p>
    <w:p w:rsidR="00013307" w:rsidRPr="00FE343A" w:rsidRDefault="00013307" w:rsidP="00013307">
      <w:pPr>
        <w:pStyle w:val="ListParagraph"/>
        <w:numPr>
          <w:ilvl w:val="5"/>
          <w:numId w:val="3"/>
        </w:numPr>
        <w:rPr>
          <w:b/>
          <w:snapToGrid w:val="0"/>
          <w:sz w:val="22"/>
          <w:szCs w:val="22"/>
        </w:rPr>
      </w:pPr>
      <w:r w:rsidRPr="00FE343A">
        <w:rPr>
          <w:snapToGrid w:val="0"/>
          <w:sz w:val="22"/>
          <w:szCs w:val="22"/>
        </w:rPr>
        <w:t>When n/N is greater than 0.1 calculate the estimated total weight as follows using the student-t distribution table below to find the value of t</w:t>
      </w:r>
      <w:r w:rsidRPr="00FE343A">
        <w:rPr>
          <w:snapToGrid w:val="0"/>
          <w:sz w:val="22"/>
          <w:szCs w:val="22"/>
          <w:vertAlign w:val="subscript"/>
        </w:rPr>
        <w:t>α</w:t>
      </w:r>
      <w:r w:rsidRPr="00FE343A">
        <w:rPr>
          <w:snapToGrid w:val="0"/>
          <w:sz w:val="22"/>
          <w:szCs w:val="22"/>
        </w:rPr>
        <w:t>.  Record the values of n/N, N</w:t>
      </w: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Pr="00FE343A">
        <w:rPr>
          <w:snapToGrid w:val="0"/>
          <w:sz w:val="22"/>
          <w:szCs w:val="22"/>
        </w:rPr>
        <w:t xml:space="preserve"> and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rad>
              <m:radPr>
                <m:degHide m:val="1"/>
                <m:ctrlPr>
                  <w:rPr>
                    <w:rFonts w:ascii="Cambria Math" w:hAnsi="Cambria Math"/>
                    <w:i/>
                    <w:snapToGrid w:val="0"/>
                    <w:sz w:val="22"/>
                    <w:szCs w:val="22"/>
                  </w:rPr>
                </m:ctrlPr>
              </m:radPr>
              <m:deg/>
              <m:e>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 xml:space="preserve">N </m:t>
                        </m:r>
                        <m:r>
                          <w:rPr>
                            <w:rFonts w:ascii="Cambria Math" w:hAnsi="Cambria Math" w:hint="eastAsia"/>
                            <w:snapToGrid w:val="0"/>
                            <w:sz w:val="22"/>
                            <w:szCs w:val="22"/>
                          </w:rPr>
                          <m:t>–</m:t>
                        </m:r>
                        <m:r>
                          <w:rPr>
                            <w:rFonts w:ascii="Cambria Math" w:hAnsi="Cambria Math"/>
                            <w:snapToGrid w:val="0"/>
                            <w:sz w:val="22"/>
                            <w:szCs w:val="22"/>
                          </w:rPr>
                          <m:t xml:space="preserve"> n</m:t>
                        </m:r>
                      </m:num>
                      <m:den>
                        <m:r>
                          <w:rPr>
                            <w:rFonts w:ascii="Cambria Math" w:hAnsi="Cambria Math"/>
                            <w:snapToGrid w:val="0"/>
                            <w:sz w:val="22"/>
                            <w:szCs w:val="22"/>
                          </w:rPr>
                          <m:t>N</m:t>
                        </m:r>
                      </m:den>
                    </m:f>
                  </m:e>
                </m:d>
              </m:e>
            </m:rad>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FE343A">
        <w:rPr>
          <w:snapToGrid w:val="0"/>
          <w:sz w:val="22"/>
          <w:szCs w:val="22"/>
        </w:rPr>
        <w:t>.</w:t>
      </w:r>
    </w:p>
    <w:p w:rsidR="00013307" w:rsidRPr="00FE343A" w:rsidRDefault="00013307" w:rsidP="00013307">
      <w:pPr>
        <w:ind w:left="3600"/>
        <w:rPr>
          <w:snapToGrid w:val="0"/>
          <w:sz w:val="22"/>
          <w:szCs w:val="22"/>
        </w:rPr>
      </w:pPr>
      <w:r w:rsidRPr="00FE343A">
        <w:rPr>
          <w:snapToGrid w:val="0"/>
          <w:sz w:val="22"/>
          <w:szCs w:val="22"/>
        </w:rPr>
        <w:br/>
      </w:r>
      <m:oMathPara>
        <m:oMathParaPr>
          <m:jc m:val="left"/>
        </m:oMathParaPr>
        <m:oMath>
          <m:r>
            <w:rPr>
              <w:rFonts w:ascii="Cambria Math" w:hAnsi="Cambria Math"/>
              <w:snapToGrid w:val="0"/>
              <w:sz w:val="22"/>
              <w:szCs w:val="22"/>
            </w:rPr>
            <m:t>W=N</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snapToGrid w:val="0"/>
              <w:sz w:val="22"/>
              <w:szCs w:val="22"/>
            </w:rPr>
            <m:t>±</m:t>
          </m:r>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rad>
                <m:radPr>
                  <m:degHide m:val="1"/>
                  <m:ctrlPr>
                    <w:rPr>
                      <w:rFonts w:ascii="Cambria Math" w:hAnsi="Cambria Math"/>
                      <w:i/>
                      <w:snapToGrid w:val="0"/>
                      <w:sz w:val="22"/>
                      <w:szCs w:val="22"/>
                    </w:rPr>
                  </m:ctrlPr>
                </m:radPr>
                <m:deg/>
                <m:e>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N – n</m:t>
                          </m:r>
                        </m:num>
                        <m:den>
                          <m:r>
                            <w:rPr>
                              <w:rFonts w:ascii="Cambria Math" w:hAnsi="Cambria Math"/>
                              <w:snapToGrid w:val="0"/>
                              <w:sz w:val="22"/>
                              <w:szCs w:val="22"/>
                            </w:rPr>
                            <m:t>N</m:t>
                          </m:r>
                        </m:den>
                      </m:f>
                    </m:e>
                  </m:d>
                </m:e>
              </m:rad>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m:oMathPara>
    </w:p>
    <w:p w:rsidR="00013307" w:rsidRPr="00FE343A" w:rsidRDefault="00013307" w:rsidP="00013307">
      <w:pPr>
        <w:pStyle w:val="ListParagraph"/>
        <w:ind w:left="2880" w:firstLine="720"/>
        <w:rPr>
          <w:snapToGrid w:val="0"/>
          <w:sz w:val="22"/>
          <w:szCs w:val="22"/>
        </w:rPr>
      </w:pPr>
    </w:p>
    <w:p w:rsidR="00013307" w:rsidRPr="00FE343A" w:rsidRDefault="00013307" w:rsidP="00013307">
      <w:pPr>
        <w:pStyle w:val="ListParagraph"/>
        <w:ind w:left="3600" w:firstLine="720"/>
        <w:rPr>
          <w:snapToGrid w:val="0"/>
          <w:sz w:val="22"/>
          <w:szCs w:val="22"/>
        </w:rPr>
      </w:pPr>
      <w:r w:rsidRPr="00FE343A">
        <w:rPr>
          <w:snapToGrid w:val="0"/>
          <w:sz w:val="22"/>
          <w:szCs w:val="22"/>
        </w:rPr>
        <w:t>Where:</w:t>
      </w:r>
    </w:p>
    <w:p w:rsidR="00013307" w:rsidRPr="00FE343A" w:rsidRDefault="00013307" w:rsidP="00013307">
      <w:pPr>
        <w:pStyle w:val="ListParagraph"/>
        <w:ind w:left="3600" w:firstLine="720"/>
        <w:rPr>
          <w:snapToGrid w:val="0"/>
          <w:sz w:val="22"/>
          <w:szCs w:val="22"/>
        </w:rPr>
      </w:pPr>
    </w:p>
    <w:p w:rsidR="00013307" w:rsidRPr="00FE343A" w:rsidRDefault="00013307" w:rsidP="00013307">
      <w:pPr>
        <w:pStyle w:val="ListParagraph"/>
        <w:ind w:left="3600" w:firstLine="720"/>
        <w:rPr>
          <w:snapToGrid w:val="0"/>
          <w:sz w:val="22"/>
          <w:szCs w:val="22"/>
        </w:rPr>
      </w:pPr>
      <w:r w:rsidRPr="00FE343A">
        <w:rPr>
          <w:snapToGrid w:val="0"/>
          <w:sz w:val="22"/>
          <w:szCs w:val="22"/>
        </w:rPr>
        <w:t>W = estimated total weight at 95 % confidence</w:t>
      </w:r>
    </w:p>
    <w:p w:rsidR="00013307" w:rsidRPr="00FE343A" w:rsidRDefault="00013307" w:rsidP="00013307">
      <w:pPr>
        <w:pStyle w:val="ListParagraph"/>
        <w:ind w:left="3600" w:firstLine="720"/>
        <w:rPr>
          <w:snapToGrid w:val="0"/>
          <w:sz w:val="22"/>
          <w:szCs w:val="22"/>
        </w:rPr>
      </w:pPr>
      <w:r w:rsidRPr="00FE343A">
        <w:rPr>
          <w:snapToGrid w:val="0"/>
          <w:sz w:val="22"/>
          <w:szCs w:val="22"/>
        </w:rPr>
        <w:t>N = number of units in the population</w:t>
      </w:r>
    </w:p>
    <w:p w:rsidR="00013307" w:rsidRPr="00FE343A" w:rsidRDefault="00FE351A" w:rsidP="00013307">
      <w:pPr>
        <w:pStyle w:val="ListParagraph"/>
        <w:ind w:left="5040" w:hanging="720"/>
        <w:rPr>
          <w:snapToGrid w:val="0"/>
          <w:sz w:val="22"/>
          <w:szCs w:val="22"/>
        </w:rPr>
      </w:pP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00013307" w:rsidRPr="00FE343A">
        <w:rPr>
          <w:snapToGrid w:val="0"/>
          <w:sz w:val="22"/>
          <w:szCs w:val="22"/>
        </w:rPr>
        <w:t xml:space="preserve"> = average weight of the samples (sum of sample weights / n)</w:t>
      </w:r>
    </w:p>
    <w:p w:rsidR="00013307" w:rsidRPr="00FE343A" w:rsidRDefault="00013307" w:rsidP="00013307">
      <w:pPr>
        <w:pStyle w:val="ListParagraph"/>
        <w:ind w:left="3600" w:firstLine="720"/>
        <w:rPr>
          <w:snapToGrid w:val="0"/>
          <w:sz w:val="22"/>
          <w:szCs w:val="22"/>
        </w:rPr>
      </w:pPr>
      <w:r w:rsidRPr="00FE343A">
        <w:rPr>
          <w:i/>
          <w:snapToGrid w:val="0"/>
          <w:sz w:val="22"/>
          <w:szCs w:val="22"/>
        </w:rPr>
        <w:t xml:space="preserve">x </w:t>
      </w:r>
      <w:r w:rsidRPr="00FE343A">
        <w:rPr>
          <w:snapToGrid w:val="0"/>
          <w:sz w:val="22"/>
          <w:szCs w:val="22"/>
        </w:rPr>
        <w:t xml:space="preserve">= individual sample weights </w:t>
      </w:r>
    </w:p>
    <w:p w:rsidR="00013307" w:rsidRPr="00FE343A" w:rsidRDefault="00013307" w:rsidP="00013307">
      <w:pPr>
        <w:pStyle w:val="ListParagraph"/>
        <w:ind w:left="3600" w:firstLine="720"/>
        <w:rPr>
          <w:snapToGrid w:val="0"/>
          <w:sz w:val="22"/>
          <w:szCs w:val="22"/>
        </w:rPr>
      </w:pPr>
      <w:r w:rsidRPr="00FE343A">
        <w:rPr>
          <w:snapToGrid w:val="0"/>
          <w:sz w:val="22"/>
          <w:szCs w:val="22"/>
        </w:rPr>
        <w:t>n = number of samples</w:t>
      </w:r>
    </w:p>
    <w:p w:rsidR="00013307" w:rsidRPr="00FE343A" w:rsidRDefault="00013307" w:rsidP="00013307">
      <w:pPr>
        <w:pStyle w:val="ListParagraph"/>
        <w:ind w:left="5040" w:hanging="720"/>
        <w:rPr>
          <w:snapToGrid w:val="0"/>
          <w:sz w:val="22"/>
          <w:szCs w:val="22"/>
        </w:rPr>
      </w:pPr>
      <w:r w:rsidRPr="00FE343A">
        <w:rPr>
          <w:snapToGrid w:val="0"/>
          <w:sz w:val="22"/>
          <w:szCs w:val="22"/>
        </w:rPr>
        <w:t>s = standard deviation of the weights of the samples =</w:t>
      </w:r>
      <w:r w:rsidRPr="00FE343A">
        <w:rPr>
          <w:snapToGrid w:val="0"/>
          <w:sz w:val="22"/>
          <w:szCs w:val="22"/>
        </w:rPr>
        <w:br/>
      </w:r>
      <m:oMathPara>
        <m:oMath>
          <m:r>
            <w:rPr>
              <w:rFonts w:ascii="Cambria Math" w:hAnsi="Cambria Math"/>
              <w:snapToGrid w:val="0"/>
              <w:sz w:val="22"/>
              <w:szCs w:val="22"/>
            </w:rPr>
            <m:t>√</m:t>
          </m:r>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Σ</m:t>
                  </m:r>
                  <m:sSup>
                    <m:sSupPr>
                      <m:ctrlPr>
                        <w:rPr>
                          <w:rFonts w:ascii="Cambria Math" w:hAnsi="Cambria Math"/>
                          <w:i/>
                          <w:snapToGrid w:val="0"/>
                          <w:sz w:val="22"/>
                          <w:szCs w:val="22"/>
                        </w:rPr>
                      </m:ctrlPr>
                    </m:sSupPr>
                    <m:e>
                      <m:r>
                        <w:rPr>
                          <w:rFonts w:ascii="Cambria Math" w:hAnsi="Cambria Math"/>
                          <w:snapToGrid w:val="0"/>
                          <w:sz w:val="22"/>
                          <w:szCs w:val="22"/>
                        </w:rPr>
                        <m:t>(x-</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snapToGrid w:val="0"/>
                          <w:sz w:val="22"/>
                          <w:szCs w:val="22"/>
                        </w:rPr>
                        <m:t>)</m:t>
                      </m:r>
                    </m:e>
                    <m:sup>
                      <m:r>
                        <w:rPr>
                          <w:rFonts w:ascii="Cambria Math" w:hAnsi="Cambria Math"/>
                          <w:snapToGrid w:val="0"/>
                          <w:sz w:val="22"/>
                          <w:szCs w:val="22"/>
                        </w:rPr>
                        <m:t>2</m:t>
                      </m:r>
                    </m:sup>
                  </m:sSup>
                </m:num>
                <m:den>
                  <m:r>
                    <w:rPr>
                      <w:rFonts w:ascii="Cambria Math" w:hAnsi="Cambria Math"/>
                      <w:snapToGrid w:val="0"/>
                      <w:sz w:val="22"/>
                      <w:szCs w:val="22"/>
                    </w:rPr>
                    <m:t>n-1</m:t>
                  </m:r>
                </m:den>
              </m:f>
            </m:e>
          </m:d>
        </m:oMath>
      </m:oMathPara>
    </w:p>
    <w:p w:rsidR="00013307" w:rsidRPr="00FE343A" w:rsidRDefault="00013307" w:rsidP="00013307">
      <w:pPr>
        <w:pStyle w:val="ListParagraph"/>
        <w:ind w:left="5040" w:hanging="720"/>
        <w:rPr>
          <w:snapToGrid w:val="0"/>
          <w:sz w:val="22"/>
          <w:szCs w:val="22"/>
        </w:rPr>
      </w:pPr>
      <w:r w:rsidRPr="00FE343A">
        <w:rPr>
          <w:snapToGrid w:val="0"/>
          <w:sz w:val="22"/>
          <w:szCs w:val="22"/>
        </w:rPr>
        <w:t>t</w:t>
      </w:r>
      <w:r w:rsidRPr="00FE343A">
        <w:rPr>
          <w:snapToGrid w:val="0"/>
          <w:sz w:val="22"/>
          <w:szCs w:val="22"/>
          <w:vertAlign w:val="subscript"/>
        </w:rPr>
        <w:t xml:space="preserve">α </w:t>
      </w:r>
      <w:r w:rsidRPr="00FE343A">
        <w:rPr>
          <w:snapToGrid w:val="0"/>
          <w:sz w:val="22"/>
          <w:szCs w:val="22"/>
        </w:rPr>
        <w:t>= the solving value of the Student-t distribution with degrees of freedom</w:t>
      </w:r>
      <w:r w:rsidRPr="00FE343A">
        <w:rPr>
          <w:i/>
          <w:snapToGrid w:val="0"/>
          <w:sz w:val="22"/>
          <w:szCs w:val="22"/>
        </w:rPr>
        <w:t>, df</w:t>
      </w:r>
      <w:r w:rsidRPr="00FE343A">
        <w:rPr>
          <w:snapToGrid w:val="0"/>
          <w:sz w:val="22"/>
          <w:szCs w:val="22"/>
        </w:rPr>
        <w:t xml:space="preserve"> = n-1 within the confidence coefficient α, see table below for values when α = 0.05, confidence = 100</w:t>
      </w:r>
      <w:proofErr w:type="gramStart"/>
      <w:r w:rsidRPr="00FE343A">
        <w:rPr>
          <w:snapToGrid w:val="0"/>
          <w:sz w:val="22"/>
          <w:szCs w:val="22"/>
        </w:rPr>
        <w:t>%(</w:t>
      </w:r>
      <w:proofErr w:type="gramEnd"/>
      <w:r w:rsidRPr="00FE343A">
        <w:rPr>
          <w:snapToGrid w:val="0"/>
          <w:sz w:val="22"/>
          <w:szCs w:val="22"/>
        </w:rPr>
        <w:t>1 – α) = 95%</w:t>
      </w:r>
    </w:p>
    <w:p w:rsidR="00013307" w:rsidRPr="00FE343A" w:rsidRDefault="00013307" w:rsidP="00013307">
      <w:pPr>
        <w:pStyle w:val="ListParagraph"/>
        <w:ind w:left="2736"/>
        <w:rPr>
          <w:b/>
          <w:snapToGrid w:val="0"/>
          <w:sz w:val="22"/>
          <w:szCs w:val="22"/>
        </w:rPr>
      </w:pPr>
    </w:p>
    <w:p w:rsidR="00013307" w:rsidRPr="00FE343A" w:rsidRDefault="00013307" w:rsidP="00013307">
      <w:pPr>
        <w:pStyle w:val="ListParagraph"/>
        <w:numPr>
          <w:ilvl w:val="5"/>
          <w:numId w:val="3"/>
        </w:numPr>
        <w:rPr>
          <w:b/>
          <w:snapToGrid w:val="0"/>
          <w:sz w:val="22"/>
          <w:szCs w:val="22"/>
        </w:rPr>
      </w:pPr>
      <w:r w:rsidRPr="00FE343A">
        <w:rPr>
          <w:snapToGrid w:val="0"/>
          <w:sz w:val="22"/>
          <w:szCs w:val="22"/>
        </w:rPr>
        <w:t>When n/N is less than 0.1 calculate the estimated total weight as follows using the student-t distribution table below to find the value of t</w:t>
      </w:r>
      <w:r w:rsidRPr="00FE343A">
        <w:rPr>
          <w:snapToGrid w:val="0"/>
          <w:sz w:val="22"/>
          <w:szCs w:val="22"/>
          <w:vertAlign w:val="subscript"/>
        </w:rPr>
        <w:t>α</w:t>
      </w:r>
      <w:r w:rsidRPr="00FE343A">
        <w:rPr>
          <w:snapToGrid w:val="0"/>
          <w:sz w:val="22"/>
          <w:szCs w:val="22"/>
        </w:rPr>
        <w:t>.  Record the values of n/N, N</w:t>
      </w: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Pr="00FE343A">
        <w:rPr>
          <w:snapToGrid w:val="0"/>
          <w:sz w:val="22"/>
          <w:szCs w:val="22"/>
        </w:rPr>
        <w:t xml:space="preserve"> and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FE343A">
        <w:rPr>
          <w:snapToGrid w:val="0"/>
          <w:sz w:val="22"/>
          <w:szCs w:val="22"/>
        </w:rPr>
        <w:t>.</w:t>
      </w:r>
    </w:p>
    <w:p w:rsidR="00013307" w:rsidRPr="00FE343A" w:rsidRDefault="00013307" w:rsidP="00013307">
      <w:pPr>
        <w:ind w:left="2880" w:firstLine="720"/>
        <w:rPr>
          <w:snapToGrid w:val="0"/>
          <w:sz w:val="22"/>
          <w:szCs w:val="22"/>
        </w:rPr>
      </w:pPr>
    </w:p>
    <w:p w:rsidR="00013307" w:rsidRPr="00FE343A" w:rsidRDefault="00013307" w:rsidP="00013307">
      <w:pPr>
        <w:ind w:left="3600" w:firstLine="720"/>
        <w:rPr>
          <w:snapToGrid w:val="0"/>
          <w:sz w:val="22"/>
          <w:szCs w:val="22"/>
        </w:rPr>
      </w:pPr>
      <m:oMathPara>
        <m:oMathParaPr>
          <m:jc m:val="left"/>
        </m:oMathParaPr>
        <m:oMath>
          <m:r>
            <w:rPr>
              <w:rFonts w:ascii="Cambria Math" w:hAnsi="Cambria Math"/>
              <w:snapToGrid w:val="0"/>
              <w:sz w:val="22"/>
              <w:szCs w:val="22"/>
            </w:rPr>
            <m:t>W=N</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hint="eastAsia"/>
              <w:snapToGrid w:val="0"/>
              <w:sz w:val="22"/>
              <w:szCs w:val="22"/>
            </w:rPr>
            <m:t>±</m:t>
          </m:r>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m:oMathPara>
    </w:p>
    <w:p w:rsidR="00013307" w:rsidRPr="00FE343A" w:rsidRDefault="00013307" w:rsidP="00013307">
      <w:pPr>
        <w:rPr>
          <w:snapToGrid w:val="0"/>
          <w:sz w:val="22"/>
          <w:szCs w:val="22"/>
        </w:rPr>
      </w:pPr>
    </w:p>
    <w:p w:rsidR="00013307" w:rsidRPr="00FE343A" w:rsidRDefault="00013307" w:rsidP="00013307">
      <w:pPr>
        <w:pStyle w:val="ListParagraph"/>
        <w:ind w:left="3600" w:firstLine="720"/>
        <w:rPr>
          <w:snapToGrid w:val="0"/>
          <w:sz w:val="22"/>
          <w:szCs w:val="22"/>
        </w:rPr>
      </w:pPr>
      <w:r w:rsidRPr="00FE343A">
        <w:rPr>
          <w:snapToGrid w:val="0"/>
          <w:sz w:val="22"/>
          <w:szCs w:val="22"/>
        </w:rPr>
        <w:t>Where:</w:t>
      </w:r>
    </w:p>
    <w:p w:rsidR="00013307" w:rsidRPr="00FE343A" w:rsidRDefault="00013307" w:rsidP="00013307">
      <w:pPr>
        <w:pStyle w:val="ListParagraph"/>
        <w:ind w:left="3600" w:firstLine="720"/>
        <w:rPr>
          <w:snapToGrid w:val="0"/>
          <w:sz w:val="22"/>
          <w:szCs w:val="22"/>
        </w:rPr>
      </w:pPr>
    </w:p>
    <w:p w:rsidR="00013307" w:rsidRPr="00FE343A" w:rsidRDefault="00013307" w:rsidP="00013307">
      <w:pPr>
        <w:pStyle w:val="ListParagraph"/>
        <w:ind w:left="3600" w:firstLine="720"/>
        <w:rPr>
          <w:snapToGrid w:val="0"/>
          <w:sz w:val="22"/>
          <w:szCs w:val="22"/>
        </w:rPr>
      </w:pPr>
      <w:r w:rsidRPr="00FE343A">
        <w:rPr>
          <w:snapToGrid w:val="0"/>
          <w:sz w:val="22"/>
          <w:szCs w:val="22"/>
        </w:rPr>
        <w:t>W = estimated total weight at 95 % confidence</w:t>
      </w:r>
    </w:p>
    <w:p w:rsidR="00013307" w:rsidRPr="00FE343A" w:rsidRDefault="00013307" w:rsidP="00013307">
      <w:pPr>
        <w:pStyle w:val="ListParagraph"/>
        <w:ind w:left="3600" w:firstLine="720"/>
        <w:rPr>
          <w:snapToGrid w:val="0"/>
          <w:sz w:val="22"/>
          <w:szCs w:val="22"/>
        </w:rPr>
      </w:pPr>
      <w:r w:rsidRPr="00FE343A">
        <w:rPr>
          <w:snapToGrid w:val="0"/>
          <w:sz w:val="22"/>
          <w:szCs w:val="22"/>
        </w:rPr>
        <w:lastRenderedPageBreak/>
        <w:t>N = number of units in the population</w:t>
      </w:r>
    </w:p>
    <w:p w:rsidR="00013307" w:rsidRPr="00FE343A" w:rsidRDefault="00FE351A" w:rsidP="00013307">
      <w:pPr>
        <w:pStyle w:val="ListParagraph"/>
        <w:ind w:left="5040" w:hanging="720"/>
        <w:rPr>
          <w:snapToGrid w:val="0"/>
          <w:sz w:val="22"/>
          <w:szCs w:val="22"/>
        </w:rPr>
      </w:pP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00013307" w:rsidRPr="00FE343A">
        <w:rPr>
          <w:snapToGrid w:val="0"/>
          <w:sz w:val="22"/>
          <w:szCs w:val="22"/>
        </w:rPr>
        <w:t xml:space="preserve"> = average weight of the samples (sum of sample weights / n)</w:t>
      </w:r>
    </w:p>
    <w:p w:rsidR="00013307" w:rsidRPr="00FE343A" w:rsidRDefault="00013307" w:rsidP="00013307">
      <w:pPr>
        <w:pStyle w:val="ListParagraph"/>
        <w:ind w:left="3600" w:firstLine="720"/>
        <w:rPr>
          <w:snapToGrid w:val="0"/>
          <w:sz w:val="22"/>
          <w:szCs w:val="22"/>
        </w:rPr>
      </w:pPr>
      <w:r w:rsidRPr="00FE343A">
        <w:rPr>
          <w:i/>
          <w:snapToGrid w:val="0"/>
          <w:sz w:val="22"/>
          <w:szCs w:val="22"/>
        </w:rPr>
        <w:t xml:space="preserve">x </w:t>
      </w:r>
      <w:r w:rsidRPr="00FE343A">
        <w:rPr>
          <w:snapToGrid w:val="0"/>
          <w:sz w:val="22"/>
          <w:szCs w:val="22"/>
        </w:rPr>
        <w:t xml:space="preserve">= individual sample weights </w:t>
      </w:r>
    </w:p>
    <w:p w:rsidR="00013307" w:rsidRPr="00FE343A" w:rsidRDefault="00013307" w:rsidP="00013307">
      <w:pPr>
        <w:pStyle w:val="ListParagraph"/>
        <w:ind w:left="3600" w:firstLine="720"/>
        <w:rPr>
          <w:snapToGrid w:val="0"/>
          <w:sz w:val="22"/>
          <w:szCs w:val="22"/>
        </w:rPr>
      </w:pPr>
      <w:r w:rsidRPr="00FE343A">
        <w:rPr>
          <w:snapToGrid w:val="0"/>
          <w:sz w:val="22"/>
          <w:szCs w:val="22"/>
        </w:rPr>
        <w:t>n = number of samples</w:t>
      </w:r>
    </w:p>
    <w:p w:rsidR="00013307" w:rsidRPr="00FE343A" w:rsidRDefault="00013307" w:rsidP="00013307">
      <w:pPr>
        <w:pStyle w:val="ListParagraph"/>
        <w:ind w:left="5040" w:hanging="720"/>
        <w:rPr>
          <w:snapToGrid w:val="0"/>
          <w:sz w:val="22"/>
          <w:szCs w:val="22"/>
        </w:rPr>
      </w:pPr>
      <w:r w:rsidRPr="00FE343A">
        <w:rPr>
          <w:snapToGrid w:val="0"/>
          <w:sz w:val="22"/>
          <w:szCs w:val="22"/>
        </w:rPr>
        <w:t>s = standard deviation of the weights of the samples =</w:t>
      </w:r>
      <w:r w:rsidRPr="00FE343A">
        <w:rPr>
          <w:snapToGrid w:val="0"/>
          <w:sz w:val="22"/>
          <w:szCs w:val="22"/>
        </w:rPr>
        <w:br/>
      </w:r>
      <m:oMathPara>
        <m:oMath>
          <m:r>
            <w:rPr>
              <w:rFonts w:ascii="Cambria Math" w:hAnsi="Cambria Math"/>
              <w:snapToGrid w:val="0"/>
              <w:sz w:val="22"/>
              <w:szCs w:val="22"/>
            </w:rPr>
            <m:t>√</m:t>
          </m:r>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Σ</m:t>
                  </m:r>
                  <m:sSup>
                    <m:sSupPr>
                      <m:ctrlPr>
                        <w:rPr>
                          <w:rFonts w:ascii="Cambria Math" w:hAnsi="Cambria Math"/>
                          <w:i/>
                          <w:snapToGrid w:val="0"/>
                          <w:sz w:val="22"/>
                          <w:szCs w:val="22"/>
                        </w:rPr>
                      </m:ctrlPr>
                    </m:sSupPr>
                    <m:e>
                      <m:r>
                        <w:rPr>
                          <w:rFonts w:ascii="Cambria Math" w:hAnsi="Cambria Math"/>
                          <w:snapToGrid w:val="0"/>
                          <w:sz w:val="22"/>
                          <w:szCs w:val="22"/>
                        </w:rPr>
                        <m:t>(x-</m:t>
                      </m:r>
                      <m:acc>
                        <m:accPr>
                          <m:chr m:val="̅"/>
                          <m:ctrlPr>
                            <w:rPr>
                              <w:rFonts w:ascii="Cambria Math" w:hAnsi="Cambria Math"/>
                              <w:i/>
                              <w:snapToGrid w:val="0"/>
                              <w:sz w:val="22"/>
                              <w:szCs w:val="22"/>
                            </w:rPr>
                          </m:ctrlPr>
                        </m:accPr>
                        <m:e>
                          <m:r>
                            <w:rPr>
                              <w:rFonts w:ascii="Cambria Math" w:hAnsi="Cambria Math"/>
                              <w:snapToGrid w:val="0"/>
                              <w:sz w:val="22"/>
                              <w:szCs w:val="22"/>
                            </w:rPr>
                            <m:t>x</m:t>
                          </m:r>
                        </m:e>
                      </m:acc>
                      <m:r>
                        <w:rPr>
                          <w:rFonts w:ascii="Cambria Math" w:hAnsi="Cambria Math"/>
                          <w:snapToGrid w:val="0"/>
                          <w:sz w:val="22"/>
                          <w:szCs w:val="22"/>
                        </w:rPr>
                        <m:t>)</m:t>
                      </m:r>
                    </m:e>
                    <m:sup>
                      <m:r>
                        <w:rPr>
                          <w:rFonts w:ascii="Cambria Math" w:hAnsi="Cambria Math"/>
                          <w:snapToGrid w:val="0"/>
                          <w:sz w:val="22"/>
                          <w:szCs w:val="22"/>
                        </w:rPr>
                        <m:t>2</m:t>
                      </m:r>
                    </m:sup>
                  </m:sSup>
                </m:num>
                <m:den>
                  <m:r>
                    <w:rPr>
                      <w:rFonts w:ascii="Cambria Math" w:hAnsi="Cambria Math"/>
                      <w:snapToGrid w:val="0"/>
                      <w:sz w:val="22"/>
                      <w:szCs w:val="22"/>
                    </w:rPr>
                    <m:t>n-1</m:t>
                  </m:r>
                </m:den>
              </m:f>
            </m:e>
          </m:d>
        </m:oMath>
      </m:oMathPara>
    </w:p>
    <w:p w:rsidR="00013307" w:rsidRDefault="00013307" w:rsidP="00013307">
      <w:pPr>
        <w:pStyle w:val="ListParagraph"/>
        <w:ind w:left="5040" w:hanging="720"/>
        <w:rPr>
          <w:snapToGrid w:val="0"/>
          <w:sz w:val="22"/>
          <w:szCs w:val="22"/>
        </w:rPr>
      </w:pPr>
      <w:r w:rsidRPr="00FE343A">
        <w:rPr>
          <w:snapToGrid w:val="0"/>
          <w:sz w:val="22"/>
          <w:szCs w:val="22"/>
        </w:rPr>
        <w:t>t</w:t>
      </w:r>
      <w:r w:rsidRPr="00FE343A">
        <w:rPr>
          <w:snapToGrid w:val="0"/>
          <w:sz w:val="22"/>
          <w:szCs w:val="22"/>
          <w:vertAlign w:val="subscript"/>
        </w:rPr>
        <w:t xml:space="preserve">α </w:t>
      </w:r>
      <w:r w:rsidRPr="00FE343A">
        <w:rPr>
          <w:snapToGrid w:val="0"/>
          <w:sz w:val="22"/>
          <w:szCs w:val="22"/>
        </w:rPr>
        <w:t>= the solving value of the Student-t distribution with degrees of freedom</w:t>
      </w:r>
      <w:r w:rsidRPr="00FE343A">
        <w:rPr>
          <w:i/>
          <w:snapToGrid w:val="0"/>
          <w:sz w:val="22"/>
          <w:szCs w:val="22"/>
        </w:rPr>
        <w:t>, df</w:t>
      </w:r>
      <w:r w:rsidRPr="00FE343A">
        <w:rPr>
          <w:snapToGrid w:val="0"/>
          <w:sz w:val="22"/>
          <w:szCs w:val="22"/>
        </w:rPr>
        <w:t xml:space="preserve"> = n-1 within the confidence coefficient α, see table below for values when α = 0.05, confidence = 100</w:t>
      </w:r>
      <w:proofErr w:type="gramStart"/>
      <w:r w:rsidRPr="00FE343A">
        <w:rPr>
          <w:snapToGrid w:val="0"/>
          <w:sz w:val="22"/>
          <w:szCs w:val="22"/>
        </w:rPr>
        <w:t>%(</w:t>
      </w:r>
      <w:proofErr w:type="gramEnd"/>
      <w:r w:rsidRPr="00FE343A">
        <w:rPr>
          <w:snapToGrid w:val="0"/>
          <w:sz w:val="22"/>
          <w:szCs w:val="22"/>
        </w:rPr>
        <w:t xml:space="preserve">1 – α) = 95% </w:t>
      </w:r>
    </w:p>
    <w:p w:rsidR="00013307" w:rsidRDefault="00013307" w:rsidP="00013307">
      <w:pPr>
        <w:pStyle w:val="ListParagraph"/>
        <w:ind w:left="5040" w:hanging="720"/>
        <w:rPr>
          <w:snapToGrid w:val="0"/>
          <w:sz w:val="22"/>
          <w:szCs w:val="22"/>
        </w:rPr>
      </w:pPr>
    </w:p>
    <w:p w:rsidR="00013307" w:rsidRPr="00AE1AA4" w:rsidRDefault="00013307" w:rsidP="00013307">
      <w:pPr>
        <w:rPr>
          <w:snapToGrid w:val="0"/>
          <w:sz w:val="22"/>
          <w:szCs w:val="22"/>
        </w:rPr>
      </w:pPr>
    </w:p>
    <w:p w:rsidR="00013307" w:rsidRPr="00FE343A" w:rsidRDefault="00013307" w:rsidP="00013307">
      <w:pPr>
        <w:pStyle w:val="ListParagraph"/>
        <w:ind w:left="5040" w:hanging="720"/>
        <w:rPr>
          <w:snapToGrid w:val="0"/>
          <w:sz w:val="22"/>
          <w:szCs w:val="22"/>
        </w:rPr>
      </w:pPr>
    </w:p>
    <w:tbl>
      <w:tblPr>
        <w:tblW w:w="5191" w:type="dxa"/>
        <w:tblInd w:w="3287" w:type="dxa"/>
        <w:tblCellMar>
          <w:left w:w="115" w:type="dxa"/>
          <w:right w:w="115" w:type="dxa"/>
        </w:tblCellMar>
        <w:tblLook w:val="04A0" w:firstRow="1" w:lastRow="0" w:firstColumn="1" w:lastColumn="0" w:noHBand="0" w:noVBand="1"/>
      </w:tblPr>
      <w:tblGrid>
        <w:gridCol w:w="3031"/>
        <w:gridCol w:w="2160"/>
      </w:tblGrid>
      <w:tr w:rsidR="00013307" w:rsidRPr="00FE343A" w:rsidTr="009004E4">
        <w:trPr>
          <w:cantSplit/>
          <w:trHeight w:val="300"/>
        </w:trPr>
        <w:tc>
          <w:tcPr>
            <w:tcW w:w="5191"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rsidR="00013307" w:rsidRPr="00FE343A" w:rsidRDefault="00013307" w:rsidP="009004E4">
            <w:pPr>
              <w:jc w:val="center"/>
              <w:rPr>
                <w:b/>
                <w:bCs/>
                <w:sz w:val="22"/>
                <w:szCs w:val="22"/>
                <w:u w:val="single"/>
              </w:rPr>
            </w:pPr>
            <w:r w:rsidRPr="00FE343A">
              <w:rPr>
                <w:snapToGrid w:val="0"/>
                <w:sz w:val="22"/>
                <w:szCs w:val="22"/>
              </w:rPr>
              <w:br w:type="page"/>
            </w:r>
            <w:r w:rsidRPr="00FE343A">
              <w:rPr>
                <w:b/>
                <w:snapToGrid w:val="0"/>
                <w:sz w:val="22"/>
                <w:szCs w:val="22"/>
              </w:rPr>
              <w:br w:type="page"/>
            </w:r>
            <w:r w:rsidRPr="00FE343A">
              <w:rPr>
                <w:b/>
                <w:bCs/>
                <w:sz w:val="22"/>
                <w:szCs w:val="22"/>
                <w:u w:val="single"/>
              </w:rPr>
              <w:t>Student-t Distribution</w:t>
            </w:r>
          </w:p>
        </w:tc>
      </w:tr>
      <w:tr w:rsidR="00013307" w:rsidRPr="00FE343A" w:rsidTr="009004E4">
        <w:trPr>
          <w:cantSplit/>
          <w:trHeight w:val="315"/>
        </w:trPr>
        <w:tc>
          <w:tcPr>
            <w:tcW w:w="5191" w:type="dxa"/>
            <w:gridSpan w:val="2"/>
            <w:tcBorders>
              <w:top w:val="single" w:sz="4" w:space="0" w:color="auto"/>
              <w:left w:val="single" w:sz="4" w:space="0" w:color="auto"/>
              <w:bottom w:val="single" w:sz="4" w:space="0" w:color="auto"/>
              <w:right w:val="single" w:sz="4" w:space="0" w:color="auto"/>
            </w:tcBorders>
            <w:shd w:val="clear" w:color="auto" w:fill="auto"/>
            <w:noWrap/>
            <w:vAlign w:val="bottom"/>
            <w:hideMark/>
          </w:tcPr>
          <w:p w:rsidR="00013307" w:rsidRPr="00FE343A" w:rsidRDefault="00013307" w:rsidP="009004E4">
            <w:pPr>
              <w:jc w:val="center"/>
              <w:rPr>
                <w:sz w:val="22"/>
                <w:szCs w:val="22"/>
              </w:rPr>
            </w:pPr>
            <w:r w:rsidRPr="00FE343A">
              <w:rPr>
                <w:sz w:val="22"/>
                <w:szCs w:val="22"/>
              </w:rPr>
              <w:t>(</w:t>
            </w:r>
            <w:r w:rsidRPr="00FE343A">
              <w:rPr>
                <w:snapToGrid w:val="0"/>
                <w:sz w:val="22"/>
                <w:szCs w:val="22"/>
              </w:rPr>
              <w:t>t</w:t>
            </w:r>
            <w:r w:rsidRPr="00FE343A">
              <w:rPr>
                <w:snapToGrid w:val="0"/>
                <w:sz w:val="22"/>
                <w:szCs w:val="22"/>
                <w:vertAlign w:val="subscript"/>
              </w:rPr>
              <w:t>α</w:t>
            </w:r>
            <w:r w:rsidRPr="00FE343A">
              <w:rPr>
                <w:sz w:val="22"/>
                <w:szCs w:val="22"/>
              </w:rPr>
              <w:t xml:space="preserve"> values for given degrees of freedom, </w:t>
            </w:r>
            <w:r w:rsidRPr="00FE343A">
              <w:rPr>
                <w:i/>
                <w:sz w:val="22"/>
                <w:szCs w:val="22"/>
              </w:rPr>
              <w:t>df</w:t>
            </w:r>
            <w:r w:rsidRPr="00FE343A">
              <w:rPr>
                <w:sz w:val="22"/>
                <w:szCs w:val="22"/>
              </w:rPr>
              <w:t xml:space="preserve">, with threshold index, </w:t>
            </w:r>
            <w:r w:rsidRPr="00FE343A">
              <w:rPr>
                <w:bCs/>
                <w:sz w:val="22"/>
                <w:szCs w:val="22"/>
              </w:rPr>
              <w:t>α</w:t>
            </w:r>
            <w:r w:rsidRPr="00FE343A">
              <w:rPr>
                <w:b/>
                <w:bCs/>
                <w:sz w:val="22"/>
                <w:szCs w:val="22"/>
              </w:rPr>
              <w:t xml:space="preserve">, </w:t>
            </w:r>
            <w:r w:rsidRPr="00FE343A">
              <w:rPr>
                <w:sz w:val="22"/>
                <w:szCs w:val="22"/>
              </w:rPr>
              <w:t>of 0.05)</w:t>
            </w:r>
          </w:p>
        </w:tc>
      </w:tr>
      <w:tr w:rsidR="00013307" w:rsidRPr="00FE343A" w:rsidTr="009004E4">
        <w:trPr>
          <w:cantSplit/>
          <w:trHeight w:val="300"/>
        </w:trPr>
        <w:tc>
          <w:tcPr>
            <w:tcW w:w="3031" w:type="dxa"/>
            <w:tcBorders>
              <w:top w:val="single" w:sz="4" w:space="0" w:color="auto"/>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jc w:val="center"/>
              <w:rPr>
                <w:b/>
                <w:bCs/>
                <w:sz w:val="22"/>
                <w:szCs w:val="22"/>
              </w:rPr>
            </w:pPr>
            <w:r w:rsidRPr="00FE343A">
              <w:rPr>
                <w:b/>
                <w:bCs/>
                <w:i/>
                <w:iCs/>
                <w:sz w:val="22"/>
                <w:szCs w:val="22"/>
              </w:rPr>
              <w:t>df</w:t>
            </w:r>
            <w:r w:rsidRPr="00FE343A">
              <w:rPr>
                <w:b/>
                <w:bCs/>
                <w:sz w:val="22"/>
                <w:szCs w:val="22"/>
              </w:rPr>
              <w:t xml:space="preserve"> = degrees of freedom = n-1</w:t>
            </w:r>
          </w:p>
        </w:tc>
        <w:tc>
          <w:tcPr>
            <w:tcW w:w="2160" w:type="dxa"/>
            <w:tcBorders>
              <w:top w:val="single" w:sz="4" w:space="0" w:color="auto"/>
              <w:left w:val="nil"/>
              <w:bottom w:val="single" w:sz="4" w:space="0" w:color="auto"/>
              <w:right w:val="single" w:sz="8" w:space="0" w:color="auto"/>
            </w:tcBorders>
            <w:shd w:val="clear" w:color="auto" w:fill="auto"/>
            <w:noWrap/>
            <w:vAlign w:val="bottom"/>
            <w:hideMark/>
          </w:tcPr>
          <w:p w:rsidR="00013307" w:rsidRPr="00FE343A" w:rsidRDefault="00013307" w:rsidP="009004E4">
            <w:pPr>
              <w:jc w:val="both"/>
              <w:rPr>
                <w:b/>
                <w:bCs/>
                <w:sz w:val="22"/>
                <w:szCs w:val="22"/>
              </w:rPr>
            </w:pPr>
            <w:r w:rsidRPr="00FE343A">
              <w:rPr>
                <w:b/>
                <w:snapToGrid w:val="0"/>
                <w:sz w:val="26"/>
                <w:szCs w:val="26"/>
              </w:rPr>
              <w:t>t</w:t>
            </w:r>
            <w:r w:rsidRPr="00FE343A">
              <w:rPr>
                <w:b/>
                <w:snapToGrid w:val="0"/>
                <w:sz w:val="26"/>
                <w:szCs w:val="26"/>
                <w:vertAlign w:val="subscript"/>
              </w:rPr>
              <w:t>α</w:t>
            </w:r>
            <w:proofErr w:type="gramStart"/>
            <w:r w:rsidRPr="00FE343A">
              <w:rPr>
                <w:b/>
                <w:snapToGrid w:val="0"/>
                <w:sz w:val="26"/>
                <w:szCs w:val="26"/>
                <w:vertAlign w:val="subscript"/>
              </w:rPr>
              <w:t xml:space="preserve"> </w:t>
            </w:r>
            <w:r w:rsidRPr="00FE343A">
              <w:rPr>
                <w:b/>
                <w:snapToGrid w:val="0"/>
                <w:sz w:val="22"/>
                <w:szCs w:val="22"/>
                <w:vertAlign w:val="subscript"/>
              </w:rPr>
              <w:t xml:space="preserve">  </w:t>
            </w:r>
            <w:r w:rsidRPr="00FE343A">
              <w:rPr>
                <w:bCs/>
                <w:sz w:val="22"/>
                <w:szCs w:val="22"/>
              </w:rPr>
              <w:t>(</w:t>
            </w:r>
            <w:proofErr w:type="gramEnd"/>
            <w:r w:rsidRPr="00FE343A">
              <w:rPr>
                <w:bCs/>
                <w:sz w:val="22"/>
                <w:szCs w:val="22"/>
              </w:rPr>
              <w:t>when α = 0.05)</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9</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2.262</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10</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2.228</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11</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2.201</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12</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2.179</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13</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2.160</w:t>
            </w:r>
          </w:p>
        </w:tc>
      </w:tr>
      <w:tr w:rsidR="00013307" w:rsidRPr="00FE343A" w:rsidTr="009004E4">
        <w:trPr>
          <w:cantSplit/>
          <w:trHeight w:val="300"/>
        </w:trPr>
        <w:tc>
          <w:tcPr>
            <w:tcW w:w="3031"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14</w:t>
            </w:r>
          </w:p>
        </w:tc>
        <w:tc>
          <w:tcPr>
            <w:tcW w:w="21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2.145</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15</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2.131</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16</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2.120</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17</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2.110</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18</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2.101</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19</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2.093</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2.086</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21</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2.080</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22</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2.074</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23</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2.069</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24</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2.064</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25</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2.060</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26</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2.056</w:t>
            </w:r>
          </w:p>
        </w:tc>
      </w:tr>
      <w:tr w:rsidR="00013307" w:rsidRPr="00FE343A" w:rsidTr="009004E4">
        <w:trPr>
          <w:cantSplit/>
          <w:trHeight w:val="300"/>
        </w:trPr>
        <w:tc>
          <w:tcPr>
            <w:tcW w:w="3031" w:type="dxa"/>
            <w:tcBorders>
              <w:top w:val="nil"/>
              <w:left w:val="single" w:sz="8" w:space="0" w:color="auto"/>
              <w:bottom w:val="single" w:sz="4"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27</w:t>
            </w:r>
          </w:p>
        </w:tc>
        <w:tc>
          <w:tcPr>
            <w:tcW w:w="2160" w:type="dxa"/>
            <w:tcBorders>
              <w:top w:val="nil"/>
              <w:left w:val="nil"/>
              <w:bottom w:val="single" w:sz="4"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2.052</w:t>
            </w:r>
          </w:p>
        </w:tc>
      </w:tr>
      <w:tr w:rsidR="00013307" w:rsidRPr="00FE343A" w:rsidTr="009004E4">
        <w:trPr>
          <w:cantSplit/>
          <w:trHeight w:val="315"/>
        </w:trPr>
        <w:tc>
          <w:tcPr>
            <w:tcW w:w="3031" w:type="dxa"/>
            <w:tcBorders>
              <w:top w:val="nil"/>
              <w:left w:val="single" w:sz="8" w:space="0" w:color="auto"/>
              <w:bottom w:val="single" w:sz="8" w:space="0" w:color="auto"/>
              <w:right w:val="single" w:sz="4"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28</w:t>
            </w:r>
          </w:p>
        </w:tc>
        <w:tc>
          <w:tcPr>
            <w:tcW w:w="2160" w:type="dxa"/>
            <w:tcBorders>
              <w:top w:val="nil"/>
              <w:left w:val="nil"/>
              <w:bottom w:val="single" w:sz="8" w:space="0" w:color="auto"/>
              <w:right w:val="single" w:sz="8" w:space="0" w:color="auto"/>
            </w:tcBorders>
            <w:shd w:val="clear" w:color="auto" w:fill="auto"/>
            <w:noWrap/>
            <w:vAlign w:val="bottom"/>
            <w:hideMark/>
          </w:tcPr>
          <w:p w:rsidR="00013307" w:rsidRPr="00FE343A" w:rsidRDefault="00013307" w:rsidP="009004E4">
            <w:pPr>
              <w:pStyle w:val="ListParagraph"/>
              <w:ind w:left="360"/>
              <w:jc w:val="center"/>
              <w:rPr>
                <w:sz w:val="22"/>
                <w:szCs w:val="22"/>
              </w:rPr>
            </w:pPr>
            <w:r w:rsidRPr="00FE343A">
              <w:rPr>
                <w:sz w:val="22"/>
                <w:szCs w:val="22"/>
              </w:rPr>
              <w:t>2.048</w:t>
            </w:r>
          </w:p>
        </w:tc>
      </w:tr>
    </w:tbl>
    <w:p w:rsidR="00013307" w:rsidRDefault="00013307" w:rsidP="00013307">
      <w:pPr>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r>
      <w:r w:rsidRPr="00FE343A">
        <w:rPr>
          <w:snapToGrid w:val="0"/>
          <w:sz w:val="22"/>
          <w:szCs w:val="22"/>
        </w:rPr>
        <w:tab/>
      </w:r>
    </w:p>
    <w:p w:rsidR="00013307" w:rsidRPr="00FE343A" w:rsidRDefault="00013307" w:rsidP="00013307">
      <w:pPr>
        <w:rPr>
          <w:snapToGrid w:val="0"/>
          <w:sz w:val="22"/>
          <w:szCs w:val="22"/>
        </w:rPr>
      </w:pPr>
    </w:p>
    <w:p w:rsidR="00013307" w:rsidRPr="00FE343A" w:rsidRDefault="00013307" w:rsidP="00013307">
      <w:pPr>
        <w:pStyle w:val="ListParagraph"/>
        <w:numPr>
          <w:ilvl w:val="1"/>
          <w:numId w:val="3"/>
        </w:numPr>
        <w:rPr>
          <w:b/>
          <w:sz w:val="22"/>
          <w:szCs w:val="22"/>
        </w:rPr>
      </w:pPr>
      <w:r w:rsidRPr="00FE343A">
        <w:rPr>
          <w:sz w:val="22"/>
          <w:szCs w:val="22"/>
        </w:rPr>
        <w:t>Based upon training and experience, determine the most appropriate analysis scheme of the four general analytical schemes for each unit to be analyzed.</w:t>
      </w:r>
      <w:r w:rsidRPr="00FE343A">
        <w:rPr>
          <w:b/>
          <w:sz w:val="22"/>
          <w:szCs w:val="22"/>
        </w:rPr>
        <w:t xml:space="preserve">  </w:t>
      </w:r>
      <w:r w:rsidRPr="00FE343A">
        <w:rPr>
          <w:sz w:val="22"/>
          <w:szCs w:val="22"/>
        </w:rPr>
        <w:t>Perform analyses using only current CCBI Drug Chemistry Unit Technical Procedures.</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
        </w:numPr>
        <w:autoSpaceDE w:val="0"/>
        <w:autoSpaceDN w:val="0"/>
        <w:adjustRightInd w:val="0"/>
        <w:rPr>
          <w:b/>
          <w:sz w:val="22"/>
          <w:szCs w:val="22"/>
        </w:rPr>
      </w:pPr>
      <w:r w:rsidRPr="00FE343A">
        <w:rPr>
          <w:sz w:val="22"/>
          <w:szCs w:val="22"/>
        </w:rPr>
        <w:t xml:space="preserve">Sample size or other circumstances may require a rearrangement or modification of one or more steps of the analytical schemes.  </w:t>
      </w:r>
    </w:p>
    <w:p w:rsidR="00013307" w:rsidRPr="00FE343A" w:rsidRDefault="00013307" w:rsidP="00013307">
      <w:pPr>
        <w:pStyle w:val="ListParagraph"/>
        <w:autoSpaceDE w:val="0"/>
        <w:autoSpaceDN w:val="0"/>
        <w:adjustRightInd w:val="0"/>
        <w:ind w:left="1224"/>
        <w:rPr>
          <w:b/>
          <w:sz w:val="22"/>
          <w:szCs w:val="22"/>
        </w:rPr>
      </w:pPr>
    </w:p>
    <w:p w:rsidR="00013307" w:rsidRPr="009D1688" w:rsidRDefault="00013307" w:rsidP="00013307">
      <w:pPr>
        <w:pStyle w:val="ListParagraph"/>
        <w:numPr>
          <w:ilvl w:val="2"/>
          <w:numId w:val="3"/>
        </w:numPr>
        <w:autoSpaceDE w:val="0"/>
        <w:autoSpaceDN w:val="0"/>
        <w:adjustRightInd w:val="0"/>
        <w:rPr>
          <w:b/>
          <w:sz w:val="22"/>
          <w:szCs w:val="22"/>
        </w:rPr>
      </w:pPr>
      <w:r w:rsidRPr="00FE343A">
        <w:rPr>
          <w:sz w:val="22"/>
          <w:szCs w:val="22"/>
        </w:rPr>
        <w:t xml:space="preserve">Use the analytical scheme for general unknowns when a submission is determined by the Drug Chemist to require specialized analysis.  </w:t>
      </w:r>
    </w:p>
    <w:p w:rsidR="00013307" w:rsidRPr="009D1688" w:rsidRDefault="00013307" w:rsidP="00013307">
      <w:pPr>
        <w:pStyle w:val="ListParagraph"/>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Default="00013307" w:rsidP="00013307">
      <w:pPr>
        <w:autoSpaceDE w:val="0"/>
        <w:autoSpaceDN w:val="0"/>
        <w:adjustRightInd w:val="0"/>
        <w:rPr>
          <w:b/>
          <w:sz w:val="22"/>
          <w:szCs w:val="22"/>
        </w:rPr>
      </w:pPr>
    </w:p>
    <w:p w:rsidR="00013307" w:rsidRPr="009D1688" w:rsidRDefault="00013307" w:rsidP="00013307">
      <w:pPr>
        <w:autoSpaceDE w:val="0"/>
        <w:autoSpaceDN w:val="0"/>
        <w:adjustRightInd w:val="0"/>
        <w:rPr>
          <w:b/>
          <w:sz w:val="22"/>
          <w:szCs w:val="22"/>
        </w:rPr>
      </w:pPr>
    </w:p>
    <w:p w:rsidR="00013307" w:rsidRPr="006A5E61" w:rsidRDefault="00013307" w:rsidP="00013307">
      <w:pPr>
        <w:pStyle w:val="ListParagraph"/>
        <w:rPr>
          <w:b/>
          <w:sz w:val="22"/>
          <w:szCs w:val="22"/>
        </w:rPr>
      </w:pPr>
    </w:p>
    <w:p w:rsidR="00013307" w:rsidRPr="00FE343A" w:rsidRDefault="00013307" w:rsidP="00013307">
      <w:pPr>
        <w:ind w:left="2160" w:firstLine="720"/>
        <w:rPr>
          <w:b/>
          <w:sz w:val="22"/>
          <w:szCs w:val="22"/>
          <w:u w:val="single"/>
        </w:rPr>
      </w:pPr>
      <w:r w:rsidRPr="00FE343A">
        <w:rPr>
          <w:b/>
          <w:sz w:val="22"/>
          <w:szCs w:val="22"/>
          <w:u w:val="single"/>
        </w:rPr>
        <w:t>Pharmaceutical Preparation Analysis Scheme</w:t>
      </w:r>
    </w:p>
    <w:p w:rsidR="00013307" w:rsidRPr="00FE343A" w:rsidRDefault="00013307" w:rsidP="00013307">
      <w:pPr>
        <w:jc w:val="center"/>
        <w:rPr>
          <w:sz w:val="22"/>
          <w:szCs w:val="22"/>
        </w:rPr>
      </w:pPr>
    </w:p>
    <w:p w:rsidR="00013307" w:rsidRPr="00FE343A" w:rsidRDefault="00013307" w:rsidP="00013307">
      <w:pPr>
        <w:pStyle w:val="ListParagraph"/>
        <w:ind w:left="3240"/>
        <w:rPr>
          <w:sz w:val="22"/>
          <w:szCs w:val="22"/>
        </w:rPr>
      </w:pPr>
      <w:r w:rsidRPr="00FE343A">
        <w:rPr>
          <w:sz w:val="22"/>
          <w:szCs w:val="22"/>
        </w:rPr>
        <w:t>Physical Examination of Drug Form</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51072" behindDoc="0" locked="0" layoutInCell="1" allowOverlap="1" wp14:anchorId="4148FDF6" wp14:editId="2843AA40">
                <wp:simplePos x="0" y="0"/>
                <wp:positionH relativeFrom="column">
                  <wp:posOffset>2962275</wp:posOffset>
                </wp:positionH>
                <wp:positionV relativeFrom="paragraph">
                  <wp:posOffset>26035</wp:posOffset>
                </wp:positionV>
                <wp:extent cx="0" cy="314325"/>
                <wp:effectExtent l="57150" t="6985" r="57150" b="21590"/>
                <wp:wrapNone/>
                <wp:docPr id="61" name="AutoShape 4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143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73D194D5" id="_x0000_t32" coordsize="21600,21600" o:spt="32" o:oned="t" path="m,l21600,21600e" filled="f">
                <v:path arrowok="t" fillok="f" o:connecttype="none"/>
                <o:lock v:ext="edit" shapetype="t"/>
              </v:shapetype>
              <v:shape id="AutoShape 44" o:spid="_x0000_s1026" type="#_x0000_t32" style="position:absolute;margin-left:233.25pt;margin-top:2.05pt;width:0;height:24.75pt;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tCiMgIAAF4EAAAOAAAAZHJzL2Uyb0RvYy54bWysVMGO2jAQvVfqP1i+syEQKESE1SqBXrZd&#10;pN1+gLGdxKpjW7YhoKr/3rEDtLSXqioHM7Zn3ryZec7q8dRJdOTWCa0KnD6MMeKKaiZUU+Avb9vR&#10;AiPniWJEasULfOYOP67fv1v1JucT3WrJuEUAolzemwK33ps8SRxteUfcgzZcwWWtbUc8bG2TMEt6&#10;QO9kMhmP50mvLTNWU+4cnFbDJV5H/Lrm1L/UteMeyQIDNx9XG9d9WJP1iuSNJaYV9EKD/AOLjggF&#10;SW9QFfEEHaz4A6oT1Gqna/9AdZfouhaUxxqgmnT8WzWvLTE81gLNcebWJvf/YOnn484iwQo8TzFS&#10;pIMZPR28jqlRloUG9cbl4FeqnQ0l0pN6Nc+afnVI6bIlquHR++1sIDgNEcldSNg4A2n2/SfNwIdA&#10;gtitU227AAl9QKc4lPNtKPzkER0OKZxO02w6mUVwkl/jjHX+I9cdCkaBnbdENK0vtVIweW3TmIUc&#10;n50PrEh+DQhJld4KKaMApEJ9gZczSBBunJaChcu4sc2+lBYdSZBQ/F1Y3LlZfVAsgrWcsM3F9kRI&#10;sJGPvfFWQLckxyFbxxlGksOrCdZAT6qQESoHwhdrUNG35Xi5WWwW2SibzDejbFxVo6dtmY3m2/TD&#10;rJpWZVml3wP5NMtbwRhXgf9V0Wn2d4q5vK1BizdN3xqV3KPHjgLZ638kHUcfpj3oZq/ZeWdDdUEF&#10;IOLofHlw4ZX8uo9ePz8L6x8AAAD//wMAUEsDBBQABgAIAAAAIQAh0wpJ3gAAAAgBAAAPAAAAZHJz&#10;L2Rvd25yZXYueG1sTI/BTsMwEETvSPyDtUjcqFOgFg1xKqBC5AISbYU4uvESR8TrKHbblK9nEQe4&#10;7WhGs2+Kxeg7scchtoE0TCcZCKQ62JYaDZv148UNiJgMWdMFQg1HjLAoT08Kk9twoFfcr1IjuIRi&#10;bjS4lPpcylg79CZOQo/E3kcYvEksh0bawRy43HfyMsuU9KYl/uBMjw8O68/VzmtIy/ejU2/1/bx9&#10;WT89q/arqqql1udn490tiIRj+gvDDz6jQ8lM27AjG0Wn4VqpGUf5mIJg/1dvNcyuFMiykP8HlN8A&#10;AAD//wMAUEsBAi0AFAAGAAgAAAAhALaDOJL+AAAA4QEAABMAAAAAAAAAAAAAAAAAAAAAAFtDb250&#10;ZW50X1R5cGVzXS54bWxQSwECLQAUAAYACAAAACEAOP0h/9YAAACUAQAACwAAAAAAAAAAAAAAAAAv&#10;AQAAX3JlbHMvLnJlbHNQSwECLQAUAAYACAAAACEAHorQojICAABeBAAADgAAAAAAAAAAAAAAAAAu&#10;AgAAZHJzL2Uyb0RvYy54bWxQSwECLQAUAAYACAAAACEAIdMKSd4AAAAIAQAADwAAAAAAAAAAAAAA&#10;AACMBAAAZHJzL2Rvd25yZXYueG1sUEsFBgAAAAAEAAQA8wAAAJcFAAAAAA==&#10;">
                <v:stroke endarrow="block"/>
              </v:shape>
            </w:pict>
          </mc:Fallback>
        </mc:AlternateContent>
      </w:r>
    </w:p>
    <w:p w:rsidR="00013307" w:rsidRPr="00FE343A" w:rsidRDefault="00013307" w:rsidP="00013307">
      <w:pPr>
        <w:rPr>
          <w:sz w:val="22"/>
          <w:szCs w:val="22"/>
        </w:rPr>
      </w:pPr>
    </w:p>
    <w:p w:rsidR="00013307" w:rsidRPr="00FE343A" w:rsidRDefault="00013307" w:rsidP="00013307">
      <w:pPr>
        <w:pStyle w:val="ListParagraph"/>
        <w:ind w:left="2880" w:firstLine="720"/>
        <w:rPr>
          <w:sz w:val="22"/>
          <w:szCs w:val="22"/>
        </w:rPr>
      </w:pPr>
      <w:r w:rsidRPr="00FE343A">
        <w:rPr>
          <w:sz w:val="22"/>
          <w:szCs w:val="22"/>
        </w:rPr>
        <w:t>Pharmaceutical Preparation</w:t>
      </w:r>
    </w:p>
    <w:p w:rsidR="00013307" w:rsidRPr="00FE343A" w:rsidRDefault="00013307" w:rsidP="00013307">
      <w:pPr>
        <w:pStyle w:val="ListParagraph"/>
        <w:ind w:left="2880" w:firstLine="720"/>
        <w:rPr>
          <w:sz w:val="22"/>
          <w:szCs w:val="22"/>
        </w:rPr>
      </w:pPr>
      <w:r w:rsidRPr="00FE343A">
        <w:rPr>
          <w:noProof/>
          <w:sz w:val="22"/>
          <w:szCs w:val="22"/>
        </w:rPr>
        <mc:AlternateContent>
          <mc:Choice Requires="wps">
            <w:drawing>
              <wp:anchor distT="0" distB="0" distL="114300" distR="114300" simplePos="0" relativeHeight="251679744" behindDoc="0" locked="0" layoutInCell="1" allowOverlap="1" wp14:anchorId="46E71199" wp14:editId="299AE4D6">
                <wp:simplePos x="0" y="0"/>
                <wp:positionH relativeFrom="column">
                  <wp:posOffset>3022600</wp:posOffset>
                </wp:positionH>
                <wp:positionV relativeFrom="paragraph">
                  <wp:posOffset>43815</wp:posOffset>
                </wp:positionV>
                <wp:extent cx="406400" cy="320675"/>
                <wp:effectExtent l="0" t="0" r="88900" b="60325"/>
                <wp:wrapNone/>
                <wp:docPr id="22"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06400" cy="3206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A48F419" id="AutoShape 45" o:spid="_x0000_s1026" type="#_x0000_t32" style="position:absolute;margin-left:238pt;margin-top:3.45pt;width:32pt;height:25.25pt;z-index:251679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PCclOgIAAGMEAAAOAAAAZHJzL2Uyb0RvYy54bWysVMlu2zAQvRfoPxC821oiO7ZgOQgku5e0&#10;MZD0A2iSsohSJEHSlo2i/94hvTRpL0VRHaihZnsz80aLh2Mv0YFbJ7SqcDZOMeKKaibUrsJfX9ej&#10;GUbOE8WI1IpX+MQdflh+/LAYTMlz3WnJuEUQRLlyMBXuvDdlkjja8Z64sTZcgbLVticernaXMEsG&#10;iN7LJE/TaTJoy4zVlDsHX5uzEi9j/Lbl1D+3reMeyQoDNh9PG89tOJPlgpQ7S0wn6AUG+QcUPREK&#10;kt5CNcQTtLfij1C9oFY73fox1X2i21ZQHmuAarL0t2peOmJ4rAWa48ytTe7/haVfDhuLBKtwnmOk&#10;SA8zetx7HVOjYhIaNBhXgl2tNjaUSI/qxTxp+s0hpeuOqB2P1q8nA85Z8EjeuYSLM5BmO3zWDGwI&#10;JIjdOra2DyGhD+gYh3K6DYUfPaLwsUinRQqjo6C6y9PpfcSUkPLqbKzzn7juURAq7LwlYtf5WisF&#10;49c2i6nI4cn5AI2UV4eQWem1kDKyQCo0VHg+ySfRwWkpWFAGM2d321padCCBR/GJdYLmrZnVe8Vi&#10;sI4TtrrInggJMvKxQd4KaJnkOGTrOcNIclidIJ3hSRUyQvkA+CKdqfR9ns5Xs9WsGBX5dDUq0qYZ&#10;Pa7rYjRdZ/eT5q6p6yb7EcBnRdkJxrgK+K+0zoq/o81lwc6EvBH71qjkffTYUQB7fUfQcf5h5Gfy&#10;bDU7bWyoLlABmByNL1sXVuXtPVr9+jcsfwIAAP//AwBQSwMEFAAGAAgAAAAhAMiLxwrfAAAACAEA&#10;AA8AAABkcnMvZG93bnJldi54bWxMj8FOwzAQRO9I/IO1SNyoAwouDXEqoELkAhItQhzdeIkj4nUU&#10;u23K17Oc4LajGc2+KZeT78Uex9gF0nA5y0AgNcF21Gp42zxe3ICIyZA1fSDUcMQIy+r0pDSFDQd6&#10;xf06tYJLKBZGg0tpKKSMjUNv4iwMSOx9htGbxHJspR3Ngct9L6+yTElvOuIPzgz44LD5Wu+8hrT6&#10;ODr13twvupfN07Pqvuu6Xml9fjbd3YJIOKW/MPziMzpUzLQNO7JR9BryueItSYNagGD/Os9Yb/mY&#10;5yCrUv4fUP0AAAD//wMAUEsBAi0AFAAGAAgAAAAhALaDOJL+AAAA4QEAABMAAAAAAAAAAAAAAAAA&#10;AAAAAFtDb250ZW50X1R5cGVzXS54bWxQSwECLQAUAAYACAAAACEAOP0h/9YAAACUAQAACwAAAAAA&#10;AAAAAAAAAAAvAQAAX3JlbHMvLnJlbHNQSwECLQAUAAYACAAAACEAoTwnJToCAABjBAAADgAAAAAA&#10;AAAAAAAAAAAuAgAAZHJzL2Uyb0RvYy54bWxQSwECLQAUAAYACAAAACEAyIvHCt8AAAAIAQAADwAA&#10;AAAAAAAAAAAAAACUBAAAZHJzL2Rvd25yZXYueG1sUEsFBgAAAAAEAAQA8wAAAKAFAAAAAA==&#10;">
                <v:stroke endarrow="block"/>
              </v:shape>
            </w:pict>
          </mc:Fallback>
        </mc:AlternateContent>
      </w:r>
      <w:r w:rsidRPr="00FE343A">
        <w:rPr>
          <w:noProof/>
          <w:sz w:val="22"/>
          <w:szCs w:val="22"/>
        </w:rPr>
        <mc:AlternateContent>
          <mc:Choice Requires="wps">
            <w:drawing>
              <wp:anchor distT="0" distB="0" distL="114300" distR="114300" simplePos="0" relativeHeight="251678720" behindDoc="0" locked="0" layoutInCell="1" allowOverlap="1" wp14:anchorId="3649BFCF" wp14:editId="4650286A">
                <wp:simplePos x="0" y="0"/>
                <wp:positionH relativeFrom="column">
                  <wp:posOffset>2311400</wp:posOffset>
                </wp:positionH>
                <wp:positionV relativeFrom="paragraph">
                  <wp:posOffset>69215</wp:posOffset>
                </wp:positionV>
                <wp:extent cx="346710" cy="295275"/>
                <wp:effectExtent l="38100" t="0" r="34290" b="47625"/>
                <wp:wrapNone/>
                <wp:docPr id="15"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4671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1C6740D" id="AutoShape 45" o:spid="_x0000_s1026" type="#_x0000_t32" style="position:absolute;margin-left:182pt;margin-top:5.45pt;width:27.3pt;height:23.25pt;flip:x;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QnCiQAIAAG0EAAAOAAAAZHJzL2Uyb0RvYy54bWysVFFv2yAQfp+0/4B4T2ynTppYcarKTraH&#10;rovU7gcQwDEaBgQkTjTtv+/AadpuL9M0P+DD3H333d2Hl3enTqIjt05oVeJsnGLEFdVMqH2Jvz1v&#10;RnOMnCeKEakVL/GZO3y3+vhh2ZuCT3SrJeMWAYhyRW9K3HpviiRxtOUdcWNtuILDRtuOeNjafcIs&#10;6QG9k8kkTWdJry0zVlPuHHyth0O8ivhNw6n/2jSOeyRLDNx8XG1cd2FNVktS7C0xraAXGuQfWHRE&#10;KEh6haqJJ+hgxR9QnaBWO934MdVdoptGUB5rgGqy9LdqnlpieKwFmuPMtU3u/8HSx+PWIsFgdlOM&#10;FOlgRvcHr2NqlE9Dg3rjCvCr1NaGEulJPZkHTb87pHTVErXn0fv5bCA4CxHJu5CwcQbS7PovmoEP&#10;gQSxW6fGdqiRwnwOgQEcOoJOcTzn63j4ySMKH2/y2W0GQ6RwNFlMJ7eRXUKKABOCjXX+E9cdCkaJ&#10;nbdE7FtfaaVACNoOKcjxwflA8jUgBCu9EVJGPUiF+hJDhmnk5LQULBwGN2f3u0padCRBUfGJFcPJ&#10;WzerD4pFsJYTtr7YnggJNvKxVd4KaJ7kOGTrOMNIcrhEwRroSRUyQvlA+GINovqxSBfr+Xqej/LJ&#10;bD3K07oe3W+qfDTbZLfT+qauqjr7GchnedEKxrgK/F8EnuV/J6DLVRukeZX4tVHJe/TYUSD78o6k&#10;oxLC8AcZ7TQ7b22oLogCNB2dL/cvXJq3++j1+pdY/QIAAP//AwBQSwMEFAAGAAgAAAAhAM8bCjXg&#10;AAAACQEAAA8AAABkcnMvZG93bnJldi54bWxMj0FPg0AUhO8m/ofNM/Fi7NJKEZGlMWrryTRivW/Z&#10;J5Cybwm7beHf+zzpcTKTmW/y1Wg7ccLBt44UzGcRCKTKmZZqBbvP9W0KwgdNRneOUMGEHlbF5UWu&#10;M+PO9IGnMtSCS8hnWkETQp9J6asGrfYz1yOx9+0GqwPLoZZm0Gcut51cRFEirW6JFxrd43OD1aE8&#10;WgUv5Xa5/rrZjYupensvN+lhS9OrUtdX49MjiIBj+AvDLz6jQ8FMe3ck40Wn4C6J+UtgI3oAwYF4&#10;niYg9gqW9zHIIpf/HxQ/AAAA//8DAFBLAQItABQABgAIAAAAIQC2gziS/gAAAOEBAAATAAAAAAAA&#10;AAAAAAAAAAAAAABbQ29udGVudF9UeXBlc10ueG1sUEsBAi0AFAAGAAgAAAAhADj9If/WAAAAlAEA&#10;AAsAAAAAAAAAAAAAAAAALwEAAF9yZWxzLy5yZWxzUEsBAi0AFAAGAAgAAAAhAPZCcKJAAgAAbQQA&#10;AA4AAAAAAAAAAAAAAAAALgIAAGRycy9lMm9Eb2MueG1sUEsBAi0AFAAGAAgAAAAhAM8bCjXgAAAA&#10;CQEAAA8AAAAAAAAAAAAAAAAAmgQAAGRycy9kb3ducmV2LnhtbFBLBQYAAAAABAAEAPMAAACnBQAA&#10;AAA=&#10;">
                <v:stroke endarrow="block"/>
              </v:shape>
            </w:pict>
          </mc:Fallback>
        </mc:AlternateContent>
      </w:r>
    </w:p>
    <w:p w:rsidR="00013307" w:rsidRPr="00FE343A" w:rsidRDefault="00013307" w:rsidP="00013307">
      <w:pPr>
        <w:pStyle w:val="ListParagraph"/>
        <w:ind w:left="2880" w:firstLine="720"/>
        <w:rPr>
          <w:sz w:val="22"/>
          <w:szCs w:val="22"/>
        </w:rPr>
      </w:pPr>
    </w:p>
    <w:p w:rsidR="00013307" w:rsidRPr="00FE343A" w:rsidRDefault="00013307" w:rsidP="00013307">
      <w:pPr>
        <w:pStyle w:val="ListParagraph"/>
        <w:ind w:left="2880" w:firstLine="720"/>
        <w:rPr>
          <w:sz w:val="22"/>
          <w:szCs w:val="22"/>
        </w:rPr>
      </w:pPr>
    </w:p>
    <w:p w:rsidR="00013307" w:rsidRPr="00FE343A" w:rsidRDefault="00013307" w:rsidP="00013307">
      <w:pPr>
        <w:ind w:left="1440"/>
        <w:rPr>
          <w:sz w:val="22"/>
          <w:szCs w:val="22"/>
        </w:rPr>
      </w:pPr>
      <w:r w:rsidRPr="00FE343A">
        <w:rPr>
          <w:sz w:val="22"/>
          <w:szCs w:val="22"/>
        </w:rPr>
        <w:t>Tampering Visually Indicated</w:t>
      </w:r>
      <w:r w:rsidRPr="00FE343A">
        <w:rPr>
          <w:sz w:val="22"/>
          <w:szCs w:val="22"/>
        </w:rPr>
        <w:tab/>
      </w:r>
      <w:r w:rsidRPr="00FE343A">
        <w:rPr>
          <w:sz w:val="22"/>
          <w:szCs w:val="22"/>
        </w:rPr>
        <w:tab/>
        <w:t>No Visual Indications of Tampering</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52096" behindDoc="0" locked="0" layoutInCell="1" allowOverlap="1" wp14:anchorId="0C2B378A" wp14:editId="70FE521E">
                <wp:simplePos x="0" y="0"/>
                <wp:positionH relativeFrom="column">
                  <wp:posOffset>3860800</wp:posOffset>
                </wp:positionH>
                <wp:positionV relativeFrom="paragraph">
                  <wp:posOffset>104140</wp:posOffset>
                </wp:positionV>
                <wp:extent cx="440267" cy="406400"/>
                <wp:effectExtent l="0" t="0" r="74295" b="50800"/>
                <wp:wrapNone/>
                <wp:docPr id="60"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40267" cy="4064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80A26EC" id="AutoShape 45" o:spid="_x0000_s1026" type="#_x0000_t32" style="position:absolute;margin-left:304pt;margin-top:8.2pt;width:34.65pt;height:32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Ubo+OgIAAGMEAAAOAAAAZHJzL2Uyb0RvYy54bWysVMuO2yAU3VfqPyD2Gdup40msOKORnXQz&#10;bSPN9AMIYBsVAwISJ6r6772QR2faTVXVC3wx93HuuQcvH46DRAdundCqwtldihFXVDOhugp/fdlM&#10;5hg5TxQjUite4RN3+GH1/t1yNCWf6l5Lxi2CJMqVo6lw770pk8TRng/E3WnDFRy22g7Ew9Z2CbNk&#10;hOyDTKZpWiSjtsxYTblz8LU5H+JVzN+2nPovbeu4R7LCgM3H1cZ1F9ZktSRlZ4npBb3AIP+AYiBC&#10;QdFbqoZ4gvZW/JFqENRqp1t/R/WQ6LYVlMceoJss/a2b554YHnsBcpy50eT+X1r6+bC1SLAKF0CP&#10;IgPM6HHvdSyN8lkgaDSuBL9abW1okR7Vs3nS9JtDStc9UR2P3i8nA8FZiEjehISNM1BmN37SDHwI&#10;FIhsHVs7hJTAAzrGoZxuQ+FHjyh8zPN0WtxjROEoT4s8jUNLSHkNNtb5j1wPKBgVdt4S0fW+1krB&#10;+LXNYilyeHI+QCPlNSBUVnojpIwqkAqNFV7MprMY4LQULBwGN2e7XS0tOpCgo/jEPuHktZvVe8Vi&#10;sp4Ttr7YnggJNvKRIG8FUCY5DtUGzjCSHK5OsM7wpAoVoX0AfLHOUvq+SBfr+XqeT/JpsZ7kadNM&#10;Hjd1Pik22f2s+dDUdZP9COCzvOwFY1wF/FdZZ/nfyeZywc6CvAn7RlTyNntkFMBe3xF0nH8Y+Vk8&#10;O81OWxu6C1IAJUfny60LV+X1Pnr9+jesfgIAAP//AwBQSwMEFAAGAAgAAAAhAL7D0SfgAAAACQEA&#10;AA8AAABkcnMvZG93bnJldi54bWxMj8FOwzAQRO9I/IO1SNyoDVRuCHEqoELkAhItQhzdeIkt4nUU&#10;u23K12NOcBzNaOZNtZx8z/Y4RhdIweVMAENqg3HUKXjbPF4UwGLSZHQfCBUcMcKyPj2pdGnCgV5x&#10;v04dyyUUS63ApjSUnMfWotdxFgak7H2G0euU5dhxM+pDLvc9vxJCcq8d5QWrB3yw2H6td15BWn0c&#10;rXxv72/cy+bpWbrvpmlWSp2fTXe3wBJO6S8Mv/gZHerMtA07MpH1CqQo8peUDTkHlgNysbgGtlVQ&#10;iDnwuuL/H9Q/AAAA//8DAFBLAQItABQABgAIAAAAIQC2gziS/gAAAOEBAAATAAAAAAAAAAAAAAAA&#10;AAAAAABbQ29udGVudF9UeXBlc10ueG1sUEsBAi0AFAAGAAgAAAAhADj9If/WAAAAlAEAAAsAAAAA&#10;AAAAAAAAAAAALwEAAF9yZWxzLy5yZWxzUEsBAi0AFAAGAAgAAAAhABhRuj46AgAAYwQAAA4AAAAA&#10;AAAAAAAAAAAALgIAAGRycy9lMm9Eb2MueG1sUEsBAi0AFAAGAAgAAAAhAL7D0SfgAAAACQEAAA8A&#10;AAAAAAAAAAAAAAAAlAQAAGRycy9kb3ducmV2LnhtbFBLBQYAAAAABAAEAPMAAAChBQAAAAA=&#10;">
                <v:stroke endarrow="block"/>
              </v:shape>
            </w:pict>
          </mc:Fallback>
        </mc:AlternateContent>
      </w:r>
      <w:r w:rsidRPr="00FE343A">
        <w:rPr>
          <w:noProof/>
          <w:sz w:val="22"/>
          <w:szCs w:val="22"/>
        </w:rPr>
        <mc:AlternateContent>
          <mc:Choice Requires="wps">
            <w:drawing>
              <wp:anchor distT="0" distB="0" distL="114300" distR="114300" simplePos="0" relativeHeight="251685888" behindDoc="0" locked="0" layoutInCell="1" allowOverlap="1" wp14:anchorId="67A13072" wp14:editId="2DCC86D1">
                <wp:simplePos x="0" y="0"/>
                <wp:positionH relativeFrom="column">
                  <wp:posOffset>1591733</wp:posOffset>
                </wp:positionH>
                <wp:positionV relativeFrom="paragraph">
                  <wp:posOffset>103928</wp:posOffset>
                </wp:positionV>
                <wp:extent cx="346710" cy="295275"/>
                <wp:effectExtent l="38100" t="0" r="34290" b="47625"/>
                <wp:wrapNone/>
                <wp:docPr id="29" name="AutoShape 4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4671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9C91DB9" id="AutoShape 45" o:spid="_x0000_s1026" type="#_x0000_t32" style="position:absolute;margin-left:125.35pt;margin-top:8.2pt;width:27.3pt;height:23.25pt;flip:x;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5hRxQQIAAG0EAAAOAAAAZHJzL2Uyb0RvYy54bWysVFFv2yAQfp+0/4B4Txy7TppYcarKTraH&#10;rovU7gcQwDYaBgQkTjTtv+8gadpuL9M0P+DD3H333d2Hl3fHXqIDt05oVeJ0PMGIK6qZUG2Jvz1v&#10;RnOMnCeKEakVL/GJO3y3+vhhOZiCZ7rTknGLAES5YjAl7rw3RZI42vGeuLE2XMFho21PPGxtmzBL&#10;BkDvZZJNJrNk0JYZqyl3Dr7W50O8ivhNw6n/2jSOeyRLDNx8XG1cd2FNVktStJaYTtALDfIPLHoi&#10;FCS9QtXEE7S34g+oXlCrnW78mOo+0U0jKI81QDXp5LdqnjpieKwFmuPMtU3u/8HSx8PWIsFKnC0w&#10;UqSHGd3vvY6pUT4NDRqMK8CvUlsbSqRH9WQeNP3ukNJVR1TLo/fzyUBwGiKSdyFh4wyk2Q1fNAMf&#10;Aglit46N7VEjhfkcAgM4dAQd43hO1/Hwo0cUPt7ks9sUhkjhKFtMs9vILiFFgAnBxjr/ieseBaPE&#10;zlsi2s5XWikQgrbnFOTw4Hwg+RoQgpXeCCmjHqRCQ4khwzRycloKFg6Dm7PtrpIWHUhQVHxixXDy&#10;1s3qvWIRrOOErS+2J0KCjXxslbcCmic5Dtl6zjCSHC5RsM70pAoZoXwgfLHOovqxmCzW8/U8H+XZ&#10;bD3KJ3U9ut9U+Wi2SW+n9U1dVXX6M5BP86ITjHEV+L8IPM3/TkCXq3aW5lXi10Yl79FjR4HsyzuS&#10;jkoIwz/LaKfZaWtDdUEUoOnofLl/4dK83Uev17/E6hcAAAD//wMAUEsDBBQABgAIAAAAIQB03uI0&#10;4AAAAAkBAAAPAAAAZHJzL2Rvd25yZXYueG1sTI9BT4NAEIXvJv6HzZh4MXaRCq3I0hi1ejJNsd63&#10;7Aik7Cxhty38e8eTHifvy3vf5KvRduKEg28dKbibRSCQKmdaqhXsPte3SxA+aDK6c4QKJvSwKi4v&#10;cp0Zd6YtnspQCy4hn2kFTQh9JqWvGrTaz1yPxNm3G6wOfA61NIM+c7ntZBxFqbS6JV5odI/PDVaH&#10;8mgVvJSbZP11sxvjqXr/KN+Whw1Nr0pdX41PjyACjuEPhl99VoeCnfbuSMaLTkGcRAtGOUjvQTAw&#10;j5I5iL2CNH4AWeTy/wfFDwAAAP//AwBQSwECLQAUAAYACAAAACEAtoM4kv4AAADhAQAAEwAAAAAA&#10;AAAAAAAAAAAAAAAAW0NvbnRlbnRfVHlwZXNdLnhtbFBLAQItABQABgAIAAAAIQA4/SH/1gAAAJQB&#10;AAALAAAAAAAAAAAAAAAAAC8BAABfcmVscy8ucmVsc1BLAQItABQABgAIAAAAIQBK5hRxQQIAAG0E&#10;AAAOAAAAAAAAAAAAAAAAAC4CAABkcnMvZTJvRG9jLnhtbFBLAQItABQABgAIAAAAIQB03uI04AAA&#10;AAkBAAAPAAAAAAAAAAAAAAAAAJsEAABkcnMvZG93bnJldi54bWxQSwUGAAAAAAQABADzAAAAqAUA&#10;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rPr>
          <w:sz w:val="22"/>
          <w:szCs w:val="22"/>
        </w:rPr>
      </w:pPr>
      <w:r w:rsidRPr="00FE343A">
        <w:rPr>
          <w:sz w:val="22"/>
          <w:szCs w:val="22"/>
        </w:rPr>
        <w:t xml:space="preserve"> </w:t>
      </w:r>
    </w:p>
    <w:p w:rsidR="00013307" w:rsidRPr="00FE343A" w:rsidRDefault="00013307" w:rsidP="00013307">
      <w:pPr>
        <w:ind w:left="720" w:firstLine="720"/>
        <w:rPr>
          <w:sz w:val="22"/>
          <w:szCs w:val="22"/>
        </w:rPr>
      </w:pPr>
      <w:r w:rsidRPr="00FE343A">
        <w:rPr>
          <w:sz w:val="22"/>
          <w:szCs w:val="22"/>
        </w:rPr>
        <w:t xml:space="preserve">Proceed to Analysis Scheme </w:t>
      </w:r>
      <w:proofErr w:type="gramStart"/>
      <w:r w:rsidRPr="00FE343A">
        <w:rPr>
          <w:sz w:val="22"/>
          <w:szCs w:val="22"/>
        </w:rPr>
        <w:t xml:space="preserve">for  </w:t>
      </w:r>
      <w:r w:rsidRPr="00FE343A">
        <w:rPr>
          <w:sz w:val="22"/>
          <w:szCs w:val="22"/>
        </w:rPr>
        <w:tab/>
      </w:r>
      <w:proofErr w:type="gramEnd"/>
      <w:r w:rsidRPr="00FE343A">
        <w:rPr>
          <w:sz w:val="22"/>
          <w:szCs w:val="22"/>
        </w:rPr>
        <w:tab/>
        <w:t>Pharmaceutical Identifiers</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39808" behindDoc="0" locked="0" layoutInCell="1" allowOverlap="1" wp14:anchorId="1A5CCE01" wp14:editId="7557BA2D">
                <wp:simplePos x="0" y="0"/>
                <wp:positionH relativeFrom="column">
                  <wp:posOffset>3589020</wp:posOffset>
                </wp:positionH>
                <wp:positionV relativeFrom="paragraph">
                  <wp:posOffset>45085</wp:posOffset>
                </wp:positionV>
                <wp:extent cx="372110" cy="321310"/>
                <wp:effectExtent l="38100" t="0" r="27940" b="59690"/>
                <wp:wrapNone/>
                <wp:docPr id="59" name="AutoShape 3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72110" cy="3213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77A865F" id="AutoShape 35" o:spid="_x0000_s1026" type="#_x0000_t32" style="position:absolute;margin-left:282.6pt;margin-top:3.55pt;width:29.3pt;height:25.3pt;flip:x;z-index:251639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9jC6QAIAAG0EAAAOAAAAZHJzL2Uyb0RvYy54bWysVE2P2jAQvVfqf7B8hyR8LUSE1SqB9rDd&#10;Iu32BxjbIVYd27INAVX97x07QEt7qapyMGN75s2bmecsH0+tREdundCqwNkwxYgrqplQ+wJ/edsM&#10;5hg5TxQjUite4DN3+HH1/t2yMzkf6UZLxi0CEOXyzhS48d7kSeJow1vihtpwBZe1ti3xsLX7hFnS&#10;AXork1GazpJOW2asptw5OK36S7yK+HXNqf9c1457JAsM3HxcbVx3YU1WS5LvLTGNoBca5B9YtEQo&#10;SHqDqogn6GDFH1CtoFY7Xfsh1W2i61pQHmuAarL0t2peG2J4rAWa48ytTe7/wdKX49YiwQo8XWCk&#10;SAszejp4HVOj8TQ0qDMuB79SbW0okZ7Uq3nW9KtDSpcNUXsevd/OBoKzEJHchYSNM5Bm133SDHwI&#10;JIjdOtW2RbUU5mMIDODQEXSK4znfxsNPHlE4HD+MsgyGSOFqPMrGYIdcJA8wIdhY5z9w3aJgFNh5&#10;S8S+8aVWCoSgbZ+CHJ+d7wOvASFY6Y2QEs5JLhXqCryYjqaRk9NSsHAZ7pzd70pp0ZEERcXfhcWd&#10;m9UHxSJYwwlbX2xPhAQb+dgqbwU0T3IcsrWcYSQ5PKJg9fSkChmhfCB8sXpRfVuki/V8PZ8MJqPZ&#10;ejBJq2rwtCkng9kme5hW46osq+x7IJ9N8kYwxlXgfxV4Nvk7AV2eWi/Nm8RvjUru0eMogOz1P5KO&#10;SgjD72W00+y8taG6IArQdHS+vL/waH7dR6+fX4nVDwAAAP//AwBQSwMEFAAGAAgAAAAhAPERd6ze&#10;AAAACAEAAA8AAABkcnMvZG93bnJldi54bWxMj0FPg0AQhe8m/ofNmHgxdikGaJClMWr11DRivW/Z&#10;EUjZWcJuW/j3jic9Tr6XN98r1pPtxRlH3zlSsFxEIJBqZzpqFOw/N/crED5oMrp3hApm9LAur68K&#10;nRt3oQ88V6ERXEI+1wraEIZcSl+3aLVfuAGJ2bcbrQ58jo00o75wue1lHEWptLoj/tDqAZ9brI/V&#10;ySp4qXbJ5utuP8Vz/b6t3lbHHc2vSt3eTE+PIAJO4S8Mv/qsDiU7HdyJjBe9giRNYo4qyJYgmKfx&#10;A085MMgykGUh/w8ofwAAAP//AwBQSwECLQAUAAYACAAAACEAtoM4kv4AAADhAQAAEwAAAAAAAAAA&#10;AAAAAAAAAAAAW0NvbnRlbnRfVHlwZXNdLnhtbFBLAQItABQABgAIAAAAIQA4/SH/1gAAAJQBAAAL&#10;AAAAAAAAAAAAAAAAAC8BAABfcmVscy8ucmVsc1BLAQItABQABgAIAAAAIQAH9jC6QAIAAG0EAAAO&#10;AAAAAAAAAAAAAAAAAC4CAABkcnMvZTJvRG9jLnhtbFBLAQItABQABgAIAAAAIQDxEXes3gAAAAgB&#10;AAAPAAAAAAAAAAAAAAAAAJoEAABkcnMvZG93bnJldi54bWxQSwUGAAAAAAQABADzAAAApQUAAAAA&#10;">
                <v:stroke endarrow="block"/>
              </v:shape>
            </w:pict>
          </mc:Fallback>
        </mc:AlternateContent>
      </w:r>
      <w:r w:rsidRPr="00FE343A">
        <w:rPr>
          <w:noProof/>
          <w:sz w:val="22"/>
          <w:szCs w:val="22"/>
        </w:rPr>
        <mc:AlternateContent>
          <mc:Choice Requires="wps">
            <w:drawing>
              <wp:anchor distT="0" distB="0" distL="114300" distR="114300" simplePos="0" relativeHeight="251676672" behindDoc="0" locked="0" layoutInCell="1" allowOverlap="1" wp14:anchorId="418E4AEE" wp14:editId="0ADD6C99">
                <wp:simplePos x="0" y="0"/>
                <wp:positionH relativeFrom="column">
                  <wp:posOffset>4655820</wp:posOffset>
                </wp:positionH>
                <wp:positionV relativeFrom="paragraph">
                  <wp:posOffset>86995</wp:posOffset>
                </wp:positionV>
                <wp:extent cx="406400" cy="279400"/>
                <wp:effectExtent l="0" t="0" r="69850" b="63500"/>
                <wp:wrapNone/>
                <wp:docPr id="3" name="AutoShape 3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06400" cy="2794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DBFDE71" id="AutoShape 35" o:spid="_x0000_s1026" type="#_x0000_t32" style="position:absolute;margin-left:366.6pt;margin-top:6.85pt;width:32pt;height:22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jy5ANgIAAGIEAAAOAAAAZHJzL2Uyb0RvYy54bWysVM2O2jAQvlfqO1i+s0kgsBARVqsEetm2&#10;SLt9AGM7xKpjW7YhoKrv3rEJtLSXqioHM/b8fTPzTZZPp06iI7dOaFXi7CHFiCuqmVD7En9524zm&#10;GDlPFCNSK17iM3f4afX+3bI3BR/rVkvGLYIgyhW9KXHrvSmSxNGWd8Q9aMMVKBttO+LhavcJs6SH&#10;6J1Mxmk6S3ptmbGacufgtb4o8SrGbxpO/eemcdwjWWLA5uNp47kLZ7JakmJviWkFHWCQf0DREaEg&#10;6S1UTTxBByv+CNUJarXTjX+gukt00wjKYw1QTZb+Vs1rSwyPtUBznLm1yf2/sPTTcWuRYCWeYKRI&#10;ByN6PngdM6PJNPSnN64As0ptbaiQntSredH0q0NKVy1Rex6t384GnLPgkdy5hIszkGXXf9QMbAgk&#10;iM06NbYLIaEN6BRncr7NhJ88ovCYp7M8hclRUI0fF0EOGUhxdTbW+Q9cdygIJXbeErFvfaWVgulr&#10;m8VU5Pji/MXx6hAyK70RUsI7KaRCfYkX0/E0OjgtBQvKoHN2v6ukRUcSaBR/A4o7M6sPisVgLSds&#10;PcieCAky8rFB3gpomeQ4ZOs4w0hy2JwgXeBJFTJC+QB4kC5M+rZIF+v5ep6P8vFsPcrTuh49b6p8&#10;NNtkj9N6UldVnX0P4LO8aAVjXAX8V1Zn+d+xZtivCx9vvL41KrmPHkcBYK//EXScfxj5hTw7zc5b&#10;G6oLVAAiR+Nh6cKm/HqPVj8/DasfAAAA//8DAFBLAwQUAAYACAAAACEA3UJetOAAAAAJAQAADwAA&#10;AGRycy9kb3ducmV2LnhtbEyPwU7DMAyG70i8Q2QkbixlFQ0rTSdgQvQyJDaEOGaNaSKapGqyrePp&#10;MSc42v+n35+r5eR6dsAx2uAlXM8yYOjboK3vJLxtn65ugcWkvFZ98CjhhBGW9flZpUodjv4VD5vU&#10;MSrxsVQSTEpDyXlsDToVZ2FAT9lnGJ1KNI4d16M6Urnr+TzLCu6U9XTBqAEfDbZfm72TkFYfJ1O8&#10;tw8L+7J9Xhf2u2malZSXF9P9HbCEU/qD4Vef1KEmp13Yex1ZL0Hk+ZxQCnIBjACxELTYSbgRAnhd&#10;8f8f1D8AAAD//wMAUEsBAi0AFAAGAAgAAAAhALaDOJL+AAAA4QEAABMAAAAAAAAAAAAAAAAAAAAA&#10;AFtDb250ZW50X1R5cGVzXS54bWxQSwECLQAUAAYACAAAACEAOP0h/9YAAACUAQAACwAAAAAAAAAA&#10;AAAAAAAvAQAAX3JlbHMvLnJlbHNQSwECLQAUAAYACAAAACEABY8uQDYCAABiBAAADgAAAAAAAAAA&#10;AAAAAAAuAgAAZHJzL2Uyb0RvYy54bWxQSwECLQAUAAYACAAAACEA3UJetOAAAAAJAQAADwAAAAAA&#10;AAAAAAAAAACQBAAAZHJzL2Rvd25yZXYueG1sUEsFBgAAAAAEAAQA8wAAAJ0FAAAAAA==&#10;">
                <v:stroke endarrow="block"/>
              </v:shape>
            </w:pict>
          </mc:Fallback>
        </mc:AlternateContent>
      </w:r>
      <w:r w:rsidRPr="00FE343A">
        <w:rPr>
          <w:sz w:val="22"/>
          <w:szCs w:val="22"/>
        </w:rPr>
        <w:tab/>
      </w:r>
      <w:r w:rsidRPr="00FE343A">
        <w:rPr>
          <w:sz w:val="22"/>
          <w:szCs w:val="22"/>
        </w:rPr>
        <w:tab/>
        <w:t>General Unknowns / Powders</w: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7200" w:hanging="2520"/>
        <w:rPr>
          <w:sz w:val="22"/>
          <w:szCs w:val="22"/>
        </w:rPr>
      </w:pPr>
      <w:r w:rsidRPr="00FE343A">
        <w:rPr>
          <w:noProof/>
          <w:sz w:val="22"/>
          <w:szCs w:val="22"/>
        </w:rPr>
        <mc:AlternateContent>
          <mc:Choice Requires="wps">
            <w:drawing>
              <wp:anchor distT="0" distB="0" distL="114300" distR="114300" simplePos="0" relativeHeight="251641856" behindDoc="0" locked="0" layoutInCell="1" allowOverlap="1" wp14:anchorId="6B9BDEC7" wp14:editId="55BE7725">
                <wp:simplePos x="0" y="0"/>
                <wp:positionH relativeFrom="column">
                  <wp:posOffset>3471122</wp:posOffset>
                </wp:positionH>
                <wp:positionV relativeFrom="paragraph">
                  <wp:posOffset>267335</wp:posOffset>
                </wp:positionV>
                <wp:extent cx="1" cy="417407"/>
                <wp:effectExtent l="76200" t="0" r="57150" b="59055"/>
                <wp:wrapNone/>
                <wp:docPr id="57" name="AutoShape 3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1" cy="41740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A0DB403" id="AutoShape 36" o:spid="_x0000_s1026" type="#_x0000_t32" style="position:absolute;margin-left:273.3pt;margin-top:21.05pt;width:0;height:32.85pt;flip:x;z-index:251641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FoiBOwIAAGgEAAAOAAAAZHJzL2Uyb0RvYy54bWysVE2P2yAQvVfqf0DcE9tZ58uKs1rZSXvY&#10;tpF2+wMI4BgVAwI2TlT1v3fA2WzTXqqqOZABZt68Gd54dX/qJDpy64RWJc7GKUZcUc2EOpT46/N2&#10;tMDIeaIYkVrxEp+5w/fr9+9WvSn4RLdaMm4RgChX9KbErfemSBJHW94RN9aGK7hstO2Ih609JMyS&#10;HtA7mUzSdJb02jJjNeXOwWk9XOJ1xG8aTv2XpnHcI1li4ObjauO6D2uyXpHiYIlpBb3QIP/AoiNC&#10;QdIrVE08QS9W/AHVCWq1040fU90lumkE5bEGqCZLf6vmqSWGx1qgOc5c2+T+Hyz9fNxZJFiJp3OM&#10;FOngjR5evI6p0d0sNKg3rgC/Su1sKJGe1JN51PSbQ0pXLVEHHr2fzwaCsxCR3ISEjTOQZt9/0gx8&#10;CCSI3To1tkONFOZjCAzg0BF0is9zvj4PP3lE4TDDiMJpns3zdB7TkCIghDhjnf/AdYeCUWLnLRGH&#10;1ldaKdCAtgM6OT46H/i9BYRgpbdCyigFqVBf4uV0Mo10nJaChcvg5uxhX0mLjiSIKf4uLG7crH5R&#10;LIK1nLDNxfZESLCRj13yVkDfJMchW8cZRpLD/ARroCdVyAiVA+GLNejp+zJdbhabRT7KJ7PNKE/r&#10;evSwrfLRbJvNp/VdXVV19iOQz/KiFYxxFfi/ajvL/047lykbVHlV97VRyS167CiQff2PpKMIwrsP&#10;Ctprdt7ZUF3QA8g5Ol9GL8zLr/vo9faBWP8EAAD//wMAUEsDBBQABgAIAAAAIQDUNQ8Q3wAAAAoB&#10;AAAPAAAAZHJzL2Rvd25yZXYueG1sTI/BTsMwDIbvSLxDZCQuaEtXbV1Vmk4IGJzQRBn3rDFttcap&#10;mmxr3x4jDnC0/en39+eb0XbijINvHSlYzCMQSJUzLdUK9h/bWQrCB01Gd45QwYQeNsX1Va4z4y70&#10;jucy1IJDyGdaQRNCn0npqwat9nPXI/Htyw1WBx6HWppBXzjcdjKOokRa3RJ/aHSPjw1Wx/JkFTyV&#10;u9X2824/xlP1+la+pMcdTc9K3d6MD/cgAo7hD4YffVaHgp0O7kTGi07BapkkjCpYxgsQDPwuDkxG&#10;6xRkkcv/FYpvAAAA//8DAFBLAQItABQABgAIAAAAIQC2gziS/gAAAOEBAAATAAAAAAAAAAAAAAAA&#10;AAAAAABbQ29udGVudF9UeXBlc10ueG1sUEsBAi0AFAAGAAgAAAAhADj9If/WAAAAlAEAAAsAAAAA&#10;AAAAAAAAAAAALwEAAF9yZWxzLy5yZWxzUEsBAi0AFAAGAAgAAAAhAO8WiIE7AgAAaAQAAA4AAAAA&#10;AAAAAAAAAAAALgIAAGRycy9lMm9Eb2MueG1sUEsBAi0AFAAGAAgAAAAhANQ1DxDfAAAACgEAAA8A&#10;AAAAAAAAAAAAAAAAlQQAAGRycy9kb3ducmV2LnhtbFBLBQYAAAAABAAEAPMAAAChBQAAAAA=&#10;">
                <v:stroke endarrow="block"/>
              </v:shape>
            </w:pict>
          </mc:Fallback>
        </mc:AlternateContent>
      </w:r>
      <w:r w:rsidRPr="00FE343A">
        <w:rPr>
          <w:sz w:val="22"/>
          <w:szCs w:val="22"/>
        </w:rPr>
        <w:t>Initial Submission</w:t>
      </w:r>
      <w:r w:rsidRPr="00FE343A">
        <w:rPr>
          <w:sz w:val="22"/>
          <w:szCs w:val="22"/>
        </w:rPr>
        <w:tab/>
        <w:t>Resubmission or felony/trafficking Chemical Analysis</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42880" behindDoc="0" locked="0" layoutInCell="1" allowOverlap="1" wp14:anchorId="06EDB437" wp14:editId="6827596D">
                <wp:simplePos x="0" y="0"/>
                <wp:positionH relativeFrom="column">
                  <wp:posOffset>4823791</wp:posOffset>
                </wp:positionH>
                <wp:positionV relativeFrom="paragraph">
                  <wp:posOffset>76863</wp:posOffset>
                </wp:positionV>
                <wp:extent cx="0" cy="332740"/>
                <wp:effectExtent l="76200" t="0" r="76200" b="48260"/>
                <wp:wrapNone/>
                <wp:docPr id="58" name="AutoShape 3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3274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E352EB9" id="AutoShape 37" o:spid="_x0000_s1026" type="#_x0000_t32" style="position:absolute;margin-left:379.85pt;margin-top:6.05pt;width:0;height:26.2pt;z-index:251642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qUCGNQIAAF4EAAAOAAAAZHJzL2Uyb0RvYy54bWysVMuO2yAU3VfqPyD2ie3EeVlxRiM76Wba&#10;iTTTDyCAY1QMCEicqOq/90IenWk3VdUsyAXu49xzD14+nDqJjtw6oVWJs2GKEVdUM6H2Jf76uhnM&#10;MXKeKEakVrzEZ+7ww+rjh2VvCj7SrZaMWwRJlCt6U+LWe1MkiaMt74gbasMVXDbadsTD1u4TZkkP&#10;2TuZjNJ0mvTaMmM15c7BaX25xKuYv2k49c9N47hHssSAzcfVxnUX1mS1JMXeEtMKeoVB/gFFR4SC&#10;ovdUNfEEHaz4I1UnqNVON35IdZfophGUxx6gmyz9rZuXlhgeewFynLnT5P5fWvrluLVIsBJPYFKK&#10;dDCjx4PXsTQazwJBvXEF+FVqa0OL9KRezJOm3xxSumqJ2vPo/Xo2EJyFiORdSNg4A2V2/WfNwIdA&#10;gcjWqbFdSAk8oFMcyvk+FH7yiF4OKZyOx6NZHueVkOIWZ6zzn7juUDBK7LwlYt/6SisFk9c2i1XI&#10;8cn5gIoUt4BQVOmNkDIKQCrUl3gxGU1igNNSsHAZ3Jzd7ypp0ZEECcVfbBFu3rpZfVAsJms5Yeur&#10;7YmQYCMfufFWAFuS41Ct4wwjyeHVBOsCT6pQEToHwFfroqLvi3Sxnq/n+SAfTdeDPK3rweOmygfT&#10;TTab1OO6qursRwCf5UUrGOMq4L8pOsv/TjHXt3XR4l3Td6KS99kjowD29h9Bx9GHaV90s9PsvLWh&#10;u6ACEHF0vj648Ere7qPXr8/C6icAAAD//wMAUEsDBBQABgAIAAAAIQCI2/Z63wAAAAkBAAAPAAAA&#10;ZHJzL2Rvd25yZXYueG1sTI/BTsMwDIbvSLxDZCRuLN3Euq00nYAJ0cuQ2CbEMWtMU9E4VZNtHU+P&#10;EQc42v+n35/z5eBaccQ+NJ4UjEcJCKTKm4ZqBbvt080cRIiajG49oYIzBlgWlxe5zow/0SseN7EW&#10;XEIh0wpsjF0mZagsOh1GvkPi7MP3Tkce+1qaXp+43LVykiSpdLohvmB1h48Wq8/NwSmIq/ezTd+q&#10;h0Xzsn1ep81XWZYrpa6vhvs7EBGH+AfDjz6rQ8FOe38gE0SrYDZdzBjlYDIGwcDvYq8gvZ2CLHL5&#10;/4PiGwAA//8DAFBLAQItABQABgAIAAAAIQC2gziS/gAAAOEBAAATAAAAAAAAAAAAAAAAAAAAAABb&#10;Q29udGVudF9UeXBlc10ueG1sUEsBAi0AFAAGAAgAAAAhADj9If/WAAAAlAEAAAsAAAAAAAAAAAAA&#10;AAAALwEAAF9yZWxzLy5yZWxzUEsBAi0AFAAGAAgAAAAhAGWpQIY1AgAAXgQAAA4AAAAAAAAAAAAA&#10;AAAALgIAAGRycy9lMm9Eb2MueG1sUEsBAi0AFAAGAAgAAAAhAIjb9nrfAAAACQEAAA8AAAAAAAAA&#10;AAAAAAAAjwQAAGRycy9kb3ducmV2LnhtbFBLBQYAAAAABAAEAPMAAACbBQ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013307" w:rsidRPr="00FE343A" w:rsidRDefault="00013307" w:rsidP="00013307">
      <w:pPr>
        <w:ind w:firstLine="1440"/>
        <w:rPr>
          <w:sz w:val="22"/>
          <w:szCs w:val="22"/>
        </w:rPr>
      </w:pPr>
    </w:p>
    <w:p w:rsidR="00013307" w:rsidRPr="00FE343A" w:rsidRDefault="00013307" w:rsidP="00013307">
      <w:pPr>
        <w:ind w:firstLine="390"/>
        <w:rPr>
          <w:sz w:val="22"/>
          <w:szCs w:val="22"/>
        </w:rPr>
      </w:pPr>
    </w:p>
    <w:p w:rsidR="00013307" w:rsidRPr="00FE343A" w:rsidRDefault="00013307" w:rsidP="00013307">
      <w:pPr>
        <w:ind w:left="4320" w:firstLine="720"/>
        <w:rPr>
          <w:sz w:val="22"/>
          <w:szCs w:val="22"/>
        </w:rPr>
      </w:pPr>
      <w:r w:rsidRPr="00FE343A">
        <w:rPr>
          <w:sz w:val="22"/>
          <w:szCs w:val="22"/>
        </w:rPr>
        <w:t>Report</w:t>
      </w:r>
      <w:r w:rsidRPr="00FE343A">
        <w:rPr>
          <w:sz w:val="22"/>
          <w:szCs w:val="22"/>
        </w:rPr>
        <w:tab/>
      </w:r>
      <w:r w:rsidRPr="00FE343A">
        <w:rPr>
          <w:sz w:val="22"/>
          <w:szCs w:val="22"/>
        </w:rPr>
        <w:tab/>
      </w:r>
      <w:r w:rsidRPr="00FE343A">
        <w:rPr>
          <w:sz w:val="22"/>
          <w:szCs w:val="22"/>
        </w:rPr>
        <w:tab/>
        <w:t xml:space="preserve">Controlled </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44928" behindDoc="0" locked="0" layoutInCell="1" allowOverlap="1" wp14:anchorId="489E9452" wp14:editId="06ACF2F2">
                <wp:simplePos x="0" y="0"/>
                <wp:positionH relativeFrom="column">
                  <wp:posOffset>4909820</wp:posOffset>
                </wp:positionH>
                <wp:positionV relativeFrom="paragraph">
                  <wp:posOffset>41275</wp:posOffset>
                </wp:positionV>
                <wp:extent cx="270510" cy="270510"/>
                <wp:effectExtent l="0" t="0" r="72390" b="53340"/>
                <wp:wrapNone/>
                <wp:docPr id="55"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70510" cy="2705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E6F6910" id="AutoShape 39" o:spid="_x0000_s1026" type="#_x0000_t32" style="position:absolute;margin-left:386.6pt;margin-top:3.25pt;width:21.3pt;height:21.3pt;z-index:251644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ihznNgIAAGMEAAAOAAAAZHJzL2Uyb0RvYy54bWysVM2O2jAQvlfqO1i+QxI2sBARVqsEetl2&#10;kXb7AMZ2EquObdmGgKq+e8fmp7vtparKwYw9M983v1k+HHuJDtw6oVWJs3GKEVdUM6HaEn993Yzm&#10;GDlPFCNSK17iE3f4YfXxw3IwBZ/oTkvGLQIQ5YrBlLjz3hRJ4mjHe+LG2nAFykbbnni42jZhlgyA&#10;3stkkqazZNCWGaspdw5e67MSryJ+03Dqn5vGcY9kiSE2H08bz104k9WSFK0lphP0Egb5hyh6IhSQ&#10;3qBq4gnaW/EHVC+o1U43fkx1n+imEZTHHCCbLP0tm5eOGB5zgeI4cyuT+3+w9Mtha5FgJZ5OMVKk&#10;hx497r2O1OhuEQo0GFeAXaW2NqRIj+rFPGn6zSGlq46olkfr15MB5yx4JO9cwsUZoNkNnzUDGwIE&#10;sVrHxvYBEuqAjrEpp1tT+NEjCo+T+3SaQesoqC5yYCDF1dlY5z9x3aMglNh5S0Tb+UorBe3XNotU&#10;5PDk/Nnx6hCYld4IKeGdFFKhocSL6WQaHZyWggVl0Dnb7ipp0YGEOYq/mCdo3ppZvVcsgnWcsPVF&#10;9kRIkJGPBfJWQMkkx4Gt5wwjyWF1gnQOT6rACOlDwBfpPErfF+liPV/P81E+ma1HeVrXo8dNlY9m&#10;m+x+Wt/VVVVnP0LwWV50gjGuQvzXsc7yvxuby4KdB/I22LdCJe/RYysg2Ot/DDr2P7T8PDw7zU5b&#10;G7ILowCTHI0vWxdW5e09Wv36Nqx+AgAA//8DAFBLAwQUAAYACAAAACEApKp2cuEAAAAIAQAADwAA&#10;AGRycy9kb3ducmV2LnhtbEyPwU7DMBBE70j8g7VI3KiTQtM2ZFMBFSIXkGgR4ujGJo6I11Hstilf&#10;z3KC42hGM2+K1eg6cTBDaD0hpJMEhKHa65YahLft49UCRIiKtOo8GYSTCbAqz88KlWt/pFdz2MRG&#10;cAmFXCHYGPtcylBb41SY+N4Qe59+cCqyHBqpB3XkctfJaZJk0qmWeMGq3jxYU39t9g4hrj9ONnuv&#10;75fty/bpOWu/q6paI15ejHe3IKIZ418YfvEZHUpm2vk96SA6hPn8espRhGwGgv1FOuMrO4SbZQqy&#10;LOT/A+UPAAAA//8DAFBLAQItABQABgAIAAAAIQC2gziS/gAAAOEBAAATAAAAAAAAAAAAAAAAAAAA&#10;AABbQ29udGVudF9UeXBlc10ueG1sUEsBAi0AFAAGAAgAAAAhADj9If/WAAAAlAEAAAsAAAAAAAAA&#10;AAAAAAAALwEAAF9yZWxzLy5yZWxzUEsBAi0AFAAGAAgAAAAhANKKHOc2AgAAYwQAAA4AAAAAAAAA&#10;AAAAAAAALgIAAGRycy9lMm9Eb2MueG1sUEsBAi0AFAAGAAgAAAAhAKSqdnLhAAAACAEAAA8AAAAA&#10;AAAAAAAAAAAAkAQAAGRycy9kb3ducmV2LnhtbFBLBQYAAAAABAAEAPMAAACeBQAAAAA=&#10;">
                <v:stroke endarrow="block"/>
              </v:shape>
            </w:pict>
          </mc:Fallback>
        </mc:AlternateContent>
      </w:r>
      <w:r w:rsidRPr="00FE343A">
        <w:rPr>
          <w:noProof/>
          <w:sz w:val="22"/>
          <w:szCs w:val="22"/>
        </w:rPr>
        <mc:AlternateContent>
          <mc:Choice Requires="wps">
            <w:drawing>
              <wp:anchor distT="0" distB="0" distL="114300" distR="114300" simplePos="0" relativeHeight="251681792" behindDoc="0" locked="0" layoutInCell="1" allowOverlap="1" wp14:anchorId="33F0E9A2" wp14:editId="3C3FBCC6">
                <wp:simplePos x="0" y="0"/>
                <wp:positionH relativeFrom="column">
                  <wp:posOffset>4419600</wp:posOffset>
                </wp:positionH>
                <wp:positionV relativeFrom="paragraph">
                  <wp:posOffset>41634</wp:posOffset>
                </wp:positionV>
                <wp:extent cx="324678" cy="270510"/>
                <wp:effectExtent l="38100" t="0" r="18415" b="53340"/>
                <wp:wrapNone/>
                <wp:docPr id="24"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324678" cy="2705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84006E1" id="AutoShape 39" o:spid="_x0000_s1026" type="#_x0000_t32" style="position:absolute;margin-left:348pt;margin-top:3.3pt;width:25.55pt;height:21.3pt;flip:x;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2KdQgIAAG0EAAAOAAAAZHJzL2Uyb0RvYy54bWysVMtu2zAQvBfoPxC8O3pEfgmRg0Cy20Oa&#10;Bkj6ATRJWUQpkiBpy0bRf++ScpykvRRFdaCW4u7s7O5QN7fHXqIDt05oVeHsKsWIK6qZULsKf3ve&#10;TBYYOU8UI1IrXuETd/h29fHDzWBKnutOS8YtAhDlysFUuPPelEniaMd74q604QoOW2174mFrdwmz&#10;ZAD0XiZ5ms6SQVtmrKbcOfjajId4FfHbllP/tW0d90hWGLj5uNq4bsOarG5IubPEdIKeaZB/YNET&#10;oSDpBaohnqC9FX9A9YJa7XTrr6juE922gvJYA1STpb9V89QRw2Mt0BxnLm1y/w+WPhweLRKswnmB&#10;kSI9zOhu73VMja6XoUGDcSX41erRhhLpUT2Ze02/O6R03RG149H7+WQgOAsRybuQsHEG0myHL5qB&#10;D4EEsVvH1vaolcJ8DoEBHDqCjnE8p8t4+NEjCh+v82I2Bz1ROMrn6TSL40tIGWBCsLHOf+K6R8Go&#10;sPOWiF3na60UCEHbMQU53DsfSL4GhGClN0LKqAep0FDh5TSfRk5OS8HCYXBzdretpUUHEhQVn1gx&#10;nLx1s3qvWATrOGHrs+2JkGAjH1vlrYDmSY5Dtp4zjCSHSxSskZ5UISOUD4TP1iiqH8t0uV6sF8Wk&#10;yGfrSZE2zeRuUxeT2SabT5vrpq6b7GcgnxVlJxjjKvB/EXhW/J2AzldtlOZF4pdGJe/RY0eB7Ms7&#10;ko5KCMMfZbTV7PRoQ3VBFKDp6Hy+f+HSvN1Hr9e/xOoXAAAA//8DAFBLAwQUAAYACAAAACEAzuek&#10;f+AAAAAIAQAADwAAAGRycy9kb3ducmV2LnhtbEyPQU/CQBCF7yb+h82YeDGypcECtVtiVORkiAXu&#10;S3dsG7qzTXeB9t87nvT2Jm/y3vey1WBbccHeN44UTCcRCKTSmYYqBfvd+nEBwgdNRreOUMGIHlb5&#10;7U2mU+Ou9IWXIlSCQ8inWkEdQpdK6csarfYT1yGx9+16qwOffSVNr68cblsZR1EirW6IG2rd4WuN&#10;5ak4WwVvxfZpfXjYD/FYbj6Lj8VpS+O7Uvd3w8sziIBD+HuGX3xGh5yZju5MxotWQbJMeEtgkYBg&#10;fz6bT0EcFcyWMcg8k/8H5D8AAAD//wMAUEsBAi0AFAAGAAgAAAAhALaDOJL+AAAA4QEAABMAAAAA&#10;AAAAAAAAAAAAAAAAAFtDb250ZW50X1R5cGVzXS54bWxQSwECLQAUAAYACAAAACEAOP0h/9YAAACU&#10;AQAACwAAAAAAAAAAAAAAAAAvAQAAX3JlbHMvLnJlbHNQSwECLQAUAAYACAAAACEAOaNinUICAABt&#10;BAAADgAAAAAAAAAAAAAAAAAuAgAAZHJzL2Uyb0RvYy54bWxQSwECLQAUAAYACAAAACEAzuekf+AA&#10;AAAIAQAADwAAAAAAAAAAAAAAAACcBAAAZHJzL2Rvd25yZXYueG1sUEsFBgAAAAAEAAQA8wAAAKkF&#10;AAAAAA==&#10;">
                <v:stroke endarrow="block"/>
              </v:shape>
            </w:pict>
          </mc:Fallback>
        </mc:AlternateContent>
      </w:r>
      <w:r w:rsidRPr="00FE343A">
        <w:rPr>
          <w:sz w:val="22"/>
          <w:szCs w:val="22"/>
        </w:rPr>
        <w:tab/>
        <w:t xml:space="preserve">     </w: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013307" w:rsidRPr="00FE343A" w:rsidRDefault="00013307" w:rsidP="00013307">
      <w:pPr>
        <w:rPr>
          <w:sz w:val="22"/>
          <w:szCs w:val="22"/>
        </w:rPr>
      </w:pPr>
    </w:p>
    <w:p w:rsidR="00013307" w:rsidRPr="00FE343A" w:rsidRDefault="00013307" w:rsidP="00013307">
      <w:pPr>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Single unit</w:t>
      </w:r>
      <w:r w:rsidRPr="00FE343A">
        <w:rPr>
          <w:sz w:val="22"/>
          <w:szCs w:val="22"/>
        </w:rPr>
        <w:tab/>
        <w:t>Multiple units</w:t>
      </w:r>
    </w:p>
    <w:p w:rsidR="00013307" w:rsidRPr="00FE343A" w:rsidRDefault="00013307" w:rsidP="00013307">
      <w:pPr>
        <w:ind w:left="3600" w:hanging="3210"/>
        <w:rPr>
          <w:sz w:val="22"/>
          <w:szCs w:val="22"/>
        </w:rPr>
      </w:pPr>
      <w:r w:rsidRPr="00FE343A">
        <w:rPr>
          <w:noProof/>
          <w:sz w:val="22"/>
          <w:szCs w:val="22"/>
        </w:rPr>
        <mc:AlternateContent>
          <mc:Choice Requires="wps">
            <w:drawing>
              <wp:anchor distT="0" distB="0" distL="114300" distR="114300" simplePos="0" relativeHeight="251684864" behindDoc="0" locked="0" layoutInCell="1" allowOverlap="1" wp14:anchorId="7439D85C" wp14:editId="6A2E38DB">
                <wp:simplePos x="0" y="0"/>
                <wp:positionH relativeFrom="column">
                  <wp:posOffset>4419600</wp:posOffset>
                </wp:positionH>
                <wp:positionV relativeFrom="paragraph">
                  <wp:posOffset>16869</wp:posOffset>
                </wp:positionV>
                <wp:extent cx="238042" cy="773651"/>
                <wp:effectExtent l="0" t="0" r="67310" b="64770"/>
                <wp:wrapNone/>
                <wp:docPr id="25"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238042" cy="77365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D39493D" id="AutoShape 39" o:spid="_x0000_s1026" type="#_x0000_t32" style="position:absolute;margin-left:348pt;margin-top:1.35pt;width:18.75pt;height:60.9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VL5LOAIAAGMEAAAOAAAAZHJzL2Uyb0RvYy54bWysVMuO2yAU3VfqPyD2ie3EeVlxRiM76Wba&#10;iTTTDyCAY1QMCEicqOq/90Ie7Uw3VVUv8MXcx7nnHrx8OHUSHbl1QqsSZ8MUI66oZkLtS/z1dTOY&#10;Y+Q8UYxIrXiJz9zhh9XHD8veFHykWy0ZtwiSKFf0psSt96ZIEkdb3hE31IYrOGy07YiHrd0nzJIe&#10;sncyGaXpNOm1ZcZqyp2Dr/XlEK9i/qbh1D83jeMeyRIDNh9XG9ddWJPVkhR7S0wr6BUG+QcUHREK&#10;it5T1cQTdLDij1SdoFY73fgh1V2im0ZQHnuAbrL0XTcvLTE89gLkOHOnyf2/tPTLcWuRYCUeTTBS&#10;pIMZPR68jqXReBEI6o0rwK9SWxtapCf1Yp40/eaQ0lVL1J5H79ezgeAsRCRvQsLGGSiz6z9rBj4E&#10;CkS2To3tQkrgAZ3iUM73ofCTRxQ+jsbzNB9hROFoNhtPJ5cKpLgFG+v8J647FIwSO2+J2Le+0krB&#10;+LXNYilyfHI+QCPFLSBUVnojpIwqkAr1JV5MgIhw4rQULBzGjd3vKmnRkQQdxSf2+c7N6oNiMVnL&#10;CVtfbU+EBBv5SJC3AiiTHIdqHWcYSQ5XJ1gXeFKFitA+AL5aFyl9X6SL9Xw9zwf5aLoe5GldDx43&#10;VT6YbrLZpB7XVVVnPwL4LC9awRhXAf9N1ln+d7K5XrCLIO/CvhOVvM0eGQWwt3cEHecfRn4Rz06z&#10;89aG7oIUQMnR+XrrwlX5fR+9fv0bVj8BAAD//wMAUEsDBBQABgAIAAAAIQCFSyka4QAAAAkBAAAP&#10;AAAAZHJzL2Rvd25yZXYueG1sTI/BTsMwEETvSPyDtUjcqENKXRriVECFyAUkWoQ4uvESW8R2FLtt&#10;ytd3OcFxNKOZN+VydB3b4xBt8BKuJxkw9E3Q1rcS3jdPV7fAYlJeqy54lHDECMvq/KxUhQ4H/4b7&#10;dWoZlfhYKAkmpb7gPDYGnYqT0KMn7ysMTiWSQ8v1oA5U7jqeZ5ngTllPC0b1+Giw+V7vnIS0+jwa&#10;8dE8LOzr5vlF2J+6rldSXl6M93fAEo7pLwy/+IQOFTFtw87ryDoJYiHoS5KQz4GRP59OZ8C2FMxv&#10;ZsCrkv9/UJ0AAAD//wMAUEsBAi0AFAAGAAgAAAAhALaDOJL+AAAA4QEAABMAAAAAAAAAAAAAAAAA&#10;AAAAAFtDb250ZW50X1R5cGVzXS54bWxQSwECLQAUAAYACAAAACEAOP0h/9YAAACUAQAACwAAAAAA&#10;AAAAAAAAAAAvAQAAX3JlbHMvLnJlbHNQSwECLQAUAAYACAAAACEAPVS+SzgCAABjBAAADgAAAAAA&#10;AAAAAAAAAAAuAgAAZHJzL2Uyb0RvYy54bWxQSwECLQAUAAYACAAAACEAhUspGuEAAAAJAQAADwAA&#10;AAAAAAAAAAAAAACSBAAAZHJzL2Rvd25yZXYueG1sUEsFBgAAAAAEAAQA8wAAAKAFAAAAAA==&#10;">
                <v:stroke endarrow="block"/>
              </v:shape>
            </w:pict>
          </mc:Fallback>
        </mc:AlternateContent>
      </w:r>
      <w:r w:rsidRPr="00FE343A">
        <w:rPr>
          <w:noProof/>
          <w:sz w:val="22"/>
          <w:szCs w:val="22"/>
        </w:rPr>
        <mc:AlternateContent>
          <mc:Choice Requires="wps">
            <w:drawing>
              <wp:anchor distT="0" distB="0" distL="114300" distR="114300" simplePos="0" relativeHeight="251682816" behindDoc="0" locked="0" layoutInCell="1" allowOverlap="1" wp14:anchorId="0A481815" wp14:editId="0AD08E09">
                <wp:simplePos x="0" y="0"/>
                <wp:positionH relativeFrom="column">
                  <wp:posOffset>5180754</wp:posOffset>
                </wp:positionH>
                <wp:positionV relativeFrom="paragraph">
                  <wp:posOffset>15240</wp:posOffset>
                </wp:positionV>
                <wp:extent cx="0" cy="254000"/>
                <wp:effectExtent l="76200" t="0" r="57150" b="50800"/>
                <wp:wrapNone/>
                <wp:docPr id="23" name="AutoShape 3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5400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0F80FB1" id="AutoShape 39" o:spid="_x0000_s1026" type="#_x0000_t32" style="position:absolute;margin-left:407.95pt;margin-top:1.2pt;width:0;height:20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6fNAIAAF4EAAAOAAAAZHJzL2Uyb0RvYy54bWysVE2P2jAQvVfqf7B8hyQQKESE1SqBXrYt&#10;0m5/gLEdYtWxLdsQUNX/3rEDdLe9VFU5mLE9H2/ePGf1cO4kOnHrhFYlzsYpRlxRzYQ6lPjry3a0&#10;wMh5ohiRWvESX7jDD+v371a9KfhEt1oybhEkUa7oTYlb702RJI62vCNurA1XcNlo2xEPW3tImCU9&#10;ZO9kMknTedJry4zVlDsHp/Vwidcxf9Nw6r80jeMeyRIDNh9XG9d9WJP1ihQHS0wr6BUG+QcUHREK&#10;it5T1cQTdLTij1SdoFY73fgx1V2im0ZQHnuAbrL0t26eW2J47AXIceZOk/t/aenn084iwUo8mWKk&#10;SAczejx6HUuj6TIQ1BtXgF+ldja0SM/q2Txp+s0hpauWqAOP3i8XA8FZiEjehISNM1Bm33/SDHwI&#10;FIhsnRvbhZTAAzrHoVzuQ+Fnj+hwSOF0MsvTNM4rIcUtzljnP3LdoWCU2HlLxKH1lVYKJq9tFquQ&#10;05PzARUpbgGhqNJbIWUUgFSoL/FyNpnFAKelYOEyuDl72FfSohMJEoq/2CLcvHaz+qhYTNZywjZX&#10;2xMhwUY+cuOtALYkx6FaxxlGksOrCdYAT6pQEToHwFdrUNH3ZbrcLDaLfJRP5ptRntb16HFb5aP5&#10;Nvswq6d1VdXZjwA+y4tWMMZVwH9TdJb/nWKub2vQ4l3Td6KSt9kjowD29h9Bx9GHaQ+62Wt22dnQ&#10;XVABiDg6Xx9ceCWv99Hr12dh/RMAAP//AwBQSwMEFAAGAAgAAAAhAN/73BjeAAAACAEAAA8AAABk&#10;cnMvZG93bnJldi54bWxMj8FOwzAQRO9I/IO1SNyo06pEbYhTARUiF5BoEeLoxktsEa+j2G1Tvp5F&#10;HOA4O6PZN+Vq9J044BBdIAXTSQYCqQnGUavgdftwtQARkyaju0Co4IQRVtX5WakLE470godNagWX&#10;UCy0AptSX0gZG4tex0nokdj7CIPXieXQSjPoI5f7Ts6yLJdeO+IPVvd4b7H53Oy9grR+P9n8rblb&#10;uuft41Puvuq6Xit1eTHe3oBIOKa/MPzgMzpUzLQLezJRdAoW0+slRxXM5iDY/9U7BXM+yKqU/wdU&#10;3wAAAP//AwBQSwECLQAUAAYACAAAACEAtoM4kv4AAADhAQAAEwAAAAAAAAAAAAAAAAAAAAAAW0Nv&#10;bnRlbnRfVHlwZXNdLnhtbFBLAQItABQABgAIAAAAIQA4/SH/1gAAAJQBAAALAAAAAAAAAAAAAAAA&#10;AC8BAABfcmVscy8ucmVsc1BLAQItABQABgAIAAAAIQA/+M6fNAIAAF4EAAAOAAAAAAAAAAAAAAAA&#10;AC4CAABkcnMvZTJvRG9jLnhtbFBLAQItABQABgAIAAAAIQDf+9wY3gAAAAgBAAAPAAAAAAAAAAAA&#10;AAAAAI4EAABkcnMvZG93bnJldi54bWxQSwUGAAAAAAQABADzAAAAmQUAAAAA&#10;">
                <v:stroke endarrow="block"/>
              </v:shape>
            </w:pict>
          </mc:Fallback>
        </mc:AlternateContent>
      </w:r>
    </w:p>
    <w:p w:rsidR="00013307" w:rsidRPr="00FE343A" w:rsidRDefault="00013307" w:rsidP="00013307">
      <w:pPr>
        <w:ind w:firstLine="720"/>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r w:rsidRPr="00FE343A">
        <w:rPr>
          <w:sz w:val="22"/>
          <w:szCs w:val="22"/>
        </w:rPr>
        <w:tab/>
      </w:r>
      <w:r w:rsidRPr="00FE343A">
        <w:rPr>
          <w:sz w:val="22"/>
          <w:szCs w:val="22"/>
        </w:rPr>
        <w:tab/>
      </w:r>
    </w:p>
    <w:p w:rsidR="00013307" w:rsidRPr="00FE343A" w:rsidRDefault="00013307" w:rsidP="00013307">
      <w:pPr>
        <w:ind w:left="7920"/>
        <w:rPr>
          <w:sz w:val="22"/>
          <w:szCs w:val="22"/>
        </w:rPr>
      </w:pPr>
      <w:r w:rsidRPr="00FE343A">
        <w:rPr>
          <w:sz w:val="22"/>
          <w:szCs w:val="22"/>
        </w:rPr>
        <w:t>Sample Selection</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75648" behindDoc="0" locked="0" layoutInCell="1" allowOverlap="1" wp14:anchorId="7DE5AFC8" wp14:editId="6F95748E">
                <wp:simplePos x="0" y="0"/>
                <wp:positionH relativeFrom="column">
                  <wp:posOffset>5184775</wp:posOffset>
                </wp:positionH>
                <wp:positionV relativeFrom="paragraph">
                  <wp:posOffset>30480</wp:posOffset>
                </wp:positionV>
                <wp:extent cx="0" cy="276860"/>
                <wp:effectExtent l="76200" t="0" r="57150" b="66040"/>
                <wp:wrapNone/>
                <wp:docPr id="54" name="AutoShape 8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7686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2D6B4A1" id="AutoShape 88" o:spid="_x0000_s1026" type="#_x0000_t32" style="position:absolute;margin-left:408.25pt;margin-top:2.4pt;width:0;height:21.8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GESONQIAAF4EAAAOAAAAZHJzL2Uyb0RvYy54bWysVE2P2yAQvVfqf0Dcs7ZTJ+tYcVYrO+ll&#10;20ba7Q8ggGNUDAhInKjqf++Ak3S3vVRVcyADzMebNw8vH069REdundCqwtldihFXVDOh9hX++rKZ&#10;FBg5TxQjUite4TN3+GH1/t1yMCWf6k5Lxi2CJMqVg6lw570pk8TRjvfE3WnDFVy22vbEw9buE2bJ&#10;ANl7mUzTdJ4M2jJjNeXOwWkzXuJVzN+2nPovbeu4R7LCgM3H1cZ1F9ZktSTl3hLTCXqBQf4BRU+E&#10;gqK3VA3xBB2s+CNVL6jVTrf+juo+0W0rKI89QDdZ+ls3zx0xPPYC5Dhzo8n9v7T083FrkWAVnuUY&#10;KdLDjB4PXsfSqCgCQYNxJfjVamtDi/Skns2Tpt8cUrruiNrz6P1yNhCchYjkTUjYOANldsMnzcCH&#10;QIHI1qm1fUgJPKBTHMr5NhR+8oiOhxROp/fzYh7nlZDyGmes8x+57lEwKuy8JWLf+VorBZPXNotV&#10;yPHJ+YCKlNeAUFTpjZAyCkAqNFR4MZvOYoDTUrBwGdyc3e9qadGRBAnFX2wRbl67WX1QLCbrOGHr&#10;i+2JkGAjH7nxVgBbkuNQrecMI8nh1QRrhCdVqAidA+CLNaro+yJdrIt1kU/y6Xw9ydOmmTxu6nwy&#10;32T3s+ZDU9dN9iOAz/KyE4xxFfBfFZ3lf6eYy9satXjT9I2o5G32yCiAvf5H0HH0Ydqjbnaanbc2&#10;dBdUACKOzpcHF17J6330+vVZWP0EAAD//wMAUEsDBBQABgAIAAAAIQBgXqz+3AAAAAgBAAAPAAAA&#10;ZHJzL2Rvd25yZXYueG1sTI9fS8MwFMXfBb9DuIJvLp3MMmvToQ6xLw7cRHzMmmsTbG5Kk22dn947&#10;fNDHH+dw/pSL0Xdij0N0gRRMJxkIpCYYR62Ct83T1RxETJqM7gKhgiNGWFTnZ6UuTDjQK+7XqRUc&#10;QrHQCmxKfSFlbCx6HSehR2LtMwxeJ8ahlWbQBw73nbzOslx67YgbrO7x0WLztd55BWn5cbT5e/Nw&#10;61ab55fcfdd1vVTq8mK8vwORcEx/ZjjN5+lQ8aZt2JGJolMwn+Y3bFUw4wes//L2xDOQVSn/H6h+&#10;AAAA//8DAFBLAQItABQABgAIAAAAIQC2gziS/gAAAOEBAAATAAAAAAAAAAAAAAAAAAAAAABbQ29u&#10;dGVudF9UeXBlc10ueG1sUEsBAi0AFAAGAAgAAAAhADj9If/WAAAAlAEAAAsAAAAAAAAAAAAAAAAA&#10;LwEAAF9yZWxzLy5yZWxzUEsBAi0AFAAGAAgAAAAhAIQYRI41AgAAXgQAAA4AAAAAAAAAAAAAAAAA&#10;LgIAAGRycy9lMm9Eb2MueG1sUEsBAi0AFAAGAAgAAAAhAGBerP7cAAAACAEAAA8AAAAAAAAAAAAA&#10;AAAAjwQAAGRycy9kb3ducmV2LnhtbFBLBQYAAAAABAAEAPMAAACYBQ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p>
    <w:p w:rsidR="00013307" w:rsidRPr="00FE343A" w:rsidRDefault="00013307" w:rsidP="00013307">
      <w:pPr>
        <w:ind w:firstLine="6480"/>
        <w:rPr>
          <w:sz w:val="22"/>
          <w:szCs w:val="22"/>
        </w:rPr>
      </w:pPr>
    </w:p>
    <w:p w:rsidR="00013307" w:rsidRPr="00FE343A" w:rsidRDefault="00013307" w:rsidP="00013307">
      <w:pPr>
        <w:pStyle w:val="ListParagraph"/>
        <w:ind w:left="4320"/>
        <w:rPr>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t>Weigh, if applicable</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45952" behindDoc="0" locked="0" layoutInCell="1" allowOverlap="1" wp14:anchorId="53A550D0" wp14:editId="081A24B1">
                <wp:simplePos x="0" y="0"/>
                <wp:positionH relativeFrom="column">
                  <wp:posOffset>5173133</wp:posOffset>
                </wp:positionH>
                <wp:positionV relativeFrom="paragraph">
                  <wp:posOffset>59478</wp:posOffset>
                </wp:positionV>
                <wp:extent cx="1" cy="276225"/>
                <wp:effectExtent l="76200" t="0" r="76200" b="47625"/>
                <wp:wrapNone/>
                <wp:docPr id="53" name="AutoShape 4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069AD2F" id="AutoShape 40" o:spid="_x0000_s1026" type="#_x0000_t32" style="position:absolute;margin-left:407.35pt;margin-top:4.7pt;width:0;height:21.75pt;z-index:251645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eth2NQIAAF4EAAAOAAAAZHJzL2Uyb0RvYy54bWysVE2P2yAQvVfqf0DcE8deJ5tYcVYrO+ll&#10;20ba7Q8ggG1UDAhInKjqf+9APtq0l6pqDoSB4c2bNzNePh17iQ7cOqFVidPxBCOuqGZCtSX+8rYZ&#10;zTFynihGpFa8xCfu8NPq/bvlYAqe6U5Lxi0CEOWKwZS4894USeJox3vixtpwBZeNtj3xYNo2YZYM&#10;gN7LJJtMZsmgLTNWU+4cnNbnS7yK+E3Dqf/cNI57JEsM3HxcbVx3YU1WS1K0lphO0AsN8g8seiIU&#10;BL1B1cQTtLfiD6heUKudbvyY6j7RTSMojzlANunkt2xeO2J4zAXEceYmk/t/sPTTYWuRYCWePmCk&#10;SA81et57HUOjPAo0GFeAX6W2NqRIj+rVvGj61SGlq46olkfvt5OBx2mQNLl7EgxnIMxu+KgZ+BAI&#10;ENU6NrYPkKADOsainG5F4UePKBymGFE4zR5nWTaN4KS4vjPW+Q9c9yhsSuy8JaLtfKWVgsprm8Yo&#10;5PDifGBFiuuDEFTpjZAyNoBUaCjxYgoBwo3TUrBwGQ3b7ipp0YGEFoq/C4s7N6v3ikWwjhO2vuw9&#10;ERL2yEdtvBWgluQ4ROs5w0hymJqwO9OTKkSEzIHwZXfuom+LyWI9X8/zUZ7N1qN8Utej502Vj2ab&#10;9HFaP9RVVaffA/k0LzrBGFeB/7Wj0/zvOuYyW+devPX0TajkHj0qCmSv/5F0LH2odhhBV+w0O21t&#10;yC5Y0MTR+TJwYUp+taPXz8/C6gcAAAD//wMAUEsDBBQABgAIAAAAIQASubl/3gAAAAgBAAAPAAAA&#10;ZHJzL2Rvd25yZXYueG1sTI9BS8NAFITvgv9heYI3u2mpsYl5KWoRc6lgK+Jxm30mi9m3IbttU3+9&#10;Kx70OMww802xHG0nDjR44xhhOklAENdOG24QXrePVwsQPijWqnNMCCfysCzPzwqVa3fkFzpsQiNi&#10;CftcIbQh9LmUvm7JKj9xPXH0PtxgVYhyaKQe1DGW207OkiSVVhmOC63q6aGl+nOztwhh9X5q07f6&#10;PjPP26d1ar6qqlohXl6Md7cgAo3hLww/+BEdysi0c3vWXnQIi+n8JkYRsjmI6P/qHcL1LANZFvL/&#10;gfIbAAD//wMAUEsBAi0AFAAGAAgAAAAhALaDOJL+AAAA4QEAABMAAAAAAAAAAAAAAAAAAAAAAFtD&#10;b250ZW50X1R5cGVzXS54bWxQSwECLQAUAAYACAAAACEAOP0h/9YAAACUAQAACwAAAAAAAAAAAAAA&#10;AAAvAQAAX3JlbHMvLnJlbHNQSwECLQAUAAYACAAAACEAMXrYdjUCAABeBAAADgAAAAAAAAAAAAAA&#10;AAAuAgAAZHJzL2Uyb0RvYy54bWxQSwECLQAUAAYACAAAACEAErm5f94AAAAIAQAADwAAAAAAAAAA&#10;AAAAAACPBAAAZHJzL2Rvd25yZXYueG1sUEsFBgAAAAAEAAQA8wAAAJoFAAAAAA==&#10;">
                <v:stroke endarrow="block"/>
              </v:shape>
            </w:pict>
          </mc:Fallback>
        </mc:AlternateContent>
      </w:r>
    </w:p>
    <w:p w:rsidR="00013307" w:rsidRPr="00FE343A" w:rsidRDefault="00013307" w:rsidP="00013307">
      <w:pPr>
        <w:rPr>
          <w:sz w:val="22"/>
          <w:szCs w:val="22"/>
        </w:rPr>
      </w:pPr>
    </w:p>
    <w:p w:rsidR="00013307" w:rsidRPr="00FE343A" w:rsidRDefault="00013307" w:rsidP="00013307">
      <w:pPr>
        <w:ind w:left="5040" w:firstLine="720"/>
        <w:rPr>
          <w:sz w:val="22"/>
          <w:szCs w:val="22"/>
        </w:rPr>
      </w:pPr>
      <w:r w:rsidRPr="00FE343A">
        <w:rPr>
          <w:sz w:val="22"/>
          <w:szCs w:val="22"/>
        </w:rPr>
        <w:t xml:space="preserve">       </w:t>
      </w:r>
      <w:r w:rsidRPr="00FE343A">
        <w:rPr>
          <w:sz w:val="22"/>
          <w:szCs w:val="22"/>
        </w:rPr>
        <w:tab/>
      </w:r>
      <w:r w:rsidRPr="00FE343A">
        <w:rPr>
          <w:sz w:val="22"/>
          <w:szCs w:val="22"/>
        </w:rPr>
        <w:tab/>
        <w:t xml:space="preserve">Extraction, if needed    </w:t>
      </w:r>
    </w:p>
    <w:p w:rsidR="00013307" w:rsidRPr="00FE343A" w:rsidRDefault="00013307" w:rsidP="00013307">
      <w:pPr>
        <w:ind w:left="7200"/>
        <w:rPr>
          <w:sz w:val="22"/>
          <w:szCs w:val="22"/>
        </w:rPr>
      </w:pPr>
      <w:r w:rsidRPr="00FE343A">
        <w:rPr>
          <w:sz w:val="22"/>
          <w:szCs w:val="22"/>
        </w:rPr>
        <w:t>(Refer to Unit Technical Procedures)</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48000" behindDoc="0" locked="0" layoutInCell="1" allowOverlap="1" wp14:anchorId="6DFE47B4" wp14:editId="4F11C771">
                <wp:simplePos x="0" y="0"/>
                <wp:positionH relativeFrom="column">
                  <wp:posOffset>5202978</wp:posOffset>
                </wp:positionH>
                <wp:positionV relativeFrom="paragraph">
                  <wp:posOffset>38100</wp:posOffset>
                </wp:positionV>
                <wp:extent cx="635" cy="267335"/>
                <wp:effectExtent l="76200" t="0" r="75565" b="56515"/>
                <wp:wrapNone/>
                <wp:docPr id="52" name="AutoShape 4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6733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F8E7696" id="AutoShape 41" o:spid="_x0000_s1026" type="#_x0000_t32" style="position:absolute;margin-left:409.7pt;margin-top:3pt;width:.05pt;height:21.05pt;z-index:251648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RsYkNgIAAGAEAAAOAAAAZHJzL2Uyb0RvYy54bWysVE2P2yAQvVfqf0Dcs44dJ5tYcVYrO+ll&#10;20ba7Q8ggG1UDAhInKjqf+9APtq0l6pqDmSAmTdvZh5ePh17iQ7cOqFVidOHMUZcUc2Eakv85W0z&#10;mmPkPFGMSK14iU/c4afV+3fLwRQ8052WjFsEIMoVgylx570pksTRjvfEPWjDFVw22vbEw9a2CbNk&#10;APReJtl4PEsGbZmxmnLn4LQ+X+JVxG8aTv3npnHcI1li4ObjauO6C2uyWpKitcR0gl5okH9g0ROh&#10;IOkNqiaeoL0Vf0D1glrtdOMfqO4T3TSC8lgDVJOOf6vmtSOGx1qgOc7c2uT+Hyz9dNhaJFiJpxlG&#10;ivQwo+e91zE1ytPQoMG4AvwqtbWhRHpUr+ZF068OKV11RLU8er+dDATHiOQuJGycgTS74aNm4EMg&#10;QezWsbF9gIQ+oGMcyuk2FH70iMLhbDLFiMJ5NnucgA2EElJcI411/gPXPQpGiZ23RLSdr7RSMHtt&#10;05iHHF6cPwdeA0JapTdCyigBqdBQ4sU0m8YAp6Vg4TK4OdvuKmnRgQQRxd+FxZ2b1XvFIljHCVtf&#10;bE+EBBv52B1vBfRLchyy9ZxhJDm8m2Cd6UkVMkLtQPhinXX0bTFerOfreT7Ks9l6lI/revS8qfLR&#10;bJM+TutJXVV1+j2QT/OiE4xxFfhfNZ3mf6eZy+s6q/Gm6lujknv0OAoge/2PpOPww7zPytlpdtra&#10;UF3QAcg4Ol+eXHgnv+6j188Pw+oHAAAA//8DAFBLAwQUAAYACAAAACEAtMtKeN8AAAAIAQAADwAA&#10;AGRycy9kb3ducmV2LnhtbEyPQUvDQBSE74L/YXmCN7uJ1JDGvBS1iLlUsBXxuM0+k8Xsbshu29Rf&#10;3+dJj8MMM9+Uy8n24kBjMN4hpLMEBLnGa+NahPft800OIkTltOq9I4QTBVhWlxelKrQ/ujc6bGIr&#10;uMSFQiF0MQ6FlKHpyKow8wM59r78aFVkObZSj+rI5baXt0mSSauM44VODfTUUfO92VuEuPo8ddlH&#10;87gwr9uXdWZ+6rpeIV5fTQ/3ICJN8S8Mv/iMDhUz7fze6SB6hDxdzDmKkPEl9lnfgdghzPMUZFXK&#10;/weqMwAAAP//AwBQSwECLQAUAAYACAAAACEAtoM4kv4AAADhAQAAEwAAAAAAAAAAAAAAAAAAAAAA&#10;W0NvbnRlbnRfVHlwZXNdLnhtbFBLAQItABQABgAIAAAAIQA4/SH/1gAAAJQBAAALAAAAAAAAAAAA&#10;AAAAAC8BAABfcmVscy8ucmVsc1BLAQItABQABgAIAAAAIQDSRsYkNgIAAGAEAAAOAAAAAAAAAAAA&#10;AAAAAC4CAABkcnMvZTJvRG9jLnhtbFBLAQItABQABgAIAAAAIQC0y0p43wAAAAgBAAAPAAAAAAAA&#10;AAAAAAAAAJAEAABkcnMvZG93bnJldi54bWxQSwUGAAAAAAQABADzAAAAnAUAAAAA&#10;">
                <v:stroke endarrow="block"/>
              </v:shape>
            </w:pict>
          </mc:Fallback>
        </mc:AlternateConten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p>
    <w:p w:rsidR="00013307" w:rsidRPr="00FE343A" w:rsidRDefault="00013307" w:rsidP="00013307">
      <w:pPr>
        <w:ind w:firstLine="6195"/>
        <w:rPr>
          <w:sz w:val="22"/>
          <w:szCs w:val="22"/>
        </w:rPr>
      </w:pPr>
    </w:p>
    <w:p w:rsidR="00013307" w:rsidRPr="00FE343A" w:rsidRDefault="00013307" w:rsidP="00013307">
      <w:pPr>
        <w:pStyle w:val="ListParagraph"/>
        <w:ind w:left="6480"/>
        <w:rPr>
          <w:sz w:val="22"/>
          <w:szCs w:val="22"/>
        </w:rPr>
      </w:pPr>
      <w:r w:rsidRPr="00FE343A">
        <w:rPr>
          <w:sz w:val="22"/>
          <w:szCs w:val="22"/>
        </w:rPr>
        <w:t xml:space="preserve">      </w:t>
      </w:r>
      <w:r w:rsidRPr="00FE343A">
        <w:rPr>
          <w:sz w:val="22"/>
          <w:szCs w:val="22"/>
        </w:rPr>
        <w:tab/>
        <w:t xml:space="preserve">  IR and/or MS/GC-MS</w:t>
      </w:r>
    </w:p>
    <w:p w:rsidR="00013307" w:rsidRPr="00FE343A" w:rsidRDefault="00013307" w:rsidP="00013307">
      <w:r w:rsidRPr="00FE343A">
        <w:rPr>
          <w:noProof/>
          <w:sz w:val="22"/>
          <w:szCs w:val="22"/>
        </w:rPr>
        <mc:AlternateContent>
          <mc:Choice Requires="wps">
            <w:drawing>
              <wp:anchor distT="0" distB="0" distL="114300" distR="114300" simplePos="0" relativeHeight="251649024" behindDoc="0" locked="0" layoutInCell="1" allowOverlap="1" wp14:anchorId="781D080C" wp14:editId="0CCAB7F0">
                <wp:simplePos x="0" y="0"/>
                <wp:positionH relativeFrom="column">
                  <wp:posOffset>5177155</wp:posOffset>
                </wp:positionH>
                <wp:positionV relativeFrom="paragraph">
                  <wp:posOffset>88900</wp:posOffset>
                </wp:positionV>
                <wp:extent cx="6350" cy="367030"/>
                <wp:effectExtent l="76200" t="0" r="69850" b="52070"/>
                <wp:wrapNone/>
                <wp:docPr id="51" name="AutoShape 4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6350" cy="36703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F2A8A0C" id="AutoShape 42" o:spid="_x0000_s1026" type="#_x0000_t32" style="position:absolute;margin-left:407.65pt;margin-top:7pt;width:.5pt;height:28.9pt;flip:x;z-index:2516490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yi/tQAIAAGsEAAAOAAAAZHJzL2Uyb0RvYy54bWysVFFv2yAQfp+0/4B4T2wnTppYcarKTraH&#10;rovU7gcQwDEaBgQ0TjTtv+/AadpuL9M0P+DD3H333d2HV7enTqIjt05oVeJsnGLEFdVMqEOJvz1t&#10;RwuMnCeKEakVL/GZO3y7/vhh1ZuCT3SrJeMWAYhyRW9K3HpviiRxtOUdcWNtuILDRtuOeNjaQ8Is&#10;6QG9k8kkTedJry0zVlPuHHyth0O8jvhNw6n/2jSOeyRLDNx8XG1c92FN1itSHCwxraAXGuQfWHRE&#10;KEh6haqJJ+jZij+gOkGtdrrxY6q7RDeNoDzWANVk6W/VPLbE8FgLNMeZa5vc/4OlD8edRYKVeJZh&#10;pEgHM7p79jqmRvkkNKg3rgC/Su1sKJGe1KO51/S7Q0pXLVEHHr2fzgaCsxCRvAsJG2cgzb7/ohn4&#10;EEgQu3VqbIcaKcznEBjAoSPoFMdzvo6Hnzyi8HE+ncEIKRxM5zfpNA4vIUUACaHGOv+J6w4Fo8TO&#10;WyIOra+0UiADbYcE5HjvfKD4GhCCld4KKaMapEJ9iZezySwycloKFg6Dm7OHfSUtOpKgp/jEeuHk&#10;rZvVz4pFsJYTtrnYnggJNvKxUd4KaJ3kOGTrOMNIcrhCwRroSRUyQvFA+GINkvqxTJebxWaRj/LJ&#10;fDPK07oe3W2rfDTfZjezelpXVZ39DOSzvGgFY1wF/i/yzvK/k8/log3CvAr82qjkPXrsKJB9eUfS&#10;UQdh9IOI9pqddzZUFyQBio7Ol9sXrszbffR6/UesfwEAAP//AwBQSwMEFAAGAAgAAAAhANBOzs/f&#10;AAAACQEAAA8AAABkcnMvZG93bnJldi54bWxMj8FOwzAQRO9I/IO1SFwQdVJosUKcCgGlJ1QRyt2N&#10;lyRqvI5it03+nuUEx515mp3JV6PrxAmH0HrSkM4SEEiVty3VGnaf61sFIkRD1nSeUMOEAVbF5UVu&#10;MuvP9IGnMtaCQyhkRkMTY59JGaoGnQkz3yOx9+0HZyKfQy3tYM4c7jo5T5KldKYl/tCYHp8brA7l&#10;0Wl4KbeL9dfNbpxP1ea9fFOHLU2vWl9fjU+PICKO8Q+G3/pcHQrutPdHskF0GlS6uGOUjXvexIBK&#10;lyzsNTykCmSRy/8Lih8AAAD//wMAUEsBAi0AFAAGAAgAAAAhALaDOJL+AAAA4QEAABMAAAAAAAAA&#10;AAAAAAAAAAAAAFtDb250ZW50X1R5cGVzXS54bWxQSwECLQAUAAYACAAAACEAOP0h/9YAAACUAQAA&#10;CwAAAAAAAAAAAAAAAAAvAQAAX3JlbHMvLnJlbHNQSwECLQAUAAYACAAAACEAX8ov7UACAABrBAAA&#10;DgAAAAAAAAAAAAAAAAAuAgAAZHJzL2Uyb0RvYy54bWxQSwECLQAUAAYACAAAACEA0E7Oz98AAAAJ&#10;AQAADwAAAAAAAAAAAAAAAACaBAAAZHJzL2Rvd25yZXYueG1sUEsFBgAAAAAEAAQA8wAAAKYFAAAA&#10;AA==&#10;">
                <v:stroke endarrow="block"/>
              </v:shape>
            </w:pict>
          </mc:Fallback>
        </mc:AlternateContent>
      </w:r>
      <w:r w:rsidRPr="00FE343A">
        <w:rPr>
          <w:sz w:val="22"/>
          <w:szCs w:val="22"/>
        </w:rPr>
        <w:t xml:space="preserve">  </w:t>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r>
      <w:r w:rsidRPr="00FE343A">
        <w:rPr>
          <w:sz w:val="22"/>
          <w:szCs w:val="22"/>
        </w:rPr>
        <w:tab/>
        <w:t xml:space="preserve">        </w:t>
      </w:r>
    </w:p>
    <w:p w:rsidR="00013307" w:rsidRPr="00FE343A" w:rsidRDefault="00013307" w:rsidP="00013307">
      <w:pPr>
        <w:pStyle w:val="ListParagraph"/>
        <w:ind w:left="6480" w:firstLine="720"/>
        <w:rPr>
          <w:sz w:val="22"/>
          <w:szCs w:val="22"/>
        </w:rPr>
      </w:pPr>
    </w:p>
    <w:p w:rsidR="00013307" w:rsidRPr="00FE343A" w:rsidRDefault="00013307" w:rsidP="00013307">
      <w:pPr>
        <w:pStyle w:val="ListParagraph"/>
        <w:ind w:left="7200" w:firstLine="720"/>
        <w:rPr>
          <w:sz w:val="22"/>
          <w:szCs w:val="22"/>
        </w:rPr>
      </w:pPr>
    </w:p>
    <w:p w:rsidR="00013307" w:rsidRPr="00FE343A" w:rsidRDefault="00013307" w:rsidP="00013307">
      <w:pPr>
        <w:pStyle w:val="ListParagraph"/>
        <w:ind w:left="7200" w:firstLine="720"/>
        <w:rPr>
          <w:sz w:val="22"/>
          <w:szCs w:val="22"/>
        </w:rPr>
      </w:pPr>
      <w:r w:rsidRPr="00FE343A">
        <w:rPr>
          <w:sz w:val="22"/>
          <w:szCs w:val="22"/>
        </w:rPr>
        <w:t>Report</w:t>
      </w:r>
    </w:p>
    <w:p w:rsidR="00013307" w:rsidRPr="00FE343A" w:rsidRDefault="00013307" w:rsidP="00013307">
      <w:pPr>
        <w:rPr>
          <w:sz w:val="22"/>
          <w:szCs w:val="22"/>
        </w:rPr>
        <w:sectPr w:rsidR="00013307" w:rsidRPr="00FE343A" w:rsidSect="00D6371F">
          <w:headerReference w:type="default" r:id="rId11"/>
          <w:pgSz w:w="12240" w:h="15840"/>
          <w:pgMar w:top="2448" w:right="1440" w:bottom="1440" w:left="1440" w:header="288" w:footer="0" w:gutter="0"/>
          <w:cols w:space="720"/>
          <w:docGrid w:linePitch="360"/>
        </w:sectPr>
      </w:pPr>
    </w:p>
    <w:p w:rsidR="00013307" w:rsidRPr="00FE343A" w:rsidRDefault="00013307" w:rsidP="00013307">
      <w:pPr>
        <w:pStyle w:val="ListParagraph"/>
        <w:ind w:left="2880" w:firstLine="360"/>
        <w:rPr>
          <w:b/>
          <w:sz w:val="22"/>
          <w:szCs w:val="22"/>
          <w:u w:val="single"/>
        </w:rPr>
      </w:pPr>
      <w:r w:rsidRPr="00FE343A">
        <w:rPr>
          <w:b/>
          <w:sz w:val="22"/>
          <w:szCs w:val="22"/>
          <w:u w:val="single"/>
        </w:rPr>
        <w:lastRenderedPageBreak/>
        <w:t>Residue/Liquids Analysis Scheme</w:t>
      </w:r>
    </w:p>
    <w:p w:rsidR="00013307" w:rsidRPr="00FE343A" w:rsidRDefault="00013307" w:rsidP="00013307">
      <w:pPr>
        <w:jc w:val="center"/>
        <w:rPr>
          <w:b/>
          <w:sz w:val="22"/>
          <w:szCs w:val="22"/>
        </w:rPr>
      </w:pPr>
    </w:p>
    <w:p w:rsidR="00013307" w:rsidRPr="00FE343A" w:rsidRDefault="00013307" w:rsidP="00013307">
      <w:pPr>
        <w:jc w:val="center"/>
        <w:rPr>
          <w:b/>
          <w:sz w:val="22"/>
          <w:szCs w:val="22"/>
        </w:rPr>
      </w:pPr>
    </w:p>
    <w:p w:rsidR="00013307" w:rsidRPr="00FE343A" w:rsidRDefault="00013307" w:rsidP="00013307">
      <w:pPr>
        <w:pStyle w:val="ListParagraph"/>
        <w:ind w:left="3240"/>
        <w:rPr>
          <w:sz w:val="22"/>
          <w:szCs w:val="22"/>
        </w:rPr>
      </w:pPr>
      <w:r w:rsidRPr="00FE343A">
        <w:rPr>
          <w:sz w:val="22"/>
          <w:szCs w:val="22"/>
        </w:rPr>
        <w:t>Physical Examination of Drug Form</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54144" behindDoc="0" locked="0" layoutInCell="1" allowOverlap="1" wp14:anchorId="57FF242A" wp14:editId="721B3F03">
                <wp:simplePos x="0" y="0"/>
                <wp:positionH relativeFrom="column">
                  <wp:posOffset>2962275</wp:posOffset>
                </wp:positionH>
                <wp:positionV relativeFrom="paragraph">
                  <wp:posOffset>-635</wp:posOffset>
                </wp:positionV>
                <wp:extent cx="0" cy="295275"/>
                <wp:effectExtent l="57150" t="8890" r="57150" b="19685"/>
                <wp:wrapNone/>
                <wp:docPr id="49" name="AutoShape 4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F28155A" id="AutoShape 46" o:spid="_x0000_s1026" type="#_x0000_t32" style="position:absolute;margin-left:233.25pt;margin-top:-.05pt;width:0;height:23.25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69F0MgIAAF4EAAAOAAAAZHJzL2Uyb0RvYy54bWysVMGO2jAQvVfqP1i+QwgNLESE1SqBXrZd&#10;pN1+gLGdxKpjW7YhoKr/3rEJtLSXqioHM7Zn3ryZec7q8dRJdOTWCa0KnI4nGHFFNROqKfCXt+1o&#10;gZHzRDEiteIFPnOHH9fv3616k/OpbrVk3CIAUS7vTYFb702eJI62vCNurA1XcFlr2xEPW9skzJIe&#10;0DuZTCeTedJry4zVlDsHp9XlEq8jfl1z6l/q2nGPZIGBm4+rjes+rMl6RfLGEtMKOtAg/8CiI0JB&#10;0htURTxBByv+gOoEtdrp2o+p7hJd14LyWANUk05+q+a1JYbHWqA5ztza5P4fLP183FkkWIGzJUaK&#10;dDCjp4PXMTXK5qFBvXE5+JVqZ0OJ9KRezbOmXx1SumyJanj0fjsbCE5DRHIXEjbOQJp9/0kz8CGQ&#10;IHbrVNsuQEIf0CkO5XwbCj95RC+HFE6ny9n0YRbBSX6NM9b5j1x3KBgFdt4S0bS+1ErB5LVNYxZy&#10;fHY+sCL5NSAkVXorpIwCkAr1BYYMsxjgtBQsXAY3Z5t9KS06kiCh+BtY3LlZfVAsgrWcsM1geyIk&#10;2MjH3ngroFuS45Ct4wwjyeHVBOtCT6qQESoHwoN1UdG35WS5WWwW2SibzjejbFJVo6dtmY3m2/Rh&#10;Vn2oyrJKvwfyaZa3gjGuAv+rotPs7xQzvK2LFm+avjUquUePHQWy1/9IOo4+TPuim71m550N1QUV&#10;gIij8/Dgwiv5dR+9fn4W1j8AAAD//wMAUEsDBBQABgAIAAAAIQCNYIS33gAAAAgBAAAPAAAAZHJz&#10;L2Rvd25yZXYueG1sTI/BTsMwEETvlfoP1iJxa52iYkGIUwEVIpdWokWIoxsvsdV4HcVum/L1uOIA&#10;tx3NaPZNsRhcy47YB+tJwmyaAUOqvbbUSHjfvkzugIWoSKvWE0o4Y4BFOR4VKtf+RG943MSGpRIK&#10;uZJgYuxyzkNt0Kkw9R1S8r5871RMsm+47tUplbuW32SZ4E5ZSh+M6vDZYL3fHJyEuPw8G/FRP93b&#10;9fZ1Jex3VVVLKa+vhscHYBGH+BeGC35ChzIx7fyBdGCthLkQtykqYTIDlvxfvbscc+Blwf8PKH8A&#10;AAD//wMAUEsBAi0AFAAGAAgAAAAhALaDOJL+AAAA4QEAABMAAAAAAAAAAAAAAAAAAAAAAFtDb250&#10;ZW50X1R5cGVzXS54bWxQSwECLQAUAAYACAAAACEAOP0h/9YAAACUAQAACwAAAAAAAAAAAAAAAAAv&#10;AQAAX3JlbHMvLnJlbHNQSwECLQAUAAYACAAAACEAQuvRdDICAABeBAAADgAAAAAAAAAAAAAAAAAu&#10;AgAAZHJzL2Uyb0RvYy54bWxQSwECLQAUAAYACAAAACEAjWCEt94AAAAIAQAADwAAAAAAAAAAAAAA&#10;AACMBAAAZHJzL2Rvd25yZXYueG1sUEsFBgAAAAAEAAQA8wAAAJcFA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b/>
          <w:sz w:val="22"/>
          <w:szCs w:val="22"/>
        </w:rPr>
      </w:pPr>
    </w:p>
    <w:p w:rsidR="00013307" w:rsidRPr="00FE343A" w:rsidRDefault="00013307" w:rsidP="00013307">
      <w:pPr>
        <w:ind w:left="2880" w:firstLine="720"/>
        <w:rPr>
          <w:sz w:val="22"/>
          <w:szCs w:val="22"/>
        </w:rPr>
      </w:pPr>
      <w:r w:rsidRPr="00FE343A">
        <w:rPr>
          <w:sz w:val="22"/>
          <w:szCs w:val="22"/>
        </w:rPr>
        <w:t xml:space="preserve">      Residue/Liquid</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57216" behindDoc="0" locked="0" layoutInCell="1" allowOverlap="1" wp14:anchorId="1A4D5B8A" wp14:editId="24BD83F1">
                <wp:simplePos x="0" y="0"/>
                <wp:positionH relativeFrom="column">
                  <wp:posOffset>2962910</wp:posOffset>
                </wp:positionH>
                <wp:positionV relativeFrom="paragraph">
                  <wp:posOffset>108585</wp:posOffset>
                </wp:positionV>
                <wp:extent cx="635" cy="299085"/>
                <wp:effectExtent l="57785" t="13335" r="55880" b="20955"/>
                <wp:wrapNone/>
                <wp:docPr id="48" name="AutoShape 4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9908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D1E0A6A" id="AutoShape 48" o:spid="_x0000_s1026" type="#_x0000_t32" style="position:absolute;margin-left:233.3pt;margin-top:8.55pt;width:.05pt;height:23.5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cPNSNgIAAGAEAAAOAAAAZHJzL2Uyb0RvYy54bWysVE2P2yAQvVfqf0DcE9tZJ02sOKuVnfSy&#10;7Uba7Q8ggG1UDAhInKjqf+9APtq0l6pqDmSAmTdvZh5ePh57iQ7cOqFVibNxihFXVDOh2hJ/eduM&#10;5hg5TxQjUite4hN3+HH1/t1yMAWf6E5Lxi0CEOWKwZS4894USeJox3vixtpwBZeNtj3xsLVtwiwZ&#10;AL2XySRNZ8mgLTNWU+4cnNbnS7yK+E3DqX9pGsc9kiUGbj6uNq67sCarJSlaS0wn6IUG+QcWPREK&#10;kt6gauIJ2lvxB1QvqNVON35MdZ/ophGUxxqgmiz9rZrXjhgea4HmOHNrk/t/sPTzYWuRYCXOYVKK&#10;9DCjp73XMTWCM2jQYFwBfpXa2lAiPapX86zpV4eUrjqiWh69304GgrMQkdyFhI0zkGY3fNIMfAgk&#10;iN06NrYPkNAHdIxDOd2Gwo8eUTicPUwxonA+WSzS+TTCk+IaaazzH7nuUTBK7Lwlou18pZWC2Wub&#10;xTzk8Ox84EWKa0BIq/RGSBklIBUaSryYTqYxwGkpWLgMbs62u0padCBBRPF3YXHnZvVesQjWccLW&#10;F9sTIcFGPnbHWwH9khyHbD1nGEkO7yZYZ3pShYxQOxC+WGcdfVuki/V8Pc9H+WS2HuVpXY+eNlU+&#10;mm2yD9P6oa6qOvseyGd50QnGuAr8r5rO8r/TzOV1ndV4U/WtUck9euwokL3+R9Jx+GHeZ+XsNDtt&#10;bagu6ABkHJ0vTy68k1/30evnh2H1AwAA//8DAFBLAwQUAAYACAAAACEAFUl7598AAAAJAQAADwAA&#10;AGRycy9kb3ducmV2LnhtbEyPwU7DMAyG70i8Q2QkbizdNGVQmk7AhOhlSGwIccwa00Y0TtVkW8fT&#10;453gaP+ffn8ulqPvxAGH6AJpmE4yEEh1sI4aDe/b55tbEDEZsqYLhBpOGGFZXl4UJrfhSG942KRG&#10;cAnF3GhoU+pzKWPdojdxEnokzr7C4E3icWikHcyRy30nZ1mmpDeO+EJrenxqsf7e7L2GtPo8teqj&#10;frxzr9uXtXI/VVWttL6+Gh/uQSQc0x8MZ31Wh5KddmFPNopOw1wpxSgHiykIBnixALHToOYzkGUh&#10;/39Q/gIAAP//AwBQSwECLQAUAAYACAAAACEAtoM4kv4AAADhAQAAEwAAAAAAAAAAAAAAAAAAAAAA&#10;W0NvbnRlbnRfVHlwZXNdLnhtbFBLAQItABQABgAIAAAAIQA4/SH/1gAAAJQBAAALAAAAAAAAAAAA&#10;AAAAAC8BAABfcmVscy8ucmVsc1BLAQItABQABgAIAAAAIQCScPNSNgIAAGAEAAAOAAAAAAAAAAAA&#10;AAAAAC4CAABkcnMvZTJvRG9jLnhtbFBLAQItABQABgAIAAAAIQAVSXvn3wAAAAkBAAAPAAAAAAAA&#10;AAAAAAAAAJAEAABkcnMvZG93bnJldi54bWxQSwUGAAAAAAQABADzAAAAnAUAAAAA&#10;">
                <v:stroke endarrow="block"/>
              </v:shape>
            </w:pict>
          </mc:Fallback>
        </mc:AlternateContent>
      </w:r>
    </w:p>
    <w:p w:rsidR="00013307" w:rsidRPr="00FE343A" w:rsidRDefault="00013307" w:rsidP="00013307">
      <w:pPr>
        <w:rPr>
          <w:sz w:val="22"/>
          <w:szCs w:val="22"/>
        </w:rPr>
      </w:pPr>
    </w:p>
    <w:p w:rsidR="00013307" w:rsidRPr="00FE343A" w:rsidRDefault="00013307" w:rsidP="00013307">
      <w:pPr>
        <w:ind w:left="2880" w:firstLine="720"/>
        <w:rPr>
          <w:sz w:val="22"/>
          <w:szCs w:val="22"/>
        </w:rPr>
      </w:pPr>
    </w:p>
    <w:p w:rsidR="00013307" w:rsidRPr="00FE343A" w:rsidRDefault="00013307" w:rsidP="00013307">
      <w:pPr>
        <w:ind w:left="2520" w:firstLine="720"/>
        <w:rPr>
          <w:sz w:val="22"/>
          <w:szCs w:val="22"/>
        </w:rPr>
      </w:pPr>
      <w:r w:rsidRPr="00FE343A">
        <w:rPr>
          <w:sz w:val="22"/>
          <w:szCs w:val="22"/>
        </w:rPr>
        <w:t>Obtain portion for analysis</w:t>
      </w:r>
    </w:p>
    <w:p w:rsidR="00013307" w:rsidRPr="00FE343A" w:rsidRDefault="00013307" w:rsidP="00013307">
      <w:pPr>
        <w:ind w:left="1440" w:firstLine="720"/>
        <w:rPr>
          <w:sz w:val="22"/>
          <w:szCs w:val="22"/>
        </w:rPr>
      </w:pPr>
      <w:r w:rsidRPr="00FE343A">
        <w:rPr>
          <w:sz w:val="22"/>
          <w:szCs w:val="22"/>
        </w:rPr>
        <w:t>(Physically remove or solvent wash – refer to Unit Technical Procedures)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55168" behindDoc="0" locked="0" layoutInCell="1" allowOverlap="1" wp14:anchorId="157B80FB" wp14:editId="3E0FDB26">
                <wp:simplePos x="0" y="0"/>
                <wp:positionH relativeFrom="column">
                  <wp:posOffset>2962275</wp:posOffset>
                </wp:positionH>
                <wp:positionV relativeFrom="paragraph">
                  <wp:posOffset>24130</wp:posOffset>
                </wp:positionV>
                <wp:extent cx="0" cy="488315"/>
                <wp:effectExtent l="57150" t="5080" r="57150" b="20955"/>
                <wp:wrapNone/>
                <wp:docPr id="47" name="AutoShape 4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8831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6AF7E54" id="AutoShape 47" o:spid="_x0000_s1026" type="#_x0000_t32" style="position:absolute;margin-left:233.25pt;margin-top:1.9pt;width:0;height:38.45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TR3MMwIAAF4EAAAOAAAAZHJzL2Uyb0RvYy54bWysVMGO2jAQvVfqP1i+QxI2sBARVqsEetm2&#10;SLv9AGM7xKpjW7YhoKr/3rEJtLSXqioHM7Zn3ryZec7y6dRJdOTWCa1KnI1TjLiimgm1L/GXt81o&#10;jpHzRDEiteIlPnOHn1bv3y17U/CJbrVk3CIAUa7oTYlb702RJI62vCNurA1XcNlo2xEPW7tPmCU9&#10;oHcymaTpLOm1ZcZqyp2D0/pyiVcRv2k49Z+bxnGPZImBm4+rjesurMlqSYq9JaYVdKBB/oFFR4SC&#10;pDeomniCDlb8AdUJarXTjR9T3SW6aQTlsQaoJkt/q+a1JYbHWqA5ztza5P4fLP103FokWInzR4wU&#10;6WBGzwevY2oEZ9Cg3rgC/Cq1taFEelKv5kXTrw4pXbVE7Xn0fjsbCM5CRHIXEjbOQJpd/1Ez8CGQ&#10;IHbr1NguQEIf0CkO5XwbCj95RC+HFE7z+fwhm0ZwUlzjjHX+A9cdCkaJnbdE7FtfaaVg8tpmMQs5&#10;vjgfWJHiGhCSKr0RUkYBSIX6Ei+mk2kMcFoKFi6Dm7P7XSUtOpIgofgbWNy5WX1QLIK1nLD1YHsi&#10;JNjIx954K6BbkuOQreMMI8nh1QTrQk+qkBEqB8KDdVHRt0W6WM/X83yUT2brUZ7W9eh5U+Wj2SZ7&#10;nNYPdVXV2fdAPsuLVjDGVeB/VXSW/51ihrd10eJN07dGJffosaNA9vofScfRh2lfdLPT7Ly1obqg&#10;AhBxdB4eXHglv+6j18/PwuoHAAAA//8DAFBLAwQUAAYACAAAACEAhJxySN4AAAAIAQAADwAAAGRy&#10;cy9kb3ducmV2LnhtbEyPzU7DMBCE70i8g7VI3KjDn1tCnAqoELmARFshjm68xBHxOordNuXpWcQB&#10;jqMZzXxTzEffiR0OsQ2k4XySgUCqg22p0bBePZ7NQMRkyJouEGo4YIR5eXxUmNyGPb3ibpkawSUU&#10;c6PBpdTnUsbaoTdxEnok9j7C4E1iOTTSDmbP5b6TF1mmpDct8YIzPT44rD+XW68hLd4PTr3V9zft&#10;y+rpWbVfVVUttD49Ge9uQSQc018YfvAZHUpm2oQt2Sg6DVdKXXNUwyU/YP9XbzTMsinIspD/D5Tf&#10;AAAA//8DAFBLAQItABQABgAIAAAAIQC2gziS/gAAAOEBAAATAAAAAAAAAAAAAAAAAAAAAABbQ29u&#10;dGVudF9UeXBlc10ueG1sUEsBAi0AFAAGAAgAAAAhADj9If/WAAAAlAEAAAsAAAAAAAAAAAAAAAAA&#10;LwEAAF9yZWxzLy5yZWxzUEsBAi0AFAAGAAgAAAAhAB9NHcwzAgAAXgQAAA4AAAAAAAAAAAAAAAAA&#10;LgIAAGRycy9lMm9Eb2MueG1sUEsBAi0AFAAGAAgAAAAhAIScckjeAAAACAEAAA8AAAAAAAAAAAAA&#10;AAAAjQQAAGRycy9kb3ducmV2LnhtbFBLBQYAAAAABAAEAPMAAACYBQ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520" w:firstLine="360"/>
        <w:rPr>
          <w:sz w:val="22"/>
          <w:szCs w:val="22"/>
        </w:rPr>
      </w:pPr>
      <w:r w:rsidRPr="00FE343A">
        <w:rPr>
          <w:sz w:val="22"/>
          <w:szCs w:val="22"/>
        </w:rPr>
        <w:t xml:space="preserve">Color Tests and/or Microcrystalline Tests </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58240" behindDoc="0" locked="0" layoutInCell="1" allowOverlap="1" wp14:anchorId="015722F7" wp14:editId="06E50F43">
                <wp:simplePos x="0" y="0"/>
                <wp:positionH relativeFrom="column">
                  <wp:posOffset>2962275</wp:posOffset>
                </wp:positionH>
                <wp:positionV relativeFrom="paragraph">
                  <wp:posOffset>100330</wp:posOffset>
                </wp:positionV>
                <wp:extent cx="0" cy="428625"/>
                <wp:effectExtent l="57150" t="5080" r="57150" b="23495"/>
                <wp:wrapNone/>
                <wp:docPr id="46" name="AutoShape 4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286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AE3CED1" id="AutoShape 49" o:spid="_x0000_s1026" type="#_x0000_t32" style="position:absolute;margin-left:233.25pt;margin-top:7.9pt;width:0;height:33.7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V8wuMgIAAF4EAAAOAAAAZHJzL2Uyb0RvYy54bWysVMGO2jAQvVfqP1i+s0looBARVqsEetm2&#10;SLv9AGM7iVXHtmxDQFX/vWMHaGkvVVUOZmzPvHkz85zV46mX6MitE1qVOHtIMeKKaiZUW+Ivr9vJ&#10;AiPniWJEasVLfOYOP67fvlkNpuBT3WnJuEUAolwxmBJ33psiSRzteE/cgzZcwWWjbU88bG2bMEsG&#10;QO9lMk3TeTJoy4zVlDsHp/V4idcRv2k49Z+bxnGPZImBm4+rjes+rMl6RYrWEtMJeqFB/oFFT4SC&#10;pDeomniCDlb8AdULarXTjX+guk900wjKYw1QTZb+Vs1LRwyPtUBznLm1yf0/WPrpuLNIsBLnc4wU&#10;6WFGTwevY2qUL0ODBuMK8KvUzoYS6Um9mGdNvzqkdNUR1fLo/Xo2EJyFiOQuJGycgTT74aNm4EMg&#10;QezWqbF9gIQ+oFMcyvk2FH7yiI6HFE7z6WI+nUVwUlzjjHX+A9c9CkaJnbdEtJ2vtFIweW2zmIUc&#10;n50PrEhxDQhJld4KKaMApEJDiZczSBBunJaChcu4se2+khYdSZBQ/F1Y3LlZfVAsgnWcsM3F9kRI&#10;sJGPvfFWQLckxyFbzxlGksOrCdZIT6qQESoHwhdrVNG3ZbrcLDaLfJJP55tJntb15Glb5ZP5Nns/&#10;q9/VVVVn3wP5LC86wRhXgf9V0Vn+d4q5vK1RizdN3xqV3KPHjgLZ638kHUcfpj3qZq/ZeWdDdUEF&#10;IOLofHlw4ZX8uo9ePz8L6x8AAAD//wMAUEsDBBQABgAIAAAAIQCOUDOe3wAAAAkBAAAPAAAAZHJz&#10;L2Rvd25yZXYueG1sTI/BTsMwEETvSPyDtUjcqAOlVglxKqBC5FIkWoQ4uskSW8TrKHbblK9nEQc4&#10;7szT7EyxGH0n9jhEF0jD5SQDgVSHxlGr4XXzeDEHEZOhxnSBUMMRIyzK05PC5E040Avu16kVHEIx&#10;NxpsSn0uZawtehMnoUdi7yMM3iQ+h1Y2gzlwuO/kVZYp6Y0j/mBNjw8W68/1zmtIy/ejVW/1/Y17&#10;3jytlPuqqmqp9fnZeHcLIuGY/mD4qc/VoeRO27CjJopOw7VSM0bZmPEEBn6FrYb5dAqyLOT/BeU3&#10;AAAA//8DAFBLAQItABQABgAIAAAAIQC2gziS/gAAAOEBAAATAAAAAAAAAAAAAAAAAAAAAABbQ29u&#10;dGVudF9UeXBlc10ueG1sUEsBAi0AFAAGAAgAAAAhADj9If/WAAAAlAEAAAsAAAAAAAAAAAAAAAAA&#10;LwEAAF9yZWxzLy5yZWxzUEsBAi0AFAAGAAgAAAAhAEZXzC4yAgAAXgQAAA4AAAAAAAAAAAAAAAAA&#10;LgIAAGRycy9lMm9Eb2MueG1sUEsBAi0AFAAGAAgAAAAhAI5QM57fAAAACQEAAA8AAAAAAAAAAAAA&#10;AAAAjAQAAGRycy9kb3ducmV2LnhtbFBLBQYAAAAABAAEAPMAAACYBQ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160" w:firstLine="360"/>
        <w:rPr>
          <w:sz w:val="22"/>
          <w:szCs w:val="22"/>
        </w:rPr>
      </w:pPr>
      <w:r w:rsidRPr="00FE343A">
        <w:rPr>
          <w:sz w:val="22"/>
          <w:szCs w:val="22"/>
        </w:rPr>
        <w:t>Extraction, if needed (refer to Unit Technical Procedures)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1312" behindDoc="0" locked="0" layoutInCell="1" allowOverlap="1" wp14:anchorId="1C87334B" wp14:editId="09C77AD6">
                <wp:simplePos x="0" y="0"/>
                <wp:positionH relativeFrom="column">
                  <wp:posOffset>2962275</wp:posOffset>
                </wp:positionH>
                <wp:positionV relativeFrom="paragraph">
                  <wp:posOffset>43180</wp:posOffset>
                </wp:positionV>
                <wp:extent cx="0" cy="428625"/>
                <wp:effectExtent l="57150" t="5080" r="57150" b="23495"/>
                <wp:wrapNone/>
                <wp:docPr id="45" name="AutoShape 5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286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609D0D9" id="AutoShape 54" o:spid="_x0000_s1026" type="#_x0000_t32" style="position:absolute;margin-left:233.25pt;margin-top:3.4pt;width:0;height:33.7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TBn7MgIAAF4EAAAOAAAAZHJzL2Uyb0RvYy54bWysVMGO2jAQvVfqP1i+s0looBARVqsEetm2&#10;SLv9AGM7iVXHtmxDQFX/vWMHaGkvVVUOZmzPvHkz85zV46mX6MitE1qVOHtIMeKKaiZUW+Ivr9vJ&#10;AiPniWJEasVLfOYOP67fvlkNpuBT3WnJuEUAolwxmBJ33psiSRzteE/cgzZcwWWjbU88bG2bMEsG&#10;QO9lMk3TeTJoy4zVlDsHp/V4idcRv2k49Z+bxnGPZImBm4+rjes+rMl6RYrWEtMJeqFB/oFFT4SC&#10;pDeomniCDlb8AdULarXTjX+guk900wjKYw1QTZb+Vs1LRwyPtUBznLm1yf0/WPrpuLNIsBLnM4wU&#10;6WFGTwevY2o0y0ODBuMK8KvUzoYS6Um9mGdNvzqkdNUR1fLo/Xo2EJyFiOQuJGycgTT74aNm4EMg&#10;QezWqbF9gIQ+oFMcyvk2FH7yiI6HFE7z6WI+nUVwUlzjjHX+A9c9CkaJnbdEtJ2vtFIweW2zmIUc&#10;n50PrEhxDQhJld4KKaMApEJDiZczSBBunJaChcu4se2+khYdSZBQ/F1Y3LlZfVAsgnWcsM3F9kRI&#10;sJGPvfFWQLckxyFbzxlGksOrCdZIT6qQESoHwhdrVNG3ZbrcLDaLfJJP55tJntb15Glb5ZP5Nns/&#10;q9/VVVVn3wP5LC86wRhXgf9V0Vn+d4q5vK1RizdN3xqV3KPHjgLZ638kHUcfpj3qZq/ZeWdDdUEF&#10;IOLofHlw4ZX8uo9ePz8L6x8AAAD//wMAUEsDBBQABgAIAAAAIQCxtEFN3gAAAAgBAAAPAAAAZHJz&#10;L2Rvd25yZXYueG1sTI/BTsMwEETvSPyDtUjcqAMUt4RsKqBC5AISLUIc3djEEfE6it025etZxAGO&#10;oxnNvCkWo+/Ezg6xDYRwPslAWKqDaalBeF0/nM1BxKTJ6C6QRTjYCIvy+KjQuQl7erG7VWoEl1DM&#10;NYJLqc+ljLWzXsdJ6C2x9xEGrxPLoZFm0Hsu9528yDIlvW6JF5zu7b2z9edq6xHS8v3g1Ft9d90+&#10;rx+fVPtVVdUS8fRkvL0BkeyY/sLwg8/oUDLTJmzJRNEhTJW64iiC4gfs/+oNwmx6CbIs5P8D5TcA&#10;AAD//wMAUEsBAi0AFAAGAAgAAAAhALaDOJL+AAAA4QEAABMAAAAAAAAAAAAAAAAAAAAAAFtDb250&#10;ZW50X1R5cGVzXS54bWxQSwECLQAUAAYACAAAACEAOP0h/9YAAACUAQAACwAAAAAAAAAAAAAAAAAv&#10;AQAAX3JlbHMvLnJlbHNQSwECLQAUAAYACAAAACEAfEwZ+zICAABeBAAADgAAAAAAAAAAAAAAAAAu&#10;AgAAZHJzL2Uyb0RvYy54bWxQSwECLQAUAAYACAAAACEAsbRBTd4AAAAIAQAADwAAAAAAAAAAAAAA&#10;AACMBAAAZHJzL2Rvd25yZXYueG1sUEsFBgAAAAAEAAQA8wAAAJcFA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880" w:firstLine="720"/>
        <w:rPr>
          <w:sz w:val="22"/>
          <w:szCs w:val="22"/>
        </w:rPr>
      </w:pPr>
      <w:r w:rsidRPr="00FE343A">
        <w:rPr>
          <w:sz w:val="22"/>
          <w:szCs w:val="22"/>
        </w:rPr>
        <w:t>IR and/or MS/GC-MS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0288" behindDoc="0" locked="0" layoutInCell="1" allowOverlap="1" wp14:anchorId="44C01083" wp14:editId="17464C98">
                <wp:simplePos x="0" y="0"/>
                <wp:positionH relativeFrom="column">
                  <wp:posOffset>2962275</wp:posOffset>
                </wp:positionH>
                <wp:positionV relativeFrom="paragraph">
                  <wp:posOffset>73660</wp:posOffset>
                </wp:positionV>
                <wp:extent cx="0" cy="374015"/>
                <wp:effectExtent l="57150" t="6985" r="57150" b="19050"/>
                <wp:wrapNone/>
                <wp:docPr id="44" name="AutoShape 5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37401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32111C4E" id="AutoShape 52" o:spid="_x0000_s1026" type="#_x0000_t32" style="position:absolute;margin-left:233.25pt;margin-top:5.8pt;width:0;height:29.4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UgixMwIAAF4EAAAOAAAAZHJzL2Uyb0RvYy54bWysVMGO2jAQvVfqP1i+QxI2sBARVqsEetm2&#10;SLv9AGM7xKpjW7YhoKr/3rEDtLSXqioHM7Zn3ryZec7y6dRJdOTWCa1KnI1TjLiimgm1L/GXt81o&#10;jpHzRDEiteIlPnOHn1bv3y17U/CJbrVk3CIAUa7oTYlb702RJI62vCNurA1XcNlo2xEPW7tPmCU9&#10;oHcymaTpLOm1ZcZqyp2D03q4xKuI3zSc+s9N47hHssTAzcfVxnUX1mS1JMXeEtMKeqFB/oFFR4SC&#10;pDeomniCDlb8AdUJarXTjR9T3SW6aQTlsQaoJkt/q+a1JYbHWqA5ztza5P4fLP103FokWInzHCNF&#10;OpjR88HrmBpNJ6FBvXEF+FVqa0OJ9KRezYumXx1SumqJ2vPo/XY2EJyFiOQuJGycgTS7/qNm4EMg&#10;QezWqbFdgIQ+oFMcyvk2FH7yiA6HFE4fHvM0m0ZwUlzjjHX+A9cdCkaJnbdE7FtfaaVg8tpmMQs5&#10;vjgfWJHiGhCSKr0RUkYBSIX6Ei+mk2kMcFoKFi6Dm7P7XSUtOpIgofi7sLhzs/qgWARrOWHri+2J&#10;kGAjH3vjrYBuSY5Dto4zjCSHVxOsgZ5UISNUDoQv1qCib4t0sZ6v5/kon8zWozyt69HzpspHs032&#10;OK0f6qqqs++BfJYXrWCMq8D/qugs/zvFXN7WoMWbpm+NSu7RY0eB7PU/ko6jD9MedLPT7Ly1obqg&#10;AhBxdL48uPBKft1Hr5+fhdUPAAAA//8DAFBLAwQUAAYACAAAACEAFIlgN94AAAAJAQAADwAAAGRy&#10;cy9kb3ducmV2LnhtbEyPwU7DMAyG70i8Q2QkbiwdYoGVphMwIXoBiW1CHLPGNBWNUzXZ1vH0GHGA&#10;o/1/+v25WIy+E3scYhtIw3SSgUCqg22p0bBZP17cgIjJkDVdINRwxAiL8vSkMLkNB3rF/So1gkso&#10;5kaDS6nPpYy1Q2/iJPRInH2EwZvE49BIO5gDl/tOXmaZkt60xBec6fHBYf252nkNafl+dOqtvp+3&#10;L+unZ9V+VVW11Pr8bLy7BZFwTH8w/OizOpTstA07slF0Gq6UmjHKwVSBYOB3sdVwnc1AloX8/0H5&#10;DQAA//8DAFBLAQItABQABgAIAAAAIQC2gziS/gAAAOEBAAATAAAAAAAAAAAAAAAAAAAAAABbQ29u&#10;dGVudF9UeXBlc10ueG1sUEsBAi0AFAAGAAgAAAAhADj9If/WAAAAlAEAAAsAAAAAAAAAAAAAAAAA&#10;LwEAAF9yZWxzLy5yZWxzUEsBAi0AFAAGAAgAAAAhAAhSCLEzAgAAXgQAAA4AAAAAAAAAAAAAAAAA&#10;LgIAAGRycy9lMm9Eb2MueG1sUEsBAi0AFAAGAAgAAAAhABSJYDfeAAAACQEAAA8AAAAAAAAAAAAA&#10;AAAAjQQAAGRycy9kb3ducmV2LnhtbFBLBQYAAAAABAAEAPMAAACYBQ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rPr>
          <w:sz w:val="22"/>
          <w:szCs w:val="22"/>
        </w:rPr>
      </w:pPr>
    </w:p>
    <w:p w:rsidR="00013307" w:rsidRPr="00FE343A" w:rsidRDefault="00013307" w:rsidP="00013307">
      <w:pPr>
        <w:pStyle w:val="ListParagraph"/>
        <w:ind w:left="4320"/>
        <w:rPr>
          <w:sz w:val="22"/>
          <w:szCs w:val="22"/>
        </w:rPr>
      </w:pPr>
      <w:r w:rsidRPr="00FE343A">
        <w:rPr>
          <w:sz w:val="22"/>
          <w:szCs w:val="22"/>
        </w:rPr>
        <w:t>Report</w:t>
      </w:r>
      <w:r w:rsidRPr="00FE343A">
        <w:rPr>
          <w:sz w:val="22"/>
          <w:szCs w:val="22"/>
        </w:rPr>
        <w:tab/>
      </w:r>
      <w:r w:rsidRPr="00FE343A">
        <w:rPr>
          <w:sz w:val="22"/>
          <w:szCs w:val="22"/>
        </w:rPr>
        <w:tab/>
      </w:r>
    </w:p>
    <w:p w:rsidR="00013307" w:rsidRPr="00FE343A" w:rsidRDefault="00013307" w:rsidP="00013307">
      <w:pPr>
        <w:ind w:left="7200" w:hanging="1635"/>
        <w:rPr>
          <w:sz w:val="22"/>
          <w:szCs w:val="22"/>
        </w:rPr>
      </w:pPr>
    </w:p>
    <w:p w:rsidR="00013307" w:rsidRPr="00FE343A" w:rsidRDefault="00013307" w:rsidP="00013307">
      <w:pPr>
        <w:ind w:left="7200" w:hanging="1635"/>
        <w:rPr>
          <w:sz w:val="22"/>
          <w:szCs w:val="22"/>
        </w:rPr>
      </w:pPr>
    </w:p>
    <w:p w:rsidR="00013307" w:rsidRPr="00FE343A" w:rsidRDefault="00013307" w:rsidP="00013307">
      <w:pPr>
        <w:ind w:left="7200" w:hanging="1635"/>
        <w:rPr>
          <w:sz w:val="22"/>
          <w:szCs w:val="22"/>
        </w:rPr>
      </w:pPr>
    </w:p>
    <w:p w:rsidR="00013307" w:rsidRPr="00FE343A" w:rsidRDefault="00013307" w:rsidP="00013307">
      <w:pPr>
        <w:ind w:left="7200" w:hanging="1635"/>
        <w:rPr>
          <w:sz w:val="22"/>
          <w:szCs w:val="22"/>
        </w:rPr>
      </w:pPr>
    </w:p>
    <w:p w:rsidR="00013307" w:rsidRPr="00FE343A" w:rsidRDefault="00013307" w:rsidP="00013307">
      <w:pPr>
        <w:ind w:left="7200" w:hanging="1635"/>
        <w:rPr>
          <w:sz w:val="22"/>
          <w:szCs w:val="22"/>
        </w:rPr>
      </w:pPr>
    </w:p>
    <w:p w:rsidR="00013307" w:rsidRPr="00FE343A" w:rsidRDefault="00013307" w:rsidP="00013307">
      <w:pPr>
        <w:ind w:left="7200" w:hanging="1635"/>
        <w:rPr>
          <w:sz w:val="22"/>
          <w:szCs w:val="22"/>
        </w:rPr>
      </w:pPr>
    </w:p>
    <w:p w:rsidR="00013307" w:rsidRPr="00FE343A" w:rsidRDefault="00013307" w:rsidP="00013307">
      <w:pPr>
        <w:ind w:left="7200" w:hanging="1635"/>
        <w:rPr>
          <w:sz w:val="22"/>
          <w:szCs w:val="22"/>
        </w:rPr>
      </w:pPr>
    </w:p>
    <w:p w:rsidR="00013307" w:rsidRPr="00FE343A" w:rsidRDefault="00013307" w:rsidP="00013307">
      <w:pPr>
        <w:ind w:left="7200" w:hanging="375"/>
        <w:rPr>
          <w:sz w:val="22"/>
          <w:szCs w:val="22"/>
        </w:rPr>
      </w:pPr>
    </w:p>
    <w:p w:rsidR="00013307" w:rsidRPr="00FE343A" w:rsidRDefault="00013307" w:rsidP="00013307">
      <w:pPr>
        <w:rPr>
          <w:sz w:val="22"/>
          <w:szCs w:val="22"/>
        </w:rPr>
      </w:pPr>
    </w:p>
    <w:p w:rsidR="00013307" w:rsidRPr="00FE343A" w:rsidRDefault="00013307" w:rsidP="00013307">
      <w:pPr>
        <w:tabs>
          <w:tab w:val="left" w:pos="360"/>
          <w:tab w:val="left" w:pos="720"/>
          <w:tab w:val="left" w:pos="108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autoSpaceDE w:val="0"/>
        <w:autoSpaceDN w:val="0"/>
        <w:adjustRightInd w:val="0"/>
        <w:rPr>
          <w:b/>
          <w:sz w:val="22"/>
          <w:szCs w:val="22"/>
        </w:rPr>
        <w:sectPr w:rsidR="00013307" w:rsidRPr="00FE343A" w:rsidSect="00D6371F">
          <w:pgSz w:w="12240" w:h="15840"/>
          <w:pgMar w:top="2448" w:right="1440" w:bottom="1440" w:left="1440" w:header="360" w:footer="0" w:gutter="0"/>
          <w:cols w:space="720"/>
          <w:docGrid w:linePitch="360"/>
        </w:sectPr>
      </w:pPr>
    </w:p>
    <w:p w:rsidR="00013307" w:rsidRPr="00FE343A" w:rsidRDefault="00013307" w:rsidP="00013307">
      <w:pPr>
        <w:pStyle w:val="ListParagraph"/>
        <w:ind w:left="2520"/>
        <w:rPr>
          <w:b/>
          <w:sz w:val="22"/>
          <w:szCs w:val="22"/>
          <w:u w:val="single"/>
        </w:rPr>
      </w:pPr>
      <w:r w:rsidRPr="00FE343A">
        <w:rPr>
          <w:b/>
          <w:sz w:val="22"/>
          <w:szCs w:val="22"/>
          <w:u w:val="single"/>
        </w:rPr>
        <w:lastRenderedPageBreak/>
        <w:t>General Unknowns/Powders Analysis Scheme</w:t>
      </w:r>
    </w:p>
    <w:p w:rsidR="00013307" w:rsidRPr="00FE343A" w:rsidRDefault="00013307" w:rsidP="00013307">
      <w:pPr>
        <w:rPr>
          <w:sz w:val="22"/>
          <w:szCs w:val="22"/>
        </w:rPr>
      </w:pPr>
    </w:p>
    <w:p w:rsidR="00013307" w:rsidRPr="00FE343A" w:rsidRDefault="00013307" w:rsidP="00013307">
      <w:pPr>
        <w:rPr>
          <w:sz w:val="22"/>
          <w:szCs w:val="22"/>
        </w:rPr>
      </w:pPr>
      <w:bookmarkStart w:id="4" w:name="_Hlk27654913"/>
    </w:p>
    <w:p w:rsidR="00013307" w:rsidRPr="00FE343A" w:rsidRDefault="00013307" w:rsidP="00013307">
      <w:pPr>
        <w:ind w:left="2160" w:firstLine="720"/>
        <w:rPr>
          <w:sz w:val="22"/>
          <w:szCs w:val="22"/>
        </w:rPr>
      </w:pPr>
      <w:r w:rsidRPr="00FE343A">
        <w:rPr>
          <w:noProof/>
        </w:rPr>
        <mc:AlternateContent>
          <mc:Choice Requires="wps">
            <w:drawing>
              <wp:anchor distT="0" distB="0" distL="114300" distR="114300" simplePos="0" relativeHeight="251673600" behindDoc="0" locked="0" layoutInCell="1" allowOverlap="1" wp14:anchorId="7EF51AAA" wp14:editId="1C0CD57C">
                <wp:simplePos x="0" y="0"/>
                <wp:positionH relativeFrom="column">
                  <wp:posOffset>2962275</wp:posOffset>
                </wp:positionH>
                <wp:positionV relativeFrom="paragraph">
                  <wp:posOffset>156845</wp:posOffset>
                </wp:positionV>
                <wp:extent cx="0" cy="295275"/>
                <wp:effectExtent l="57150" t="13970" r="57150" b="14605"/>
                <wp:wrapNone/>
                <wp:docPr id="40" name="AutoShape 6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1963D2D" id="AutoShape 66" o:spid="_x0000_s1026" type="#_x0000_t32" style="position:absolute;margin-left:233.25pt;margin-top:12.35pt;width:0;height:23.25pt;z-index:2516736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JLdzMgIAAF4EAAAOAAAAZHJzL2Uyb0RvYy54bWysVMGO2jAQvVfqP1i+QwgNLESE1SqBXrZd&#10;pN1+gLGdxKpjW7YhoKr/3rEJtLSXqioHM7Zn3rx5M87q8dRJdOTWCa0KnI4nGHFFNROqKfCXt+1o&#10;gZHzRDEiteIFPnOHH9fv3616k/OpbrVk3CIAUS7vTYFb702eJI62vCNurA1XcFlr2xEPW9skzJIe&#10;0DuZTCeTedJry4zVlDsHp9XlEq8jfl1z6l/q2nGPZIGBm4+rjes+rMl6RfLGEtMKOtAg/8CiI0JB&#10;0htURTxBByv+gOoEtdrp2o+p7hJd14LyWANUk05+q+a1JYbHWkAcZ24yuf8HSz8fdxYJVuAM5FGk&#10;gx49HbyOqdF8HgTqjcvBr1Q7G0qkJ/VqnjX96pDSZUtUw6P329lAcBoikruQsHEG0uz7T5qBD4EE&#10;Ua1TbbsACTqgU2zK+dYUfvKIXg4pnE6Xs+nDLIKT/BpnrPMfue5QMArsvCWiaX2plYLOa5vGLOT4&#10;7HxgRfJrQEiq9FZIGQdAKtQXGDLMYoDTUrBwGdycbfaltOhIwgjF38Dizs3qg2IRrOWEbQbbEyHB&#10;Rj5q460AtSTHIVvHGUaSw6sJ1oWeVCEjVA6EB+syRd+Wk+VmsVlko2w634yySVWNnrZlNppv04dZ&#10;9aEqyyr9HsinWd4KxrgK/K8TnWZ/NzHD27rM4m2mb0Il9+hRUSB7/Y+kY+tDty9zs9fsvLOhujAF&#10;MMTReXhw4ZX8uo9ePz8L6x8AAAD//wMAUEsDBBQABgAIAAAAIQBLrAIu4AAAAAkBAAAPAAAAZHJz&#10;L2Rvd25yZXYueG1sTI/BTsMwDIbvSLxDZCRuLF01MihNJ2BC9AISG0Ics8Y0EY1TNdnW7ekJ4jCO&#10;tj/9/v5yMbqO7XAI1pOE6SQDhtR4bamV8L5+uroBFqIirTpPKOGAARbV+VmpCu339Ia7VWxZCqFQ&#10;KAkmxr7gPDQGnQoT3yOl25cfnIppHFquB7VP4a7jeZYJ7pSl9MGoHh8NNt+rrZMQl58HIz6ah1v7&#10;un5+EfZY1/VSysuL8f4OWMQxnmD41U/qUCWnjd+SDqyTMBPiOqES8tkcWAL+FhsJ82kOvCr5/wbV&#10;DwAAAP//AwBQSwECLQAUAAYACAAAACEAtoM4kv4AAADhAQAAEwAAAAAAAAAAAAAAAAAAAAAAW0Nv&#10;bnRlbnRfVHlwZXNdLnhtbFBLAQItABQABgAIAAAAIQA4/SH/1gAAAJQBAAALAAAAAAAAAAAAAAAA&#10;AC8BAABfcmVscy8ucmVsc1BLAQItABQABgAIAAAAIQBwJLdzMgIAAF4EAAAOAAAAAAAAAAAAAAAA&#10;AC4CAABkcnMvZTJvRG9jLnhtbFBLAQItABQABgAIAAAAIQBLrAIu4AAAAAkBAAAPAAAAAAAAAAAA&#10;AAAAAIwEAABkcnMvZG93bnJldi54bWxQSwUGAAAAAAQABADzAAAAmQUAAAAA&#10;">
                <v:stroke endarrow="block"/>
              </v:shape>
            </w:pict>
          </mc:Fallback>
        </mc:AlternateContent>
      </w:r>
      <w:r w:rsidRPr="00FE343A">
        <w:rPr>
          <w:sz w:val="22"/>
          <w:szCs w:val="22"/>
        </w:rPr>
        <w:t>Physical Examination of Drug Form</w: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b/>
          <w:sz w:val="22"/>
          <w:szCs w:val="22"/>
        </w:rPr>
      </w:pPr>
    </w:p>
    <w:p w:rsidR="00013307" w:rsidRPr="00FE343A" w:rsidRDefault="00013307" w:rsidP="00013307">
      <w:pPr>
        <w:pStyle w:val="ListParagraph"/>
        <w:ind w:left="2520" w:firstLine="360"/>
        <w:rPr>
          <w:sz w:val="22"/>
          <w:szCs w:val="22"/>
        </w:rPr>
      </w:pPr>
      <w:r w:rsidRPr="00FE343A">
        <w:rPr>
          <w:sz w:val="22"/>
          <w:szCs w:val="22"/>
        </w:rPr>
        <w:t>General Unknowns/Powders/Clandestine Tablets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3360" behindDoc="0" locked="0" layoutInCell="1" allowOverlap="1" wp14:anchorId="3366B4EA" wp14:editId="063737B3">
                <wp:simplePos x="0" y="0"/>
                <wp:positionH relativeFrom="column">
                  <wp:posOffset>2962275</wp:posOffset>
                </wp:positionH>
                <wp:positionV relativeFrom="paragraph">
                  <wp:posOffset>-635</wp:posOffset>
                </wp:positionV>
                <wp:extent cx="0" cy="295275"/>
                <wp:effectExtent l="57150" t="8890" r="57150" b="19685"/>
                <wp:wrapNone/>
                <wp:docPr id="39" name="AutoShape 5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FEA6BBD" id="AutoShape 55" o:spid="_x0000_s1026" type="#_x0000_t32" style="position:absolute;margin-left:233.25pt;margin-top:-.05pt;width:0;height:23.2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nCkQNAIAAF4EAAAOAAAAZHJzL2Uyb0RvYy54bWysVE2P2jAQvVfqf7B8hyQssBARVqsEetl2&#10;kXb7A4ztJFYd27INAVX97x07QHfbS1WVgxnb8/HmzXNWD6dOoiO3TmhV4GycYsQV1UyopsBfX7ej&#10;BUbOE8WI1IoX+Mwdflh//LDqTc4nutWScYsgiXJ5bwrcem/yJHG05R1xY224gsta24542NomYZb0&#10;kL2TySRN50mvLTNWU+4cnFbDJV7H/HXNqX+ua8c9kgUGbD6uNq77sCbrFckbS0wr6AUG+QcUHREK&#10;it5SVcQTdLDij1SdoFY7Xfsx1V2i61pQHnuAbrL0t25eWmJ47AXIceZGk/t/aemX484iwQp8t8RI&#10;kQ5m9HjwOpZGs1kgqDcuB79S7WxokZ7Ui3nS9JtDSpctUQ2P3q9nA8FZiEjehYSNM1Bm33/WDHwI&#10;FIhsnWrbhZTAAzrFoZxvQ+Enj+hwSOF0spxN7iOchOTXOGOd/8R1h4JRYOctEU3rS60UTF7bLFYh&#10;xyfnAyqSXwNCUaW3QsooAKlQX2CoMIsBTkvBwmVwc7bZl9KiIwkSir/YIty8dbP6oFhM1nLCNhfb&#10;EyHBRj5y460AtiTHoVrHGUaSw6sJ1gBPqlAROgfAF2tQ0fdlutwsNovpaDqZb0bTtKpGj9tyOppv&#10;s/tZdVeVZZX9COCzad4KxrgK+K+KzqZ/p5jL2xq0eNP0jajkffbIKIC9/kfQcfRh2oNu9pqddzZ0&#10;F1QAIo7OlwcXXsnbffT69VlY/wQAAP//AwBQSwMEFAAGAAgAAAAhAI1ghLfeAAAACAEAAA8AAABk&#10;cnMvZG93bnJldi54bWxMj8FOwzAQRO+V+g/WInFrnaJiQYhTARUil1aiRYijGy+x1XgdxW6b8vW4&#10;4gC3Hc1o9k2xGFzLjtgH60nCbJoBQ6q9ttRIeN++TO6AhahIq9YTSjhjgEU5HhUq1/5Eb3jcxIal&#10;Egq5kmBi7HLOQ23QqTD1HVLyvnzvVEyyb7ju1SmVu5bfZJngTllKH4zq8Nlgvd8cnIS4/Dwb8VE/&#10;3dv19nUl7HdVVUspr6+GxwdgEYf4F4YLfkKHMjHt/IF0YK2EuRC3KSphMgOW/F+9uxxz4GXB/w8o&#10;fwAAAP//AwBQSwECLQAUAAYACAAAACEAtoM4kv4AAADhAQAAEwAAAAAAAAAAAAAAAAAAAAAAW0Nv&#10;bnRlbnRfVHlwZXNdLnhtbFBLAQItABQABgAIAAAAIQA4/SH/1gAAAJQBAAALAAAAAAAAAAAAAAAA&#10;AC8BAABfcmVscy8ucmVsc1BLAQItABQABgAIAAAAIQB9nCkQNAIAAF4EAAAOAAAAAAAAAAAAAAAA&#10;AC4CAABkcnMvZTJvRG9jLnhtbFBLAQItABQABgAIAAAAIQCNYIS33gAAAAgBAAAPAAAAAAAAAAAA&#10;AAAAAI4EAABkcnMvZG93bnJldi54bWxQSwUGAAAAAAQABADzAAAAmQ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r w:rsidRPr="00FE343A">
        <w:rPr>
          <w:sz w:val="22"/>
          <w:szCs w:val="22"/>
        </w:rPr>
        <w:t xml:space="preserve">Single Unit or Sample Selection/Sampling, then for each unit </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4384" behindDoc="0" locked="0" layoutInCell="1" allowOverlap="1" wp14:anchorId="0F607478" wp14:editId="0260DA0B">
                <wp:simplePos x="0" y="0"/>
                <wp:positionH relativeFrom="column">
                  <wp:posOffset>2961640</wp:posOffset>
                </wp:positionH>
                <wp:positionV relativeFrom="paragraph">
                  <wp:posOffset>31750</wp:posOffset>
                </wp:positionV>
                <wp:extent cx="635" cy="676275"/>
                <wp:effectExtent l="76200" t="0" r="75565" b="47625"/>
                <wp:wrapNone/>
                <wp:docPr id="37" name="AutoShape 5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635" cy="676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D0BBE01" id="AutoShape 56" o:spid="_x0000_s1026" type="#_x0000_t32" style="position:absolute;margin-left:233.2pt;margin-top:2.5pt;width:.05pt;height:53.25pt;flip:x;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xFTvPQIAAGoEAAAOAAAAZHJzL2Uyb0RvYy54bWysVE2P2jAQvVfqf7B8hyR8BIgIq1UC7WHb&#10;Iu32BxjbIVYd27INAVX97x0bli3tparKwYztmTdvxm+yfDh1Eh25dUKrEmfDFCOuqGZC7Uv89WUz&#10;mGPkPFGMSK14ic/c4YfV+3fL3hR8pFstGbcIQJQrelPi1ntTJImjLe+IG2rDFVw22nbEw9buE2ZJ&#10;D+idTEZpmie9tsxYTblzcFpfLvEq4jcNp/5L0zjukSwxcPNxtXHdhTVZLUmxt8S0gl5pkH9g0RGh&#10;IOkNqiaeoIMVf0B1glrtdOOHVHeJbhpBeawBqsnS36p5bonhsRZojjO3Nrn/B0s/H7cWCVbi8Qwj&#10;RTp4o8eD1zE1muahQb1xBfhVamtDifSkns2Tpt8cUrpqidrz6P1yNhCchYjkLiRsnIE0u/6TZuBD&#10;IEHs1qmxHWqkMB9DYACHjqBTfJ7z7Xn4ySMKh/l4ihGF83yWj2bTmIgUASNEGuv8B647FIwSO2+J&#10;2Le+0kqBCrS94JPjk/OB4VtACFZ6I6SMYpAK9SVeTEfTSMhpKVi4DG7O7neVtOhIgpzi78rizs3q&#10;g2IRrOWEra+2J0KCjXzsk7cCOic5Dtk6zjCSHCYoWBd6UoWMUDsQvloXRX1fpIv1fD2fDCajfD2Y&#10;pHU9eNxUk0G+yWbTelxXVZ39COSzSdEKxrgK/F/VnU3+Tj3XObvo8qbvW6OSe/TYUSD7+h9JRxmE&#10;l79oaKfZeWtDdUERIOjofB2+MDG/7qPX2ydi9RMAAP//AwBQSwMEFAAGAAgAAAAhAGDIRvreAAAA&#10;CQEAAA8AAABkcnMvZG93bnJldi54bWxMj0FLw0AUhO8F/8PyhF6K3aQ0ocRsimirJynGet9mn0lo&#10;9m3Ibtvk3/s86XGYYeabfDvaTlxx8K0jBfEyAoFUOdNSreD4uX/YgPBBk9GdI1QwoYdtcTfLdWbc&#10;jT7wWoZacAn5TCtoQugzKX3VoNV+6Xok9r7dYHVgOdTSDPrG5baTqyhKpdUt8UKje3xusDqXF6vg&#10;pTwk+6/FcVxN1dt7+bo5H2jaKTW/H58eQQQcw18YfvEZHQpmOrkLGS86Bes0XXNUQcKX2GedgDhx&#10;MI4TkEUu/z8ofgAAAP//AwBQSwECLQAUAAYACAAAACEAtoM4kv4AAADhAQAAEwAAAAAAAAAAAAAA&#10;AAAAAAAAW0NvbnRlbnRfVHlwZXNdLnhtbFBLAQItABQABgAIAAAAIQA4/SH/1gAAAJQBAAALAAAA&#10;AAAAAAAAAAAAAC8BAABfcmVscy8ucmVsc1BLAQItABQABgAIAAAAIQATxFTvPQIAAGoEAAAOAAAA&#10;AAAAAAAAAAAAAC4CAABkcnMvZTJvRG9jLnhtbFBLAQItABQABgAIAAAAIQBgyEb63gAAAAkBAAAP&#10;AAAAAAAAAAAAAAAAAJcEAABkcnMvZG93bnJldi54bWxQSwUGAAAAAAQABADzAAAAog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3960"/>
        <w:rPr>
          <w:sz w:val="22"/>
          <w:szCs w:val="22"/>
        </w:rPr>
      </w:pPr>
      <w:r w:rsidRPr="00FE343A">
        <w:rPr>
          <w:sz w:val="22"/>
          <w:szCs w:val="22"/>
        </w:rPr>
        <w:t>Weigh if applicable</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72576" behindDoc="0" locked="0" layoutInCell="1" allowOverlap="1" wp14:anchorId="58997F2F" wp14:editId="13B107D8">
                <wp:simplePos x="0" y="0"/>
                <wp:positionH relativeFrom="column">
                  <wp:posOffset>2962275</wp:posOffset>
                </wp:positionH>
                <wp:positionV relativeFrom="paragraph">
                  <wp:posOffset>37465</wp:posOffset>
                </wp:positionV>
                <wp:extent cx="0" cy="276225"/>
                <wp:effectExtent l="57150" t="8890" r="57150" b="19685"/>
                <wp:wrapNone/>
                <wp:docPr id="36" name="AutoShape 6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387381C" id="AutoShape 65" o:spid="_x0000_s1026" type="#_x0000_t32" style="position:absolute;margin-left:233.25pt;margin-top:2.95pt;width:0;height:21.7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BZYgMwIAAF4EAAAOAAAAZHJzL2Uyb0RvYy54bWysVE2P2jAQvVfqf7B8h5BsYCEirFYJ9LLt&#10;Iu32BxjbIVYd27INAVX97x07QLvbS1WVgxnb8/HmzXOWD6dOoiO3TmhV4nQ8wYgrqplQ+xJ/fd2M&#10;5hg5TxQjUite4jN3+GH18cOyNwXPdKsl4xZBEuWK3pS49d4USeJoyzvixtpwBZeNth3xsLX7hFnS&#10;Q/ZOJtlkMkt6bZmxmnLn4LQeLvEq5m8aTv1z0zjukSwxYPNxtXHdhTVZLUmxt8S0gl5gkH9A0RGh&#10;oOgtVU08QQcr/kjVCWq1040fU90lumkE5bEH6CadvOvmpSWGx16AHGduNLn/l5Z+OW4tEqzEdzOM&#10;FOlgRo8Hr2NpNJsGgnrjCvCr1NaGFulJvZgnTb85pHTVErXn0fv1bCA4DRHJm5CwcQbK7PrPmoEP&#10;gQKRrVNju5ASeECnOJTzbSj85BEdDimcZvezLItwElJc44x1/hPXHQpGiZ23ROxbX2mlYPLaprEK&#10;OT45H1CR4hoQiiq9EVJGAUiF+hIvplAg3DgtBQuXcWP3u0padCRBQvEXW3znZvVBsZis5YStL7Yn&#10;QoKNfOTGWwFsSY5DtY4zjCSHVxOsAZ5UoSJ0DoAv1qCi74vJYj1fz/NRns3Wo3xS16PHTZWPZpv0&#10;flrf1VVVpz8C+DQvWsEYVwH/VdFp/neKubytQYs3Td+ISt5mj4wC2Ot/BB1HH6Y96Gan2XlrQ3dB&#10;BSDi6Hx5cOGV/L6PXr8+C6ufAAAA//8DAFBLAwQUAAYACAAAACEAQVAhBd4AAAAIAQAADwAAAGRy&#10;cy9kb3ducmV2LnhtbEyPwU7DMBBE70j8g7VI3KgDai0S4lRAhcgFJFqEOLrxkljE6yh225SvZxEH&#10;uO1oRrNvyuXke7HHMbpAGi5nGQikJlhHrYbXzcPFNYiYDFnTB0INR4ywrE5PSlPYcKAX3K9TK7iE&#10;YmE0dCkNhZSx6dCbOAsDEnsfYfQmsRxbaUdz4HLfy6ssU9IbR/yhMwPed9h8rndeQ1q9Hzv11tzl&#10;7nnz+KTcV13XK63Pz6bbGxAJp/QXhh98RoeKmbZhRzaKXsNcqQVHNSxyEOz/6i0f+RxkVcr/A6pv&#10;AAAA//8DAFBLAQItABQABgAIAAAAIQC2gziS/gAAAOEBAAATAAAAAAAAAAAAAAAAAAAAAABbQ29u&#10;dGVudF9UeXBlc10ueG1sUEsBAi0AFAAGAAgAAAAhADj9If/WAAAAlAEAAAsAAAAAAAAAAAAAAAAA&#10;LwEAAF9yZWxzLy5yZWxzUEsBAi0AFAAGAAgAAAAhAI4FliAzAgAAXgQAAA4AAAAAAAAAAAAAAAAA&#10;LgIAAGRycy9lMm9Eb2MueG1sUEsBAi0AFAAGAAgAAAAhAEFQIQXeAAAACAEAAA8AAAAAAAAAAAAA&#10;AAAAjQQAAGRycy9kb3ducmV2LnhtbFBLBQYAAAAABAAEAPMAAACYBQ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880" w:firstLine="720"/>
        <w:rPr>
          <w:sz w:val="22"/>
          <w:szCs w:val="22"/>
        </w:rPr>
      </w:pPr>
      <w:r w:rsidRPr="00FE343A">
        <w:rPr>
          <w:sz w:val="22"/>
          <w:szCs w:val="22"/>
        </w:rPr>
        <w:t>Obtain portion for analysis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6432" behindDoc="0" locked="0" layoutInCell="1" allowOverlap="1" wp14:anchorId="0986A4D1" wp14:editId="0D6D9403">
                <wp:simplePos x="0" y="0"/>
                <wp:positionH relativeFrom="column">
                  <wp:posOffset>2962275</wp:posOffset>
                </wp:positionH>
                <wp:positionV relativeFrom="paragraph">
                  <wp:posOffset>50800</wp:posOffset>
                </wp:positionV>
                <wp:extent cx="0" cy="251460"/>
                <wp:effectExtent l="57150" t="12700" r="57150" b="21590"/>
                <wp:wrapNone/>
                <wp:docPr id="35" name="AutoShape 5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5146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989EB97" id="AutoShape 57" o:spid="_x0000_s1026" type="#_x0000_t32" style="position:absolute;margin-left:233.25pt;margin-top:4pt;width:0;height:19.8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avLlNQIAAF4EAAAOAAAAZHJzL2Uyb0RvYy54bWysVMuO2yAU3VfqPyD2ieOMnUmsOKORnXQz&#10;7USa6QcQwDYqBgQkTlT133shj860m6pqFuQC93HuuQcvH469RAdundCqxOl4ghFXVDOh2hJ/fd2M&#10;5hg5TxQjUite4hN3+GH18cNyMAWf6k5Lxi2CJMoVgylx570pksTRjvfEjbXhCi4bbXviYWvbhFky&#10;QPZeJtPJZJYM2jJjNeXOwWl9vsSrmL9pOPXPTeO4R7LEgM3H1cZ1F9ZktSRFa4npBL3AIP+AoidC&#10;QdFbqpp4gvZW/JGqF9Rqpxs/prpPdNMIymMP0E06+a2bl44YHnsBcpy50eT+X1r65bC1SLAS3+UY&#10;KdLDjB73XsfSKL8PBA3GFeBXqa0NLdKjejFPmn5zSOmqI6rl0fv1ZCA4DRHJu5CwcQbK7IbPmoEP&#10;gQKRrWNj+5ASeEDHOJTTbSj86BE9H1I4neZpNovzSkhxjTPW+U9c9ygYJXbeEtF2vtJKweS1TWMV&#10;cnhyPqAixTUgFFV6I6SMApAKDSVe5NM8BjgtBQuXwc3ZdldJiw4kSCj+Yotw89bN6r1iMVnHCVtf&#10;bE+EBBv5yI23AtiSHIdqPWcYSQ6vJlhneFKFitA5AL5YZxV9X0wW6/l6no2y6Ww9yiZ1PXrcVNlo&#10;tknv8/qurqo6/RHAp1nRCca4Cvivik6zv1PM5W2dtXjT9I2o5H32yCiAvf5H0HH0Ydpn3ew0O21t&#10;6C6oAEQcnS8PLrySt/vo9euzsPoJAAD//wMAUEsDBBQABgAIAAAAIQCylLi/3QAAAAgBAAAPAAAA&#10;ZHJzL2Rvd25yZXYueG1sTI/NTsMwEITvSLyDtUjcqAMCU0KcCqgQuRSpP0Ic3XiJI+J1FLttytOz&#10;iAPcdjSj2W+K2eg7scchtoE0XE4yEEh1sC01Gjbr54spiJgMWdMFQg1HjDArT08Kk9twoCXuV6kR&#10;XEIxNxpcSn0uZawdehMnoUdi7yMM3iSWQyPtYA5c7jt5lWVKetMSf3CmxyeH9edq5zWk+fvRqbf6&#10;8a59Xb8sVPtVVdVc6/Oz8eEeRMIx/YXhB5/RoWSmbdiRjaLTcK3UDUc1THkS+796y8etAlkW8v+A&#10;8hsAAP//AwBQSwECLQAUAAYACAAAACEAtoM4kv4AAADhAQAAEwAAAAAAAAAAAAAAAAAAAAAAW0Nv&#10;bnRlbnRfVHlwZXNdLnhtbFBLAQItABQABgAIAAAAIQA4/SH/1gAAAJQBAAALAAAAAAAAAAAAAAAA&#10;AC8BAABfcmVscy8ucmVsc1BLAQItABQABgAIAAAAIQDCavLlNQIAAF4EAAAOAAAAAAAAAAAAAAAA&#10;AC4CAABkcnMvZTJvRG9jLnhtbFBLAQItABQABgAIAAAAIQCylLi/3QAAAAgBAAAPAAAAAAAAAAAA&#10;AAAAAI8EAABkcnMvZG93bnJldi54bWxQSwUGAAAAAAQABADzAAAAmQ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520" w:firstLine="360"/>
        <w:rPr>
          <w:sz w:val="22"/>
          <w:szCs w:val="22"/>
        </w:rPr>
      </w:pPr>
      <w:r w:rsidRPr="00FE343A">
        <w:rPr>
          <w:sz w:val="22"/>
          <w:szCs w:val="22"/>
        </w:rPr>
        <w:t xml:space="preserve">Color Tests and/or Microcrystalline Tests </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7456" behindDoc="0" locked="0" layoutInCell="1" allowOverlap="1" wp14:anchorId="3FD3DF67" wp14:editId="3E2E419E">
                <wp:simplePos x="0" y="0"/>
                <wp:positionH relativeFrom="column">
                  <wp:posOffset>2962275</wp:posOffset>
                </wp:positionH>
                <wp:positionV relativeFrom="paragraph">
                  <wp:posOffset>52705</wp:posOffset>
                </wp:positionV>
                <wp:extent cx="635" cy="257175"/>
                <wp:effectExtent l="57150" t="5080" r="56515" b="23495"/>
                <wp:wrapNone/>
                <wp:docPr id="34" name="AutoShape 5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571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7A851A9" id="AutoShape 58" o:spid="_x0000_s1026" type="#_x0000_t32" style="position:absolute;margin-left:233.25pt;margin-top:4.15pt;width:.05pt;height:20.2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xdMNwIAAGAEAAAOAAAAZHJzL2Uyb0RvYy54bWysVE2P2yAQvVfqf0Dcs7YTO5tYcVYrO+ll&#10;20ba7Q8ggGNUDAhInKjqf+9APtq0l6pqDmSAmTdv3gxePB17iQ7cOqFVhbOHFCOuqGZC7Sr85W09&#10;mmHkPFGMSK14hU/c4afl+3eLwZR8rDstGbcIQJQrB1PhzntTJomjHe+Je9CGK7hste2Jh63dJcyS&#10;AdB7mYzTdJoM2jJjNeXOwWlzvsTLiN+2nPrPbeu4R7LCwM3H1cZ1G9ZkuSDlzhLTCXqhQf6BRU+E&#10;gqQ3qIZ4gvZW/AHVC2q1061/oLpPdNsKymMNUE2W/lbNa0cMj7WAOM7cZHL/D5Z+OmwsEqzCkxwj&#10;RXro0fPe65gaFbMg0GBcCX612thQIj2qV/Oi6VeHlK47onY8er+dDARnISK5CwkbZyDNdvioGfgQ&#10;SBDVOra2D5CgAzrGppxuTeFHjygcTicFRhTOx8Vj9lhEeFJeI411/gPXPQpGhZ23ROw6X2uloPfa&#10;ZjEPObw4H3iR8hoQ0iq9FlLGEZAKDRWeF+MiBjgtBQuXwc3Z3baWFh1IGKL4u7C4c7N6r1gE6zhh&#10;q4vtiZBgIx/V8VaAXpLjkK3nDCPJ4d0E60xPqpARagfCF+s8R9/m6Xw1W83yUT6erkZ52jSj53Wd&#10;j6ZrUKWZNHXdZN8D+SwvO8EYV4H/daaz/O9m5vK6ztN4m+qbUMk9elQUyF7/I+nY/NDv8+RsNTtt&#10;bKguzAGMcXS+PLnwTn7dR6+fH4blDwAAAP//AwBQSwMEFAAGAAgAAAAhADikLoDeAAAACAEAAA8A&#10;AABkcnMvZG93bnJldi54bWxMj81OwzAQhO9IvIO1SNyow5+VhjgVUCFyAYkWVRzdeIkj4nUUu23K&#10;07Oc4LajGc1+Uy4m34s9jrELpOFyloFAaoLtqNXwvn66yEHEZMiaPhBqOGKERXV6UprChgO94X6V&#10;WsElFAujwaU0FFLGxqE3cRYGJPY+w+hNYjm20o7mwOW+l1dZpqQ3HfEHZwZ8dNh8rXZeQ1p+HJ3a&#10;NA/z7nX9/KK677qul1qfn033dyASTukvDL/4jA4VM23DjmwUvYYbpW45qiG/BsE+awViy0eeg6xK&#10;+X9A9QMAAP//AwBQSwECLQAUAAYACAAAACEAtoM4kv4AAADhAQAAEwAAAAAAAAAAAAAAAAAAAAAA&#10;W0NvbnRlbnRfVHlwZXNdLnhtbFBLAQItABQABgAIAAAAIQA4/SH/1gAAAJQBAAALAAAAAAAAAAAA&#10;AAAAAC8BAABfcmVscy8ucmVsc1BLAQItABQABgAIAAAAIQBjsxdMNwIAAGAEAAAOAAAAAAAAAAAA&#10;AAAAAC4CAABkcnMvZTJvRG9jLnhtbFBLAQItABQABgAIAAAAIQA4pC6A3gAAAAgBAAAPAAAAAAAA&#10;AAAAAAAAAJEEAABkcnMvZG93bnJldi54bWxQSwUGAAAAAAQABADzAAAAnA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160" w:firstLine="360"/>
        <w:rPr>
          <w:sz w:val="22"/>
          <w:szCs w:val="22"/>
        </w:rPr>
      </w:pPr>
      <w:r w:rsidRPr="00FE343A">
        <w:rPr>
          <w:sz w:val="22"/>
          <w:szCs w:val="22"/>
        </w:rPr>
        <w:t>Extraction, if needed (refer to Unit Technical Procedures)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69504" behindDoc="0" locked="0" layoutInCell="1" allowOverlap="1" wp14:anchorId="0F982404" wp14:editId="5AAA6A38">
                <wp:simplePos x="0" y="0"/>
                <wp:positionH relativeFrom="column">
                  <wp:posOffset>2962910</wp:posOffset>
                </wp:positionH>
                <wp:positionV relativeFrom="paragraph">
                  <wp:posOffset>12700</wp:posOffset>
                </wp:positionV>
                <wp:extent cx="0" cy="476250"/>
                <wp:effectExtent l="57785" t="12700" r="56515" b="15875"/>
                <wp:wrapNone/>
                <wp:docPr id="33" name="AutoShape 5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7625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062BFBE0" id="AutoShape 59" o:spid="_x0000_s1026" type="#_x0000_t32" style="position:absolute;margin-left:233.3pt;margin-top:1pt;width:0;height:37.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foHNQIAAF4EAAAOAAAAZHJzL2Uyb0RvYy54bWysVE2P2jAQvVfqf7B8Z5NAYCEirFYJ9LLt&#10;Iu32BxjbIVYd27INAVX97x07QHfbS1WVgxnb8/HmzXOWD6dOoiO3TmhV4uwuxYgrqplQ+xJ/fd2M&#10;5hg5TxQjUite4jN3+GH18cOyNwUf61ZLxi2CJMoVvSlx670pksTRlnfE3WnDFVw22nbEw9buE2ZJ&#10;D9k7mYzTdJb02jJjNeXOwWk9XOJVzN80nPrnpnHcI1liwObjauO6C2uyWpJib4lpBb3AIP+AoiNC&#10;QdFbqpp4gg5W/JGqE9Rqpxt/R3WX6KYRlMceoJss/a2bl5YYHnsBcpy50eT+X1r65bi1SLASTyYY&#10;KdLBjB4PXsfSaLoIBPXGFeBXqa0NLdKTejFPmn5zSOmqJWrPo/fr2UBwFiKSdyFh4wyU2fWfNQMf&#10;AgUiW6fGdiEl8IBOcSjn21D4ySM6HFI4ze9n42mcV0KKa5yxzn/iukPBKLHzloh96yutFExe2yxW&#10;Iccn5wMqUlwDQlGlN0LKKACpUF/ixXQ8jQFOS8HCZXBzdr+rpEVHEiQUf7FFuHnrZvVBsZis5YSt&#10;L7YnQoKNfOTGWwFsSY5DtY4zjCSHVxOsAZ5UoSJ0DoAv1qCi74t0sZ6v5/koH8/Wozyt69HjpspH&#10;s012P60ndVXV2Y8APsuLVjDGVcB/VXSW/51iLm9r0OJN0zeikvfZI6MA9vofQcfRh2kPutlpdt7a&#10;0F1QAYg4Ol8eXHglb/fR69dnYfUTAAD//wMAUEsDBBQABgAIAAAAIQCNru0l3QAAAAgBAAAPAAAA&#10;ZHJzL2Rvd25yZXYueG1sTI9BS8NAFITvgv9heYI3u7HIVmNeilrEXCzYluJxm30mi9ndkN22qb/e&#10;Jx70OMww800xH10nDjREGzzC9SQDQb4OxvoGYbN+vroFEZP2RnfBE8KJIszL87NC5yYc/RsdVqkR&#10;XOJjrhHalPpcyli35HSchJ48ex9hcDqxHBppBn3kctfJaZYp6bT1vNDqnp5aqj9Xe4eQFu+nVm3r&#10;xzu7XL+8KvtVVdUC8fJifLgHkWhMf2H4wWd0KJlpF/beRNEh3CilOIow5Uvs/+odwmyWgSwL+f9A&#10;+Q0AAP//AwBQSwECLQAUAAYACAAAACEAtoM4kv4AAADhAQAAEwAAAAAAAAAAAAAAAAAAAAAAW0Nv&#10;bnRlbnRfVHlwZXNdLnhtbFBLAQItABQABgAIAAAAIQA4/SH/1gAAAJQBAAALAAAAAAAAAAAAAAAA&#10;AC8BAABfcmVscy8ucmVsc1BLAQItABQABgAIAAAAIQD/xfoHNQIAAF4EAAAOAAAAAAAAAAAAAAAA&#10;AC4CAABkcnMvZTJvRG9jLnhtbFBLAQItABQABgAIAAAAIQCNru0l3QAAAAgBAAAPAAAAAAAAAAAA&#10;AAAAAI8EAABkcnMvZG93bnJldi54bWxQSwUGAAAAAAQABADzAAAAmQ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ind w:left="2880" w:firstLine="720"/>
        <w:rPr>
          <w:sz w:val="22"/>
          <w:szCs w:val="22"/>
        </w:rPr>
      </w:pPr>
      <w:r w:rsidRPr="00FE343A">
        <w:rPr>
          <w:sz w:val="22"/>
          <w:szCs w:val="22"/>
        </w:rPr>
        <w:t>IR and/or MS/GC-MS</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70528" behindDoc="0" locked="0" layoutInCell="1" allowOverlap="1" wp14:anchorId="56B9CC18" wp14:editId="30D7A82F">
                <wp:simplePos x="0" y="0"/>
                <wp:positionH relativeFrom="column">
                  <wp:posOffset>2961640</wp:posOffset>
                </wp:positionH>
                <wp:positionV relativeFrom="paragraph">
                  <wp:posOffset>80010</wp:posOffset>
                </wp:positionV>
                <wp:extent cx="0" cy="504190"/>
                <wp:effectExtent l="76200" t="0" r="76200" b="48260"/>
                <wp:wrapNone/>
                <wp:docPr id="30" name="AutoShape 6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50419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0258B8B" id="AutoShape 60" o:spid="_x0000_s1026" type="#_x0000_t32" style="position:absolute;margin-left:233.2pt;margin-top:6.3pt;width:0;height:39.7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Lc5ENQIAAF4EAAAOAAAAZHJzL2Uyb0RvYy54bWysVM1u2zAMvg/YOwi6p7ZTJ2uMOkVhJ7t0&#10;W4F2D6BIcixMFgVJjRMMe/dRys/a7TIMy0EhJf58/Ej69m4/aLKTziswNS2uckqk4SCU2db06/N6&#10;ckOJD8wIpsHImh6kp3fL9+9uR1vJKfSghXQEgxhfjbamfQi2yjLPezkwfwVWGnzswA0soOq2mXBs&#10;xOiDzqZ5Ps9GcMI64NJ7vG2Pj3SZ4ned5OFL13kZiK4pYgvpdOncxDNb3rJq65jtFT/BYP+AYmDK&#10;YNJLqJYFRl6c+iPUoLgDD1244jBk0HWKy1QDVlPkv1Xz1DMrUy1IjrcXmvz/C8s/7x4dUaKm10iP&#10;YQP26P4lQEpN5omg0foK7Rrz6GKJfG+e7APwb54YaHpmtjJZPx8sOheR0uyNS1S8xTSb8RMItGGY&#10;ILG179wQQyIPZJ+acrg0Re4D4cdLjrezvCwWCU7GqrOfdT58lDCQKNTUB8fUtg8NGIOdB1ekLGz3&#10;4ENExaqzQ0xqYK20TgOgDRlruphNZ8nBg1YiPkYz77abRjuyY3GE0i+ViC+vzRy8GJGC9ZKJ1UkO&#10;TGmUSUjcBKeQLS1pzDZIQYmWuDVROsLTJmbEyhHwSTpO0fdFvljdrG7KSTmdryZl3raT+3VTTubr&#10;4sOsvW6bpi1+RPBFWfVKCGki/vNEF+XfTcxpt46zeJnpC1HZ2+iJUQR7/k+gU+tjt+MK+moD4vDo&#10;YnVRwyFOxqeFi1vyWk9Wvz4Ly58AAAD//wMAUEsDBBQABgAIAAAAIQDRYi4O3gAAAAkBAAAPAAAA&#10;ZHJzL2Rvd25yZXYueG1sTI/BTsMwDIbvSLxDZCRuLKWaIlaaTsCE6AWkbQhxzFrTRDRO1WRbx9Nj&#10;xAGO9v/p9+dyOfleHHCMLpCG61kGAqkJraNOw+v28eoGREyGWtMHQg0njLCszs9KU7ThSGs8bFIn&#10;uIRiYTTYlIZCythY9CbOwoDE2UcYvUk8jp1sR3Pkct/LPMuU9MYRX7BmwAeLzedm7zWk1fvJqrfm&#10;fuFetk/Pyn3Vdb3S+vJiursFkXBKfzD86LM6VOy0C3tqo+g1zJWaM8pBrkAw8LvYaVjkGciqlP8/&#10;qL4BAAD//wMAUEsBAi0AFAAGAAgAAAAhALaDOJL+AAAA4QEAABMAAAAAAAAAAAAAAAAAAAAAAFtD&#10;b250ZW50X1R5cGVzXS54bWxQSwECLQAUAAYACAAAACEAOP0h/9YAAACUAQAACwAAAAAAAAAAAAAA&#10;AAAvAQAAX3JlbHMvLnJlbHNQSwECLQAUAAYACAAAACEARy3ORDUCAABeBAAADgAAAAAAAAAAAAAA&#10;AAAuAgAAZHJzL2Uyb0RvYy54bWxQSwECLQAUAAYACAAAACEA0WIuDt4AAAAJAQAADwAAAAAAAAAA&#10;AAAAAACPBAAAZHJzL2Rvd25yZXYueG1sUEsFBgAAAAAEAAQA8wAAAJoFAAAAAA==&#10;">
                <v:stroke endarrow="block"/>
              </v:shape>
            </w:pict>
          </mc:Fallback>
        </mc:AlternateContent>
      </w:r>
    </w:p>
    <w:p w:rsidR="00013307" w:rsidRPr="00FE343A" w:rsidRDefault="00013307" w:rsidP="00013307">
      <w:pPr>
        <w:rPr>
          <w:sz w:val="22"/>
          <w:szCs w:val="22"/>
        </w:rPr>
      </w:pPr>
      <w:r w:rsidRPr="00FE343A">
        <w:rPr>
          <w:sz w:val="22"/>
          <w:szCs w:val="22"/>
        </w:rPr>
        <w:t xml:space="preserve">  </w:t>
      </w:r>
      <w:r w:rsidRPr="00FE343A">
        <w:rPr>
          <w:sz w:val="22"/>
          <w:szCs w:val="22"/>
        </w:rPr>
        <w:tab/>
        <w:t xml:space="preserve"> </w:t>
      </w:r>
    </w:p>
    <w:p w:rsidR="00013307" w:rsidRPr="00FE343A" w:rsidRDefault="00013307" w:rsidP="00013307">
      <w:pPr>
        <w:rPr>
          <w:sz w:val="22"/>
          <w:szCs w:val="22"/>
        </w:rPr>
      </w:pPr>
    </w:p>
    <w:p w:rsidR="00013307" w:rsidRPr="00FE343A" w:rsidRDefault="00013307" w:rsidP="00013307">
      <w:pPr>
        <w:ind w:left="2160" w:firstLine="390"/>
        <w:rPr>
          <w:sz w:val="22"/>
          <w:szCs w:val="22"/>
        </w:rPr>
      </w:pPr>
    </w:p>
    <w:p w:rsidR="00013307" w:rsidRPr="00FE343A" w:rsidRDefault="00013307" w:rsidP="00013307">
      <w:pPr>
        <w:ind w:left="3600"/>
        <w:rPr>
          <w:sz w:val="22"/>
          <w:szCs w:val="22"/>
        </w:rPr>
      </w:pPr>
      <w:r w:rsidRPr="00FE343A">
        <w:rPr>
          <w:sz w:val="22"/>
          <w:szCs w:val="22"/>
        </w:rPr>
        <w:t xml:space="preserve">             Report</w:t>
      </w:r>
      <w:r w:rsidRPr="00FE343A">
        <w:rPr>
          <w:sz w:val="22"/>
          <w:szCs w:val="22"/>
        </w:rPr>
        <w:tab/>
        <w:t xml:space="preserve">   </w:t>
      </w:r>
    </w:p>
    <w:bookmarkEnd w:id="4"/>
    <w:p w:rsidR="00013307" w:rsidRPr="00FE343A" w:rsidRDefault="00013307" w:rsidP="00013307">
      <w:pPr>
        <w:ind w:left="7200" w:hanging="1635"/>
        <w:rPr>
          <w:sz w:val="22"/>
          <w:szCs w:val="22"/>
        </w:rPr>
      </w:pPr>
    </w:p>
    <w:p w:rsidR="00013307" w:rsidRPr="00FE343A" w:rsidRDefault="00013307" w:rsidP="00013307">
      <w:pPr>
        <w:ind w:left="7200" w:hanging="375"/>
        <w:rPr>
          <w:sz w:val="22"/>
          <w:szCs w:val="22"/>
        </w:rPr>
      </w:pPr>
    </w:p>
    <w:p w:rsidR="00013307" w:rsidRPr="00FE343A" w:rsidRDefault="00013307" w:rsidP="00013307"/>
    <w:p w:rsidR="00013307" w:rsidRPr="00FE343A" w:rsidRDefault="00013307" w:rsidP="00013307">
      <w:pPr>
        <w:pStyle w:val="ListParagraph"/>
        <w:numPr>
          <w:ilvl w:val="0"/>
          <w:numId w:val="3"/>
        </w:numPr>
      </w:pPr>
      <w:r w:rsidRPr="00FE343A">
        <w:br w:type="page"/>
      </w:r>
    </w:p>
    <w:p w:rsidR="00013307" w:rsidRPr="00FE343A" w:rsidRDefault="00013307" w:rsidP="00013307">
      <w:pPr>
        <w:pStyle w:val="ListParagraph"/>
        <w:ind w:left="360"/>
        <w:jc w:val="center"/>
        <w:rPr>
          <w:b/>
          <w:sz w:val="22"/>
          <w:szCs w:val="22"/>
          <w:u w:val="single"/>
        </w:rPr>
      </w:pPr>
      <w:r>
        <w:rPr>
          <w:b/>
          <w:sz w:val="22"/>
          <w:szCs w:val="22"/>
          <w:u w:val="single"/>
        </w:rPr>
        <w:lastRenderedPageBreak/>
        <w:t>Cannabis Plant Material and Extracts</w:t>
      </w:r>
      <w:r w:rsidRPr="00FE343A">
        <w:rPr>
          <w:b/>
          <w:sz w:val="22"/>
          <w:szCs w:val="22"/>
          <w:u w:val="single"/>
        </w:rPr>
        <w:t xml:space="preserve"> Analysis Scheme</w:t>
      </w:r>
    </w:p>
    <w:p w:rsidR="00013307" w:rsidRDefault="00013307" w:rsidP="00013307">
      <w:pPr>
        <w:ind w:left="2160" w:firstLine="720"/>
        <w:rPr>
          <w:sz w:val="22"/>
          <w:szCs w:val="22"/>
        </w:rPr>
      </w:pPr>
    </w:p>
    <w:p w:rsidR="00013307" w:rsidRPr="00FE343A" w:rsidRDefault="00013307" w:rsidP="00013307">
      <w:pPr>
        <w:ind w:left="2160" w:firstLine="720"/>
        <w:rPr>
          <w:sz w:val="22"/>
          <w:szCs w:val="22"/>
        </w:rPr>
      </w:pPr>
      <w:r w:rsidRPr="00FE343A">
        <w:rPr>
          <w:noProof/>
        </w:rPr>
        <mc:AlternateContent>
          <mc:Choice Requires="wps">
            <w:drawing>
              <wp:anchor distT="0" distB="0" distL="114300" distR="114300" simplePos="0" relativeHeight="251697152" behindDoc="0" locked="0" layoutInCell="1" allowOverlap="1" wp14:anchorId="5C5BE964" wp14:editId="4D1584C2">
                <wp:simplePos x="0" y="0"/>
                <wp:positionH relativeFrom="column">
                  <wp:posOffset>2962275</wp:posOffset>
                </wp:positionH>
                <wp:positionV relativeFrom="paragraph">
                  <wp:posOffset>156845</wp:posOffset>
                </wp:positionV>
                <wp:extent cx="0" cy="295275"/>
                <wp:effectExtent l="57150" t="13970" r="57150" b="14605"/>
                <wp:wrapNone/>
                <wp:docPr id="32" name="AutoShape 6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95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57BAFA6" id="AutoShape 66" o:spid="_x0000_s1026" type="#_x0000_t32" style="position:absolute;margin-left:233.25pt;margin-top:12.35pt;width:0;height:23.25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tXVZMgIAAF4EAAAOAAAAZHJzL2Uyb0RvYy54bWysVMGO2jAQvVfqP1i+Q0gWWIgIq1UCvWxb&#10;pN1+gLGdxKpjW7YhoKr/3rEDtLSXqioHM7Zn3ryZec7q6dRJdOTWCa0KnI4nGHFFNROqKfCXt+1o&#10;gZHzRDEiteIFPnOHn9bv3616k/NMt1oybhGAKJf3psCt9yZPEkdb3hE31oYruKy17YiHrW0SZkkP&#10;6J1MsslknvTaMmM15c7BaTVc4nXEr2tO/ee6dtwjWWDg5uNq47oPa7JekbyxxLSCXmiQf2DREaEg&#10;6Q2qIp6ggxV/QHWCWu107cdUd4mua0F5rAGqSSe/VfPaEsNjLdAcZ25tcv8Pln467iwSrMAPGUaK&#10;dDCj54PXMTWaz0ODeuNy8CvVzoYS6Um9mhdNvzqkdNkS1fDo/XY2EJyGiOQuJGycgTT7/qNm4EMg&#10;QezWqbZdgIQ+oFMcyvk2FH7yiA6HFE6z5Sx7nEVwkl/jjHX+A9cdCkaBnbdENK0vtVIweW3TmIUc&#10;X5wPrEh+DQhJld4KKaMApEJ9gSHDLAY4LQULl8HN2WZfSouOJEgo/i4s7tysPigWwVpO2OZieyIk&#10;2MjH3ngroFuS45Ct4wwjyeHVBGugJ1XICJUD4Ys1qOjbcrLcLDaL6WiazTej6aSqRs/bcjqab9PH&#10;WfVQlWWVfg/k02neCsa4Cvyvik6nf6eYy9satHjT9K1RyT167CiQvf5H0nH0YdqDbvaanXc2VBdU&#10;ACKOzpcHF17Jr/vo9fOzsP4BAAD//wMAUEsDBBQABgAIAAAAIQBLrAIu4AAAAAkBAAAPAAAAZHJz&#10;L2Rvd25yZXYueG1sTI/BTsMwDIbvSLxDZCRuLF01MihNJ2BC9AISG0Ics8Y0EY1TNdnW7ekJ4jCO&#10;tj/9/v5yMbqO7XAI1pOE6SQDhtR4bamV8L5+uroBFqIirTpPKOGAARbV+VmpCu339Ia7VWxZCqFQ&#10;KAkmxr7gPDQGnQoT3yOl25cfnIppHFquB7VP4a7jeZYJ7pSl9MGoHh8NNt+rrZMQl58HIz6ah1v7&#10;un5+EfZY1/VSysuL8f4OWMQxnmD41U/qUCWnjd+SDqyTMBPiOqES8tkcWAL+FhsJ82kOvCr5/wbV&#10;DwAAAP//AwBQSwECLQAUAAYACAAAACEAtoM4kv4AAADhAQAAEwAAAAAAAAAAAAAAAAAAAAAAW0Nv&#10;bnRlbnRfVHlwZXNdLnhtbFBLAQItABQABgAIAAAAIQA4/SH/1gAAAJQBAAALAAAAAAAAAAAAAAAA&#10;AC8BAABfcmVscy8ucmVsc1BLAQItABQABgAIAAAAIQBstXVZMgIAAF4EAAAOAAAAAAAAAAAAAAAA&#10;AC4CAABkcnMvZTJvRG9jLnhtbFBLAQItABQABgAIAAAAIQBLrAIu4AAAAAkBAAAPAAAAAAAAAAAA&#10;AAAAAIwEAABkcnMvZG93bnJldi54bWxQSwUGAAAAAAQABADzAAAAmQUAAAAA&#10;">
                <v:stroke endarrow="block"/>
              </v:shape>
            </w:pict>
          </mc:Fallback>
        </mc:AlternateContent>
      </w:r>
      <w:r w:rsidRPr="00FE343A">
        <w:rPr>
          <w:sz w:val="22"/>
          <w:szCs w:val="22"/>
        </w:rPr>
        <w:t>Physical Examination of Drug Form</w: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b/>
          <w:sz w:val="22"/>
          <w:szCs w:val="22"/>
        </w:rPr>
      </w:pPr>
    </w:p>
    <w:p w:rsidR="00013307" w:rsidRPr="00FE343A" w:rsidRDefault="00013307" w:rsidP="00013307">
      <w:pPr>
        <w:jc w:val="center"/>
        <w:rPr>
          <w:sz w:val="22"/>
          <w:szCs w:val="22"/>
        </w:rPr>
      </w:pPr>
      <w:r w:rsidRPr="00FE343A">
        <w:rPr>
          <w:sz w:val="22"/>
          <w:szCs w:val="22"/>
        </w:rPr>
        <w:t xml:space="preserve">Single Unit or Sample Selection/Sampling, then for each unit </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87936" behindDoc="0" locked="0" layoutInCell="1" allowOverlap="1" wp14:anchorId="4D92E1BD" wp14:editId="16EAF2A5">
                <wp:simplePos x="0" y="0"/>
                <wp:positionH relativeFrom="column">
                  <wp:posOffset>2961640</wp:posOffset>
                </wp:positionH>
                <wp:positionV relativeFrom="paragraph">
                  <wp:posOffset>31750</wp:posOffset>
                </wp:positionV>
                <wp:extent cx="635" cy="676275"/>
                <wp:effectExtent l="76200" t="0" r="75565" b="47625"/>
                <wp:wrapNone/>
                <wp:docPr id="31" name="AutoShape 5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H="1">
                          <a:off x="0" y="0"/>
                          <a:ext cx="635" cy="6762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4EB743AE" id="AutoShape 56" o:spid="_x0000_s1026" type="#_x0000_t32" style="position:absolute;margin-left:233.2pt;margin-top:2.5pt;width:.05pt;height:53.25pt;flip:x;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8pJePQIAAGoEAAAOAAAAZHJzL2Uyb0RvYy54bWysVE2P2jAQvVfqf7B8hyR8BIgIq1UC7WHb&#10;Iu32BxjbIVYd27INAVX97x0bli3tparKwYztmTdvxm+yfDh1Eh25dUKrEmfDFCOuqGZC7Uv89WUz&#10;mGPkPFGMSK14ic/c4YfV+3fL3hR8pFstGbcIQJQrelPi1ntTJImjLe+IG2rDFVw22nbEw9buE2ZJ&#10;D+idTEZpmie9tsxYTblzcFpfLvEq4jcNp/5L0zjukSwxcPNxtXHdhTVZLUmxt8S0gl5pkH9g0RGh&#10;IOkNqiaeoIMVf0B1glrtdOOHVHeJbhpBeawBqsnS36p5bonhsRZojjO3Nrn/B0s/H7cWCVbicYaR&#10;Ih280ePB65gaTfPQoN64AvwqtbWhRHpSz+ZJ028OKV21RO159H45GwjOQkRyFxI2zkCaXf9JM/Ah&#10;kCB269TYDjVSmI8hMIBDR9ApPs/59jz85BGFw3w8xYjCeT7LR7NpTESKgBEijXX+A9cdCkaJnbdE&#10;7FtfaaVABdpe8MnxyfnA8C0gBCu9EVJGMUiF+hIvpqNpJOS0FCxcBjdn97tKWnQkQU7xd2Vx52b1&#10;QbEI1nLC1lfbEyHBRj72yVsBnZMch2wdZxhJDhMUrAs9qUJGqB0IX62Lor4v0sV6vp5PBpNRvh5M&#10;0roePG6qySDfZLNpPa6rqs5+BPLZpGgFY1wF/q/qziZ/p57rnF10edP3rVHJPXrsKJB9/Y+kowzC&#10;y180tNPsvLWhuqAIEHR0vg5fmJhf99Hr7ROx+gkAAP//AwBQSwMEFAAGAAgAAAAhAGDIRvreAAAA&#10;CQEAAA8AAABkcnMvZG93bnJldi54bWxMj0FLw0AUhO8F/8PyhF6K3aQ0ocRsimirJynGet9mn0lo&#10;9m3Ibtvk3/s86XGYYeabfDvaTlxx8K0jBfEyAoFUOdNSreD4uX/YgPBBk9GdI1QwoYdtcTfLdWbc&#10;jT7wWoZacAn5TCtoQugzKX3VoNV+6Xok9r7dYHVgOdTSDPrG5baTqyhKpdUt8UKje3xusDqXF6vg&#10;pTwk+6/FcVxN1dt7+bo5H2jaKTW/H58eQQQcw18YfvEZHQpmOrkLGS86Bes0XXNUQcKX2GedgDhx&#10;MI4TkEUu/z8ofgAAAP//AwBQSwECLQAUAAYACAAAACEAtoM4kv4AAADhAQAAEwAAAAAAAAAAAAAA&#10;AAAAAAAAW0NvbnRlbnRfVHlwZXNdLnhtbFBLAQItABQABgAIAAAAIQA4/SH/1gAAAJQBAAALAAAA&#10;AAAAAAAAAAAAAC8BAABfcmVscy8ucmVsc1BLAQItABQABgAIAAAAIQBR8pJePQIAAGoEAAAOAAAA&#10;AAAAAAAAAAAAAC4CAABkcnMvZTJvRG9jLnhtbFBLAQItABQABgAIAAAAIQBgyEb63gAAAAkBAAAP&#10;AAAAAAAAAAAAAAAAAJcEAABkcnMvZG93bnJldi54bWxQSwUGAAAAAAQABADzAAAAog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3960"/>
        <w:rPr>
          <w:sz w:val="22"/>
          <w:szCs w:val="22"/>
        </w:rPr>
      </w:pPr>
      <w:r w:rsidRPr="00FE343A">
        <w:rPr>
          <w:sz w:val="22"/>
          <w:szCs w:val="22"/>
        </w:rPr>
        <w:t>Weigh if applicable</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95104" behindDoc="0" locked="0" layoutInCell="1" allowOverlap="1" wp14:anchorId="4E6B5565" wp14:editId="06B7D90A">
                <wp:simplePos x="0" y="0"/>
                <wp:positionH relativeFrom="column">
                  <wp:posOffset>2962275</wp:posOffset>
                </wp:positionH>
                <wp:positionV relativeFrom="paragraph">
                  <wp:posOffset>37465</wp:posOffset>
                </wp:positionV>
                <wp:extent cx="0" cy="276225"/>
                <wp:effectExtent l="57150" t="8890" r="57150" b="19685"/>
                <wp:wrapNone/>
                <wp:docPr id="70" name="AutoShape 6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A8799B0" id="AutoShape 65" o:spid="_x0000_s1026" type="#_x0000_t32" style="position:absolute;margin-left:233.25pt;margin-top:2.95pt;width:0;height:21.7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02tMMQIAAF4EAAAOAAAAZHJzL2Uyb0RvYy54bWysVMuO2yAU3VfqPyD2iWM3TyvOaGQn3Uzb&#10;SDP9AALYRsWAgMSJqv57LzhJO9NNVTULcoH7OPfcg9cP506iE7dOaFXgdDzBiCuqmVBNgb++7EZL&#10;jJwnihGpFS/whTv8sHn/bt2bnGe61ZJxiyCJcnlvCtx6b/IkcbTlHXFjbbiCy1rbjnjY2iZhlvSQ&#10;vZNJNpnMk15bZqym3Dk4rYZLvIn565pT/6WuHfdIFhiw+bjauB7CmmzWJG8sMa2gVxjkH1B0RCgo&#10;ek9VEU/Q0Yo/UnWCWu107cdUd4mua0F57AG6SSdvunluieGxFyDHmTtN7v+lpZ9Pe4sEK/AC6FGk&#10;gxk9Hr2OpdF8FgjqjcvBr1R7G1qkZ/VsnjT95pDSZUtUw6P3y8VAcBoiklchYeMMlDn0nzQDHwIF&#10;Ilvn2nYhJfCAznEol/tQ+NkjOhxSOM0W8yyLcBKS3+KMdf4j1x0KRoGdt0Q0rS+1UjB5bdNYhZye&#10;nA+oSH4LCEWV3gkpowCkQn2BVzMoEG6cloKFy7ixzaGUFp1IkFD8xRbfuFl9VCwmazlh26vtiZBg&#10;Ix+58VYAW5LjUK3jDCPJ4dUEa4AnVagInQPgqzWo6Ptqstout8vpaJrNt6PppKpGj7tyOprv0sWs&#10;+lCVZZX+CODTad4KxrgK+G+KTqd/p5jr2xq0eNf0najkdfbIKIC9/UfQcfRh2oNuDppd9jZ0F1QA&#10;Io7O1wcXXsnv++j167Ow+QkAAP//AwBQSwMEFAAGAAgAAAAhAEFQIQXeAAAACAEAAA8AAABkcnMv&#10;ZG93bnJldi54bWxMj8FOwzAQRO9I/IO1SNyoA2otEuJUQIXIBSRahDi68ZJYxOsodtuUr2cRB7jt&#10;aEazb8rl5HuxxzG6QBouZxkIpCZYR62G183DxTWImAxZ0wdCDUeMsKxOT0pT2HCgF9yvUyu4hGJh&#10;NHQpDYWUsenQmzgLAxJ7H2H0JrEcW2lHc+By38urLFPSG0f8oTMD3nfYfK53XkNavR879dbc5e55&#10;8/ik3Fdd1yutz8+m2xsQCaf0F4YffEaHipm2YUc2il7DXKkFRzUschDs/+otH/kcZFXK/wOqbwAA&#10;AP//AwBQSwECLQAUAAYACAAAACEAtoM4kv4AAADhAQAAEwAAAAAAAAAAAAAAAAAAAAAAW0NvbnRl&#10;bnRfVHlwZXNdLnhtbFBLAQItABQABgAIAAAAIQA4/SH/1gAAAJQBAAALAAAAAAAAAAAAAAAAAC8B&#10;AABfcmVscy8ucmVsc1BLAQItABQABgAIAAAAIQBO02tMMQIAAF4EAAAOAAAAAAAAAAAAAAAAAC4C&#10;AABkcnMvZTJvRG9jLnhtbFBLAQItABQABgAIAAAAIQBBUCEF3gAAAAgBAAAPAAAAAAAAAAAAAAAA&#10;AIsEAABkcnMvZG93bnJldi54bWxQSwUGAAAAAAQABADzAAAAlg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880" w:firstLine="720"/>
        <w:rPr>
          <w:sz w:val="22"/>
          <w:szCs w:val="22"/>
        </w:rPr>
      </w:pPr>
      <w:r w:rsidRPr="00FE343A">
        <w:rPr>
          <w:sz w:val="22"/>
          <w:szCs w:val="22"/>
        </w:rPr>
        <w:t>Obtain portion for analysis</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88960" behindDoc="0" locked="0" layoutInCell="1" allowOverlap="1" wp14:anchorId="560E03D6" wp14:editId="72B61336">
                <wp:simplePos x="0" y="0"/>
                <wp:positionH relativeFrom="column">
                  <wp:posOffset>2962275</wp:posOffset>
                </wp:positionH>
                <wp:positionV relativeFrom="paragraph">
                  <wp:posOffset>50800</wp:posOffset>
                </wp:positionV>
                <wp:extent cx="0" cy="251460"/>
                <wp:effectExtent l="57150" t="12700" r="57150" b="21590"/>
                <wp:wrapNone/>
                <wp:docPr id="71" name="AutoShape 5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25146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712A91FF" id="AutoShape 57" o:spid="_x0000_s1026" type="#_x0000_t32" style="position:absolute;margin-left:233.25pt;margin-top:4pt;width:0;height:19.8pt;z-index:2516889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Xd7/NAIAAF4EAAAOAAAAZHJzL2Uyb0RvYy54bWysVMuO2yAU3VfqPyD2ie3UeVlxRiM76Wba&#10;RprpBxDAMSoGBCROVPXfe8FJOtNuqqpZkAvcx7nnHrx6OHcSnbh1QqsSZ+MUI66oZkIdSvz1ZTta&#10;YOQ8UYxIrXiJL9zhh/X7d6veFHyiWy0ZtwiSKFf0psSt96ZIEkdb3hE31oYruGy07YiHrT0kzJIe&#10;sncymaTpLOm1ZcZqyp2D03q4xOuYv2k49V+axnGPZIkBm4+rjes+rMl6RYqDJaYV9AqD/AOKjggF&#10;Re+pauIJOlrxR6pOUKudbvyY6i7RTSMojz1AN1n6WzfPLTE89gLkOHOnyf2/tPTzaWeRYCWeZxgp&#10;0sGMHo9ex9JoOg8E9cYV4FepnQ0t0rN6Nk+afnNI6aol6sCj98vFQHAWIpI3IWHjDJTZ9580Ax8C&#10;BSJb58Z2ISXwgM5xKJf7UPjZIzocUjidTLN8FueVkOIWZ6zzH7nuUDBK7Lwl4tD6SisFk9c2i1XI&#10;6cn5gIoUt4BQVOmtkDIKQCrUl3g5nUxjgNNSsHAZ3Jw97Ctp0YkECcVfbBFuXrtZfVQsJms5YZur&#10;7YmQYCMfufFWAFuS41Ct4wwjyeHVBGuAJ1WoCJ0D4Ks1qOj7Ml1uFptFPsons80oT+t69Lit8tFs&#10;m82n9Ye6qursRwCf5UUrGOMq4L8pOsv/TjHXtzVo8a7pO1HJ2+yRUQB7+4+g4+jDtAfd7DW77Gzo&#10;LqgARBydrw8uvJLX++j167Ow/gkAAP//AwBQSwMEFAAGAAgAAAAhALKUuL/dAAAACAEAAA8AAABk&#10;cnMvZG93bnJldi54bWxMj81OwzAQhO9IvIO1SNyoAwJTQpwKqBC5FKk/QhzdeIkj4nUUu23K07OI&#10;A9x2NKPZb4rZ6DuxxyG2gTRcTjIQSHWwLTUaNuvniymImAxZ0wVCDUeMMCtPTwqT23CgJe5XqRFc&#10;QjE3GlxKfS5lrB16EyehR2LvIwzeJJZDI+1gDlzuO3mVZUp60xJ/cKbHJ4f152rnNaT5+9Gpt/rx&#10;rn1dvyxU+1VV1Vzr87Px4R5EwjH9heEHn9GhZKZt2JGNotNwrdQNRzVMeRL7v3rLx60CWRby/4Dy&#10;GwAA//8DAFBLAQItABQABgAIAAAAIQC2gziS/gAAAOEBAAATAAAAAAAAAAAAAAAAAAAAAABbQ29u&#10;dGVudF9UeXBlc10ueG1sUEsBAi0AFAAGAAgAAAAhADj9If/WAAAAlAEAAAsAAAAAAAAAAAAAAAAA&#10;LwEAAF9yZWxzLy5yZWxzUEsBAi0AFAAGAAgAAAAhAMhd3v80AgAAXgQAAA4AAAAAAAAAAAAAAAAA&#10;LgIAAGRycy9lMm9Eb2MueG1sUEsBAi0AFAAGAAgAAAAhALKUuL/dAAAACAEAAA8AAAAAAAAAAAAA&#10;AAAAjgQAAGRycy9kb3ducmV2LnhtbFBLBQYAAAAABAAEAPMAAACYBQ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Default="00013307" w:rsidP="00013307">
      <w:pPr>
        <w:pStyle w:val="ListParagraph"/>
        <w:ind w:left="2520" w:firstLine="360"/>
        <w:rPr>
          <w:sz w:val="22"/>
          <w:szCs w:val="22"/>
        </w:rPr>
      </w:pPr>
      <w:r>
        <w:rPr>
          <w:sz w:val="22"/>
          <w:szCs w:val="22"/>
        </w:rPr>
        <w:t xml:space="preserve">Record gross morphological (if applicable) and </w:t>
      </w:r>
    </w:p>
    <w:p w:rsidR="00013307" w:rsidRPr="00FE343A" w:rsidRDefault="00013307" w:rsidP="00013307">
      <w:pPr>
        <w:pStyle w:val="ListParagraph"/>
        <w:ind w:left="2520" w:firstLine="360"/>
        <w:rPr>
          <w:sz w:val="22"/>
          <w:szCs w:val="22"/>
        </w:rPr>
      </w:pPr>
      <w:r>
        <w:rPr>
          <w:sz w:val="22"/>
          <w:szCs w:val="22"/>
        </w:rPr>
        <w:t>microscopic (if applicable) examination</w:t>
      </w:r>
      <w:r w:rsidRPr="00FE343A">
        <w:rPr>
          <w:sz w:val="22"/>
          <w:szCs w:val="22"/>
        </w:rPr>
        <w:t xml:space="preserve"> </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91008" behindDoc="0" locked="0" layoutInCell="1" allowOverlap="1" wp14:anchorId="4E0C0317" wp14:editId="3DDF6897">
                <wp:simplePos x="0" y="0"/>
                <wp:positionH relativeFrom="column">
                  <wp:posOffset>2962275</wp:posOffset>
                </wp:positionH>
                <wp:positionV relativeFrom="paragraph">
                  <wp:posOffset>52705</wp:posOffset>
                </wp:positionV>
                <wp:extent cx="635" cy="257175"/>
                <wp:effectExtent l="57150" t="5080" r="56515" b="23495"/>
                <wp:wrapNone/>
                <wp:docPr id="72" name="AutoShape 5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35" cy="25717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C5F5128" id="AutoShape 58" o:spid="_x0000_s1026" type="#_x0000_t32" style="position:absolute;margin-left:233.25pt;margin-top:4.15pt;width:.05pt;height:20.25pt;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f13oNgIAAGAEAAAOAAAAZHJzL2Uyb0RvYy54bWysVMGO2jAQvVfqP1i+Q0gWWIgIq1UCvWxb&#10;pN1+gLGdxKpjW7YhoKr/3rEJtLSXqioHM7Zn3rx5M87q6dRJdOTWCa0KnI4nGHFFNROqKfCXt+1o&#10;gZHzRDEiteIFPnOHn9bv3616k/NMt1oybhGAKJf3psCt9yZPEkdb3hE31oYruKy17YiHrW0SZkkP&#10;6J1MsslknvTaMmM15c7BaXW5xOuIX9ec+s917bhHssDAzcfVxnUf1mS9InljiWkFHWiQf2DREaEg&#10;6Q2qIp6ggxV/QHWCWu107cdUd4mua0F5rAGqSSe/VfPaEsNjLSCOMzeZ3P+DpZ+OO4sEK/BjhpEi&#10;HfTo+eB1TI1miyBQb1wOfqXa2VAiPalX86LpV4eULluiGh69384GgtMQkdyFhI0zkGbff9QMfAgk&#10;iGqdatsFSNABnWJTzrem8JNHFA7nDzOMKJxns8f0cRbhSX6NNNb5D1x3KBgFdt4S0bS+1EpB77VN&#10;Yx5yfHE+8CL5NSCkVXorpIwjIBXqC7ycZbMY4LQULFwGN2ebfSktOpIwRPE3sLhzs/qgWARrOWGb&#10;wfZESLCRj+p4K0AvyXHI1nGGkeTwboJ1oSdVyAi1A+HBuszRt+VkuVlsFtPRNJtvRtNJVY2et+V0&#10;NN+CKtVDVZZV+j2QT6d5KxjjKvC/znQ6/buZGV7XZRpvU30TKrlHj4oC2et/JB2bH/p9mZy9Zued&#10;DdWFOYAxjs7Dkwvv5Nd99Pr5YVj/AAAA//8DAFBLAwQUAAYACAAAACEAOKQugN4AAAAIAQAADwAA&#10;AGRycy9kb3ducmV2LnhtbEyPzU7DMBCE70i8g7VI3KjDn5WGOBVQIXIBiRZVHN14iSPidRS7bcrT&#10;s5zgtqMZzX5TLibfiz2OsQuk4XKWgUBqgu2o1fC+frrIQcRkyJo+EGo4YoRFdXpSmsKGA73hfpVa&#10;wSUUC6PBpTQUUsbGoTdxFgYk9j7D6E1iObbSjubA5b6XV1mmpDcd8QdnBnx02Hytdl5DWn4cndo0&#10;D/Pudf38orrvuq6XWp+fTfd3IBJO6S8Mv/iMDhUzbcOObBS9hhulbjmqIb8GwT5rBWLLR56DrEr5&#10;f0D1AwAA//8DAFBLAQItABQABgAIAAAAIQC2gziS/gAAAOEBAAATAAAAAAAAAAAAAAAAAAAAAABb&#10;Q29udGVudF9UeXBlc10ueG1sUEsBAi0AFAAGAAgAAAAhADj9If/WAAAAlAEAAAsAAAAAAAAAAAAA&#10;AAAALwEAAF9yZWxzLy5yZWxzUEsBAi0AFAAGAAgAAAAhADF/Xeg2AgAAYAQAAA4AAAAAAAAAAAAA&#10;AAAALgIAAGRycy9lMm9Eb2MueG1sUEsBAi0AFAAGAAgAAAAhADikLoDeAAAACAEAAA8AAAAAAAAA&#10;AAAAAAAAkAQAAGRycy9kb3ducmV2LnhtbFBLBQYAAAAABAAEAPMAAACbBQ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pStyle w:val="ListParagraph"/>
        <w:ind w:left="2880" w:firstLine="720"/>
        <w:rPr>
          <w:sz w:val="22"/>
          <w:szCs w:val="22"/>
        </w:rPr>
      </w:pPr>
      <w:proofErr w:type="spellStart"/>
      <w:r>
        <w:rPr>
          <w:sz w:val="22"/>
          <w:szCs w:val="22"/>
        </w:rPr>
        <w:t>Duquenois</w:t>
      </w:r>
      <w:proofErr w:type="spellEnd"/>
      <w:r>
        <w:rPr>
          <w:sz w:val="22"/>
          <w:szCs w:val="22"/>
        </w:rPr>
        <w:t>-Levine Color Test</w:t>
      </w:r>
    </w:p>
    <w:p w:rsidR="00013307" w:rsidRPr="00FE343A" w:rsidRDefault="00013307" w:rsidP="00013307">
      <w:pPr>
        <w:jc w:val="center"/>
        <w:rPr>
          <w:sz w:val="22"/>
          <w:szCs w:val="22"/>
        </w:rPr>
      </w:pPr>
      <w:r w:rsidRPr="00FE343A">
        <w:rPr>
          <w:noProof/>
          <w:sz w:val="22"/>
          <w:szCs w:val="22"/>
        </w:rPr>
        <mc:AlternateContent>
          <mc:Choice Requires="wps">
            <w:drawing>
              <wp:anchor distT="0" distB="0" distL="114300" distR="114300" simplePos="0" relativeHeight="251692032" behindDoc="0" locked="0" layoutInCell="1" allowOverlap="1" wp14:anchorId="3EBC3D86" wp14:editId="56912142">
                <wp:simplePos x="0" y="0"/>
                <wp:positionH relativeFrom="column">
                  <wp:posOffset>2962910</wp:posOffset>
                </wp:positionH>
                <wp:positionV relativeFrom="paragraph">
                  <wp:posOffset>12700</wp:posOffset>
                </wp:positionV>
                <wp:extent cx="0" cy="476250"/>
                <wp:effectExtent l="57785" t="12700" r="56515" b="15875"/>
                <wp:wrapNone/>
                <wp:docPr id="73" name="AutoShape 5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47625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6F14094A" id="AutoShape 59" o:spid="_x0000_s1026" type="#_x0000_t32" style="position:absolute;margin-left:233.3pt;margin-top:1pt;width:0;height:37.5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MXXwNQIAAF4EAAAOAAAAZHJzL2Uyb0RvYy54bWysVE2P2jAQvVfqf7B8hyRsYCEirFYJ9LLt&#10;Iu32BxjbIVYd27INAVX97x07QHfbS1WVgxnb8/HmzXOWD6dOoiO3TmhV4mycYsQV1UyofYm/vm5G&#10;c4ycJ4oRqRUv8Zk7/LD6+GHZm4JPdKsl4xZBEuWK3pS49d4USeJoyzvixtpwBZeNth3xsLX7hFnS&#10;Q/ZOJpM0nSW9tsxYTblzcFoPl3gV8zcNp/65aRz3SJYYsPm42rjuwpqslqTYW2JaQS8wyD+g6IhQ&#10;UPSWqiaeoIMVf6TqBLXa6caPqe4S3TSC8tgDdJOlv3Xz0hLDYy9AjjM3mtz/S0u/HLcWCVbi+zuM&#10;FOlgRo8Hr2NpNF0EgnrjCvCr1NaGFulJvZgnTb85pHTVErXn0fv1bCA4CxHJu5CwcQbK7PrPmoEP&#10;gQKRrVNju5ASeECnOJTzbSj85BEdDimc5vezyTTOKyHFNc5Y5z9x3aFglNh5S8S+9ZVWCiavbRar&#10;kOOT8wEVKa4BoajSGyFlFIBUqC/xYjqZxgCnpWDhMrg5u99V0qIjCRKKv9gi3Lx1s/qgWEzWcsLW&#10;F9sTIcFGPnLjrQC2JMehWscZRpLDqwnWAE+qUBE6B8AXa1DR90W6WM/X83yUT2brUZ7W9ehxU+Wj&#10;2Sa7n9Z3dVXV2Y8APsuLVjDGVcB/VXSW/51iLm9r0OJN0zeikvfZI6MA9vofQcfRh2kPutlpdt7a&#10;0F1QAYg4Ol8eXHglb/fR69dnYfUTAAD//wMAUEsDBBQABgAIAAAAIQCNru0l3QAAAAgBAAAPAAAA&#10;ZHJzL2Rvd25yZXYueG1sTI9BS8NAFITvgv9heYI3u7HIVmNeilrEXCzYluJxm30mi9ndkN22qb/e&#10;Jx70OMww800xH10nDjREGzzC9SQDQb4OxvoGYbN+vroFEZP2RnfBE8KJIszL87NC5yYc/RsdVqkR&#10;XOJjrhHalPpcyli35HSchJ48ex9hcDqxHBppBn3kctfJaZYp6bT1vNDqnp5aqj9Xe4eQFu+nVm3r&#10;xzu7XL+8KvtVVdUC8fJifLgHkWhMf2H4wWd0KJlpF/beRNEh3CilOIow5Uvs/+odwmyWgSwL+f9A&#10;+Q0AAP//AwBQSwECLQAUAAYACAAAACEAtoM4kv4AAADhAQAAEwAAAAAAAAAAAAAAAAAAAAAAW0Nv&#10;bnRlbnRfVHlwZXNdLnhtbFBLAQItABQABgAIAAAAIQA4/SH/1gAAAJQBAAALAAAAAAAAAAAAAAAA&#10;AC8BAABfcmVscy8ucmVsc1BLAQItABQABgAIAAAAIQBhMXXwNQIAAF4EAAAOAAAAAAAAAAAAAAAA&#10;AC4CAABkcnMvZTJvRG9jLnhtbFBLAQItABQABgAIAAAAIQCNru0l3QAAAAgBAAAPAAAAAAAAAAAA&#10;AAAAAI8EAABkcnMvZG93bnJldi54bWxQSwUGAAAAAAQABADzAAAAmQUAAAAA&#10;">
                <v:stroke endarrow="block"/>
              </v:shape>
            </w:pict>
          </mc:Fallback>
        </mc:AlternateContent>
      </w: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Pr="00FE343A" w:rsidRDefault="00013307" w:rsidP="00013307">
      <w:pPr>
        <w:jc w:val="center"/>
        <w:rPr>
          <w:sz w:val="22"/>
          <w:szCs w:val="22"/>
        </w:rPr>
      </w:pPr>
    </w:p>
    <w:p w:rsidR="00013307" w:rsidRDefault="00013307" w:rsidP="00013307">
      <w:pPr>
        <w:ind w:left="2880" w:firstLine="720"/>
        <w:rPr>
          <w:sz w:val="22"/>
          <w:szCs w:val="22"/>
        </w:rPr>
      </w:pPr>
      <w:r>
        <w:rPr>
          <w:sz w:val="22"/>
          <w:szCs w:val="22"/>
        </w:rPr>
        <w:t>Extraction, if needed</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94080" behindDoc="0" locked="0" layoutInCell="1" allowOverlap="1" wp14:anchorId="18B5CA2E" wp14:editId="1119FB17">
                <wp:simplePos x="0" y="0"/>
                <wp:positionH relativeFrom="column">
                  <wp:posOffset>2961640</wp:posOffset>
                </wp:positionH>
                <wp:positionV relativeFrom="paragraph">
                  <wp:posOffset>80010</wp:posOffset>
                </wp:positionV>
                <wp:extent cx="0" cy="504190"/>
                <wp:effectExtent l="76200" t="0" r="76200" b="48260"/>
                <wp:wrapNone/>
                <wp:docPr id="74" name="AutoShape 6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50419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528DA9C2" id="AutoShape 60" o:spid="_x0000_s1026" type="#_x0000_t32" style="position:absolute;margin-left:233.2pt;margin-top:6.3pt;width:0;height:39.7pt;z-index:25169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GuJeNQIAAF4EAAAOAAAAZHJzL2Uyb0RvYy54bWysVM1u2zAMvg/YOwi6p7YzJ22MOkVhJ7t0&#10;W4F2D6BIcixMFgVJjRMMe/dRys/a7TIMy0EhJf58/Ej69m4/aLKTziswNS2uckqk4SCU2db06/N6&#10;ckOJD8wIpsHImh6kp3fL9+9uR1vJKfSghXQEgxhfjbamfQi2yjLPezkwfwVWGnzswA0soOq2mXBs&#10;xOiDzqZ5Ps9GcMI64NJ7vG2Pj3SZ4ned5OFL13kZiK4pYgvpdOncxDNb3rJq65jtFT/BYP+AYmDK&#10;YNJLqJYFRl6c+iPUoLgDD1244jBk0HWKy1QDVlPkv1Xz1DMrUy1IjrcXmvz/C8s/7x4dUaKm1yUl&#10;hg3Yo/uXACk1mSeCRusrtGvMo4sl8r15sg/Av3lioOmZ2cpk/Xyw6FxESrM3LlHxFtNsxk8g0IZh&#10;gsTWvnNDDIk8kH1qyuHSFLkPhB8vOd7O8rJYJDgZq85+1vnwUcJAolBTHxxT2z40YAx2HlyRsrDd&#10;gw8RFavODjGpgbXSOg2ANmSs6WI2nSUHD1qJ+BjNvNtuGu3IjsURSr9UIr68NnPwYkQK1ksmVic5&#10;MKVRJiFxE5xCtrSkMdsgBSVa4tZE6QhPm5gRK0fAJ+k4Rd8X+WJ1s7opJ+V0vpqUedtO7tdNOZmv&#10;i+tZ+6Ftmrb4EcEXZdUrIaSJ+M8TXZR/NzGn3TrO4mWmL0Rlb6MnRhHs+T+BTq2P3Y4r6KsNiMOj&#10;i9VFDYc4GZ8WLm7Jaz1Z/fosLH8CAAD//wMAUEsDBBQABgAIAAAAIQDRYi4O3gAAAAkBAAAPAAAA&#10;ZHJzL2Rvd25yZXYueG1sTI/BTsMwDIbvSLxDZCRuLKWaIlaaTsCE6AWkbQhxzFrTRDRO1WRbx9Nj&#10;xAGO9v/p9+dyOfleHHCMLpCG61kGAqkJraNOw+v28eoGREyGWtMHQg0njLCszs9KU7ThSGs8bFIn&#10;uIRiYTTYlIZCythY9CbOwoDE2UcYvUk8jp1sR3Pkct/LPMuU9MYRX7BmwAeLzedm7zWk1fvJqrfm&#10;fuFetk/Pyn3Vdb3S+vJiursFkXBKfzD86LM6VOy0C3tqo+g1zJWaM8pBrkAw8LvYaVjkGciqlP8/&#10;qL4BAAD//wMAUEsBAi0AFAAGAAgAAAAhALaDOJL+AAAA4QEAABMAAAAAAAAAAAAAAAAAAAAAAFtD&#10;b250ZW50X1R5cGVzXS54bWxQSwECLQAUAAYACAAAACEAOP0h/9YAAACUAQAACwAAAAAAAAAAAAAA&#10;AAAvAQAAX3JlbHMvLnJlbHNQSwECLQAUAAYACAAAACEATRriXjUCAABeBAAADgAAAAAAAAAAAAAA&#10;AAAuAgAAZHJzL2Uyb0RvYy54bWxQSwECLQAUAAYACAAAACEA0WIuDt4AAAAJAQAADwAAAAAAAAAA&#10;AAAAAACPBAAAZHJzL2Rvd25yZXYueG1sUEsFBgAAAAAEAAQA8wAAAJoFAAAAAA==&#10;">
                <v:stroke endarrow="block"/>
              </v:shape>
            </w:pict>
          </mc:Fallback>
        </mc:AlternateContent>
      </w:r>
    </w:p>
    <w:p w:rsidR="00013307" w:rsidRPr="00FE343A" w:rsidRDefault="00013307" w:rsidP="00013307">
      <w:pPr>
        <w:rPr>
          <w:sz w:val="22"/>
          <w:szCs w:val="22"/>
        </w:rPr>
      </w:pPr>
      <w:r w:rsidRPr="00FE343A">
        <w:rPr>
          <w:sz w:val="22"/>
          <w:szCs w:val="22"/>
        </w:rPr>
        <w:t xml:space="preserve">  </w:t>
      </w:r>
      <w:r w:rsidRPr="00FE343A">
        <w:rPr>
          <w:sz w:val="22"/>
          <w:szCs w:val="22"/>
        </w:rPr>
        <w:tab/>
        <w:t xml:space="preserve"> </w:t>
      </w:r>
    </w:p>
    <w:p w:rsidR="00013307" w:rsidRPr="00FE343A" w:rsidRDefault="00013307" w:rsidP="00013307">
      <w:pPr>
        <w:rPr>
          <w:sz w:val="22"/>
          <w:szCs w:val="22"/>
        </w:rPr>
      </w:pPr>
    </w:p>
    <w:p w:rsidR="00013307" w:rsidRPr="00FE343A" w:rsidRDefault="00013307" w:rsidP="00013307">
      <w:pPr>
        <w:ind w:left="2160" w:firstLine="390"/>
        <w:rPr>
          <w:sz w:val="22"/>
          <w:szCs w:val="22"/>
        </w:rPr>
      </w:pPr>
    </w:p>
    <w:p w:rsidR="00013307" w:rsidRDefault="00013307" w:rsidP="00013307">
      <w:pPr>
        <w:ind w:left="3600"/>
        <w:rPr>
          <w:sz w:val="22"/>
          <w:szCs w:val="22"/>
        </w:rPr>
      </w:pPr>
      <w:r w:rsidRPr="00FE343A">
        <w:rPr>
          <w:sz w:val="22"/>
          <w:szCs w:val="22"/>
        </w:rPr>
        <w:t xml:space="preserve">            </w:t>
      </w:r>
      <w:r>
        <w:rPr>
          <w:sz w:val="22"/>
          <w:szCs w:val="22"/>
        </w:rPr>
        <w:t>GC-MS</w:t>
      </w:r>
      <w:r w:rsidRPr="00FE343A">
        <w:rPr>
          <w:sz w:val="22"/>
          <w:szCs w:val="22"/>
        </w:rPr>
        <w:t xml:space="preserve"> </w:t>
      </w:r>
    </w:p>
    <w:p w:rsidR="00013307" w:rsidRPr="00FE343A" w:rsidRDefault="00013307" w:rsidP="00013307">
      <w:pPr>
        <w:rPr>
          <w:sz w:val="22"/>
          <w:szCs w:val="22"/>
        </w:rPr>
      </w:pPr>
      <w:r w:rsidRPr="00FE343A">
        <w:rPr>
          <w:noProof/>
          <w:sz w:val="22"/>
          <w:szCs w:val="22"/>
        </w:rPr>
        <mc:AlternateContent>
          <mc:Choice Requires="wps">
            <w:drawing>
              <wp:anchor distT="0" distB="0" distL="114300" distR="114300" simplePos="0" relativeHeight="251698176" behindDoc="0" locked="0" layoutInCell="1" allowOverlap="1" wp14:anchorId="2CC2538F" wp14:editId="360C6340">
                <wp:simplePos x="0" y="0"/>
                <wp:positionH relativeFrom="column">
                  <wp:posOffset>2961640</wp:posOffset>
                </wp:positionH>
                <wp:positionV relativeFrom="paragraph">
                  <wp:posOffset>80010</wp:posOffset>
                </wp:positionV>
                <wp:extent cx="0" cy="504190"/>
                <wp:effectExtent l="76200" t="0" r="76200" b="48260"/>
                <wp:wrapNone/>
                <wp:docPr id="75" name="AutoShape 6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50419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2FD92EA0" id="AutoShape 60" o:spid="_x0000_s1026" type="#_x0000_t32" style="position:absolute;margin-left:233.2pt;margin-top:6.3pt;width:0;height:39.7pt;z-index:251698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6oplNQIAAF4EAAAOAAAAZHJzL2Uyb0RvYy54bWysVM1u2zAMvg/YOwi6p7YzJ22MOkVhJ7t0&#10;W4F2D6BIcixMFgVJjRMMe/dRys/a7TIMy0EhJf58/Ej69m4/aLKTziswNS2uckqk4SCU2db06/N6&#10;ckOJD8wIpsHImh6kp3fL9+9uR1vJKfSghXQEgxhfjbamfQi2yjLPezkwfwVWGnzswA0soOq2mXBs&#10;xOiDzqZ5Ps9GcMI64NJ7vG2Pj3SZ4ned5OFL13kZiK4pYgvpdOncxDNb3rJq65jtFT/BYP+AYmDK&#10;YNJLqJYFRl6c+iPUoLgDD1244jBk0HWKy1QDVlPkv1Xz1DMrUy1IjrcXmvz/C8s/7x4dUaKm1zNK&#10;DBuwR/cvAVJqMk8EjdZXaNeYRxdL5HvzZB+Af/PEQNMzs5XJ+vlg0bmIlGZvXKLiLabZjJ9AoA3D&#10;BImtfeeGGBJ5IPvUlMOlKXIfCD9ecryd5WWxSHAyVp39rPPho4SBRKGmPjimtn1owBjsPLgiZWG7&#10;Bx8iKladHWJSA2uldRoAbchY08VsOksOHrQS8TGaebfdNNqRHYsjlH6pRHx5bebgxYgUrJdMrE5y&#10;YEqjTELiJjiFbGlJY7ZBCkq0xK2J0hGeNjEjVo6AT9Jxir4v8sXqZnVTTsrpfDUp87ad3K+bcjJf&#10;F9ez9kPbNG3xI4IvyqpXQkgT8Z8nuij/bmJOu3WcxctMX4jK3kZPjCLY838CnVofux1X0FcbEIdH&#10;F6uLGg5xMj4tXNyS13qy+vVZWP4EAAD//wMAUEsDBBQABgAIAAAAIQDRYi4O3gAAAAkBAAAPAAAA&#10;ZHJzL2Rvd25yZXYueG1sTI/BTsMwDIbvSLxDZCRuLKWaIlaaTsCE6AWkbQhxzFrTRDRO1WRbx9Nj&#10;xAGO9v/p9+dyOfleHHCMLpCG61kGAqkJraNOw+v28eoGREyGWtMHQg0njLCszs9KU7ThSGs8bFIn&#10;uIRiYTTYlIZCythY9CbOwoDE2UcYvUk8jp1sR3Pkct/LPMuU9MYRX7BmwAeLzedm7zWk1fvJqrfm&#10;fuFetk/Pyn3Vdb3S+vJiursFkXBKfzD86LM6VOy0C3tqo+g1zJWaM8pBrkAw8LvYaVjkGciqlP8/&#10;qL4BAAD//wMAUEsBAi0AFAAGAAgAAAAhALaDOJL+AAAA4QEAABMAAAAAAAAAAAAAAAAAAAAAAFtD&#10;b250ZW50X1R5cGVzXS54bWxQSwECLQAUAAYACAAAACEAOP0h/9YAAACUAQAACwAAAAAAAAAAAAAA&#10;AAAvAQAAX3JlbHMvLnJlbHNQSwECLQAUAAYACAAAACEAqOqKZTUCAABeBAAADgAAAAAAAAAAAAAA&#10;AAAuAgAAZHJzL2Uyb0RvYy54bWxQSwECLQAUAAYACAAAACEA0WIuDt4AAAAJAQAADwAAAAAAAAAA&#10;AAAAAACPBAAAZHJzL2Rvd25yZXYueG1sUEsFBgAAAAAEAAQA8wAAAJoFAAAAAA==&#10;">
                <v:stroke endarrow="block"/>
              </v:shape>
            </w:pict>
          </mc:Fallback>
        </mc:AlternateContent>
      </w:r>
    </w:p>
    <w:p w:rsidR="00013307" w:rsidRPr="00FE343A" w:rsidRDefault="00013307" w:rsidP="00013307">
      <w:pPr>
        <w:rPr>
          <w:sz w:val="22"/>
          <w:szCs w:val="22"/>
        </w:rPr>
      </w:pPr>
      <w:r w:rsidRPr="00FE343A">
        <w:rPr>
          <w:sz w:val="22"/>
          <w:szCs w:val="22"/>
        </w:rPr>
        <w:t xml:space="preserve">  </w:t>
      </w:r>
      <w:r w:rsidRPr="00FE343A">
        <w:rPr>
          <w:sz w:val="22"/>
          <w:szCs w:val="22"/>
        </w:rPr>
        <w:tab/>
        <w:t xml:space="preserve"> </w:t>
      </w:r>
    </w:p>
    <w:p w:rsidR="00013307" w:rsidRPr="00FE343A" w:rsidRDefault="00013307" w:rsidP="00013307">
      <w:pPr>
        <w:rPr>
          <w:sz w:val="22"/>
          <w:szCs w:val="22"/>
        </w:rPr>
      </w:pPr>
    </w:p>
    <w:p w:rsidR="00013307" w:rsidRPr="00FE343A" w:rsidRDefault="00013307" w:rsidP="00013307">
      <w:pPr>
        <w:ind w:left="2160" w:firstLine="390"/>
        <w:rPr>
          <w:sz w:val="22"/>
          <w:szCs w:val="22"/>
        </w:rPr>
      </w:pPr>
    </w:p>
    <w:p w:rsidR="00013307" w:rsidRDefault="00013307" w:rsidP="00013307">
      <w:pPr>
        <w:ind w:left="3600"/>
        <w:rPr>
          <w:sz w:val="22"/>
          <w:szCs w:val="22"/>
        </w:rPr>
      </w:pPr>
      <w:r w:rsidRPr="00FE343A">
        <w:rPr>
          <w:sz w:val="22"/>
          <w:szCs w:val="22"/>
        </w:rPr>
        <w:t xml:space="preserve">         </w:t>
      </w:r>
      <w:r>
        <w:rPr>
          <w:sz w:val="22"/>
          <w:szCs w:val="22"/>
        </w:rPr>
        <w:t xml:space="preserve"> </w:t>
      </w:r>
      <w:r w:rsidRPr="00FE343A">
        <w:rPr>
          <w:sz w:val="22"/>
          <w:szCs w:val="22"/>
        </w:rPr>
        <w:t xml:space="preserve">   </w:t>
      </w:r>
      <w:r>
        <w:rPr>
          <w:sz w:val="22"/>
          <w:szCs w:val="22"/>
        </w:rPr>
        <w:t>Report</w:t>
      </w:r>
    </w:p>
    <w:p w:rsidR="00013307" w:rsidRDefault="00013307" w:rsidP="00013307">
      <w:pPr>
        <w:rPr>
          <w:sz w:val="22"/>
          <w:szCs w:val="22"/>
        </w:rPr>
      </w:pPr>
      <w:r w:rsidRPr="00FE343A">
        <w:rPr>
          <w:sz w:val="22"/>
          <w:szCs w:val="22"/>
        </w:rPr>
        <w:t xml:space="preserve"> </w:t>
      </w:r>
    </w:p>
    <w:p w:rsidR="00013307" w:rsidRDefault="00013307" w:rsidP="00013307">
      <w:pPr>
        <w:rPr>
          <w:sz w:val="22"/>
          <w:szCs w:val="22"/>
        </w:rPr>
      </w:pPr>
    </w:p>
    <w:p w:rsidR="00013307" w:rsidRPr="00FE343A" w:rsidRDefault="00013307" w:rsidP="00013307">
      <w:pPr>
        <w:rPr>
          <w:b/>
          <w:sz w:val="22"/>
          <w:szCs w:val="22"/>
        </w:rPr>
      </w:pPr>
    </w:p>
    <w:p w:rsidR="00013307" w:rsidRPr="00AE1AA4" w:rsidRDefault="00013307" w:rsidP="00013307">
      <w:pPr>
        <w:rPr>
          <w:b/>
          <w:sz w:val="22"/>
          <w:szCs w:val="22"/>
        </w:rPr>
      </w:pPr>
      <w:r w:rsidRPr="00FE343A">
        <w:rPr>
          <w:sz w:val="22"/>
          <w:szCs w:val="22"/>
        </w:rPr>
        <w:tab/>
      </w:r>
      <w:r w:rsidRPr="00FE343A">
        <w:rPr>
          <w:sz w:val="22"/>
          <w:szCs w:val="22"/>
        </w:rPr>
        <w:tab/>
      </w:r>
      <w:r w:rsidRPr="00FE343A">
        <w:rPr>
          <w:sz w:val="22"/>
          <w:szCs w:val="22"/>
        </w:rPr>
        <w:tab/>
      </w:r>
      <w:r w:rsidRPr="00FE343A">
        <w:rPr>
          <w:sz w:val="22"/>
          <w:szCs w:val="22"/>
        </w:rPr>
        <w:tab/>
        <w:t xml:space="preserve">    </w:t>
      </w:r>
      <w:r w:rsidRPr="00FE343A">
        <w:rPr>
          <w:sz w:val="22"/>
          <w:szCs w:val="22"/>
        </w:rPr>
        <w:tab/>
        <w:t xml:space="preserve">        </w:t>
      </w:r>
      <w:r w:rsidRPr="00FE343A">
        <w:tab/>
      </w:r>
    </w:p>
    <w:p w:rsidR="00013307" w:rsidRPr="00AE1AA4" w:rsidRDefault="00013307" w:rsidP="00013307">
      <w:pPr>
        <w:pStyle w:val="ListParagraph"/>
        <w:numPr>
          <w:ilvl w:val="1"/>
          <w:numId w:val="38"/>
        </w:numPr>
        <w:autoSpaceDE w:val="0"/>
        <w:autoSpaceDN w:val="0"/>
        <w:adjustRightInd w:val="0"/>
        <w:rPr>
          <w:b/>
          <w:sz w:val="22"/>
          <w:szCs w:val="22"/>
        </w:rPr>
      </w:pPr>
      <w:r w:rsidRPr="00AE1AA4">
        <w:rPr>
          <w:b/>
          <w:sz w:val="22"/>
          <w:szCs w:val="22"/>
        </w:rPr>
        <w:lastRenderedPageBreak/>
        <w:t xml:space="preserve">Minimum Requirements for Identification </w:t>
      </w:r>
    </w:p>
    <w:p w:rsidR="00013307" w:rsidRPr="00FE343A" w:rsidRDefault="00013307" w:rsidP="00013307">
      <w:pPr>
        <w:pStyle w:val="ListParagraph"/>
        <w:autoSpaceDE w:val="0"/>
        <w:autoSpaceDN w:val="0"/>
        <w:adjustRightInd w:val="0"/>
        <w:ind w:left="792"/>
        <w:rPr>
          <w:b/>
          <w:sz w:val="22"/>
          <w:szCs w:val="22"/>
        </w:rPr>
      </w:pPr>
    </w:p>
    <w:p w:rsidR="00013307" w:rsidRPr="007029E9" w:rsidRDefault="00013307" w:rsidP="00013307">
      <w:pPr>
        <w:pStyle w:val="ListParagraph"/>
        <w:numPr>
          <w:ilvl w:val="2"/>
          <w:numId w:val="38"/>
        </w:numPr>
        <w:autoSpaceDE w:val="0"/>
        <w:autoSpaceDN w:val="0"/>
        <w:adjustRightInd w:val="0"/>
        <w:rPr>
          <w:b/>
          <w:sz w:val="22"/>
          <w:szCs w:val="22"/>
        </w:rPr>
      </w:pPr>
      <w:r w:rsidRPr="007029E9">
        <w:rPr>
          <w:sz w:val="22"/>
          <w:szCs w:val="22"/>
        </w:rPr>
        <w:t xml:space="preserve">Analytical techniques are listed in order of decreasing discriminatory power from </w:t>
      </w:r>
    </w:p>
    <w:p w:rsidR="00013307" w:rsidRPr="00FE343A" w:rsidRDefault="00013307" w:rsidP="00013307">
      <w:pPr>
        <w:pStyle w:val="ListParagraph"/>
        <w:autoSpaceDE w:val="0"/>
        <w:autoSpaceDN w:val="0"/>
        <w:adjustRightInd w:val="0"/>
        <w:ind w:left="1224"/>
        <w:rPr>
          <w:b/>
          <w:sz w:val="22"/>
          <w:szCs w:val="22"/>
        </w:rPr>
      </w:pPr>
      <w:r w:rsidRPr="00FE343A">
        <w:rPr>
          <w:sz w:val="22"/>
          <w:szCs w:val="22"/>
        </w:rPr>
        <w:t>Category A to C:</w:t>
      </w:r>
    </w:p>
    <w:p w:rsidR="00013307" w:rsidRPr="00FE343A" w:rsidRDefault="00013307" w:rsidP="00013307">
      <w:pPr>
        <w:pStyle w:val="ListParagraph"/>
        <w:autoSpaceDE w:val="0"/>
        <w:autoSpaceDN w:val="0"/>
        <w:adjustRightInd w:val="0"/>
        <w:ind w:left="1440"/>
        <w:rPr>
          <w:b/>
          <w:sz w:val="22"/>
          <w:szCs w:val="22"/>
        </w:rPr>
      </w:pPr>
    </w:p>
    <w:tbl>
      <w:tblPr>
        <w:tblW w:w="0" w:type="auto"/>
        <w:tblInd w:w="158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340"/>
        <w:gridCol w:w="2700"/>
        <w:gridCol w:w="2808"/>
      </w:tblGrid>
      <w:tr w:rsidR="00013307" w:rsidRPr="00FE343A" w:rsidTr="009004E4">
        <w:trPr>
          <w:cantSplit/>
        </w:trPr>
        <w:tc>
          <w:tcPr>
            <w:tcW w:w="2340" w:type="dxa"/>
          </w:tcPr>
          <w:p w:rsidR="00013307" w:rsidRPr="00FE343A" w:rsidRDefault="00013307" w:rsidP="009004E4">
            <w:pPr>
              <w:pStyle w:val="ListParagraph"/>
              <w:ind w:left="360"/>
              <w:rPr>
                <w:sz w:val="22"/>
                <w:szCs w:val="22"/>
              </w:rPr>
            </w:pPr>
          </w:p>
          <w:p w:rsidR="00013307" w:rsidRPr="00FE343A" w:rsidRDefault="00013307" w:rsidP="009004E4">
            <w:pPr>
              <w:pStyle w:val="ListParagraph"/>
              <w:ind w:left="360"/>
              <w:rPr>
                <w:b/>
                <w:sz w:val="22"/>
                <w:szCs w:val="22"/>
              </w:rPr>
            </w:pPr>
            <w:r w:rsidRPr="00FE343A">
              <w:rPr>
                <w:b/>
                <w:sz w:val="22"/>
                <w:szCs w:val="22"/>
              </w:rPr>
              <w:t>Category A</w:t>
            </w:r>
          </w:p>
        </w:tc>
        <w:tc>
          <w:tcPr>
            <w:tcW w:w="2700" w:type="dxa"/>
          </w:tcPr>
          <w:p w:rsidR="00013307" w:rsidRPr="00FE343A" w:rsidRDefault="00013307" w:rsidP="009004E4">
            <w:pPr>
              <w:pStyle w:val="ListParagraph"/>
              <w:ind w:left="360"/>
              <w:rPr>
                <w:sz w:val="22"/>
                <w:szCs w:val="22"/>
              </w:rPr>
            </w:pPr>
          </w:p>
          <w:p w:rsidR="00013307" w:rsidRPr="00FE343A" w:rsidRDefault="00013307" w:rsidP="009004E4">
            <w:pPr>
              <w:pStyle w:val="ListParagraph"/>
              <w:ind w:left="360"/>
              <w:rPr>
                <w:b/>
                <w:sz w:val="22"/>
                <w:szCs w:val="22"/>
              </w:rPr>
            </w:pPr>
            <w:r w:rsidRPr="00FE343A">
              <w:rPr>
                <w:b/>
                <w:sz w:val="22"/>
                <w:szCs w:val="22"/>
              </w:rPr>
              <w:t>Category B</w:t>
            </w:r>
          </w:p>
        </w:tc>
        <w:tc>
          <w:tcPr>
            <w:tcW w:w="2808" w:type="dxa"/>
          </w:tcPr>
          <w:p w:rsidR="00013307" w:rsidRPr="00FE343A" w:rsidRDefault="00013307" w:rsidP="009004E4">
            <w:pPr>
              <w:pStyle w:val="ListParagraph"/>
              <w:ind w:left="360"/>
              <w:rPr>
                <w:sz w:val="22"/>
                <w:szCs w:val="22"/>
              </w:rPr>
            </w:pPr>
          </w:p>
          <w:p w:rsidR="00013307" w:rsidRPr="00FE343A" w:rsidRDefault="00013307" w:rsidP="009004E4">
            <w:pPr>
              <w:pStyle w:val="ListParagraph"/>
              <w:ind w:left="360"/>
              <w:rPr>
                <w:b/>
                <w:sz w:val="22"/>
                <w:szCs w:val="22"/>
              </w:rPr>
            </w:pPr>
            <w:r w:rsidRPr="00FE343A">
              <w:rPr>
                <w:b/>
                <w:sz w:val="22"/>
                <w:szCs w:val="22"/>
              </w:rPr>
              <w:t>Category C</w:t>
            </w:r>
          </w:p>
        </w:tc>
      </w:tr>
      <w:tr w:rsidR="00013307" w:rsidRPr="00FE343A" w:rsidTr="009004E4">
        <w:trPr>
          <w:cantSplit/>
        </w:trPr>
        <w:tc>
          <w:tcPr>
            <w:tcW w:w="2340"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r w:rsidRPr="00FE343A">
              <w:rPr>
                <w:sz w:val="22"/>
                <w:szCs w:val="22"/>
              </w:rPr>
              <w:t>Infrared Spectroscopy</w:t>
            </w:r>
          </w:p>
        </w:tc>
        <w:tc>
          <w:tcPr>
            <w:tcW w:w="2700"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r w:rsidRPr="00FE343A">
              <w:rPr>
                <w:sz w:val="22"/>
                <w:szCs w:val="22"/>
              </w:rPr>
              <w:t>Gas Chromatography</w:t>
            </w:r>
          </w:p>
        </w:tc>
        <w:tc>
          <w:tcPr>
            <w:tcW w:w="2808"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r w:rsidRPr="00FE343A">
              <w:rPr>
                <w:sz w:val="22"/>
                <w:szCs w:val="22"/>
              </w:rPr>
              <w:t>Color Tests</w:t>
            </w:r>
          </w:p>
        </w:tc>
      </w:tr>
      <w:tr w:rsidR="00013307" w:rsidRPr="00FE343A" w:rsidTr="009004E4">
        <w:trPr>
          <w:cantSplit/>
        </w:trPr>
        <w:tc>
          <w:tcPr>
            <w:tcW w:w="2340"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r w:rsidRPr="00FE343A">
              <w:rPr>
                <w:sz w:val="22"/>
                <w:szCs w:val="22"/>
              </w:rPr>
              <w:t>Mass Spectroscopy</w:t>
            </w:r>
          </w:p>
        </w:tc>
        <w:tc>
          <w:tcPr>
            <w:tcW w:w="2700" w:type="dxa"/>
          </w:tcPr>
          <w:p w:rsidR="00013307" w:rsidRPr="00A30E82" w:rsidRDefault="00013307" w:rsidP="009004E4">
            <w:pPr>
              <w:rPr>
                <w:sz w:val="22"/>
                <w:szCs w:val="22"/>
                <w:u w:val="single"/>
              </w:rPr>
            </w:pPr>
            <w:r w:rsidRPr="00A30E82">
              <w:rPr>
                <w:sz w:val="22"/>
                <w:szCs w:val="22"/>
                <w:u w:val="single"/>
              </w:rPr>
              <w:t>Cannabis Only:</w:t>
            </w:r>
          </w:p>
          <w:p w:rsidR="00013307" w:rsidRPr="00A30E82" w:rsidRDefault="00013307" w:rsidP="009004E4">
            <w:pPr>
              <w:rPr>
                <w:sz w:val="22"/>
                <w:szCs w:val="22"/>
                <w:u w:val="single"/>
              </w:rPr>
            </w:pPr>
            <w:r w:rsidRPr="00A30E82">
              <w:rPr>
                <w:sz w:val="22"/>
                <w:szCs w:val="22"/>
                <w:u w:val="single"/>
              </w:rPr>
              <w:t>Macroscopic Examination</w:t>
            </w:r>
          </w:p>
          <w:p w:rsidR="00013307" w:rsidRPr="00A30E82" w:rsidRDefault="00013307" w:rsidP="009004E4">
            <w:pPr>
              <w:rPr>
                <w:sz w:val="22"/>
                <w:szCs w:val="22"/>
                <w:u w:val="single"/>
              </w:rPr>
            </w:pPr>
            <w:r w:rsidRPr="00A30E82">
              <w:rPr>
                <w:sz w:val="22"/>
                <w:szCs w:val="22"/>
                <w:u w:val="single"/>
              </w:rPr>
              <w:t>Microscopic Examination</w:t>
            </w:r>
          </w:p>
          <w:p w:rsidR="00013307" w:rsidRPr="00A30E82" w:rsidRDefault="00013307" w:rsidP="009004E4">
            <w:pPr>
              <w:rPr>
                <w:sz w:val="22"/>
                <w:szCs w:val="22"/>
                <w:u w:val="single"/>
              </w:rPr>
            </w:pPr>
            <w:r>
              <w:rPr>
                <w:sz w:val="22"/>
                <w:szCs w:val="22"/>
              </w:rPr>
              <w:t>(Counts as one each)</w:t>
            </w:r>
          </w:p>
        </w:tc>
        <w:tc>
          <w:tcPr>
            <w:tcW w:w="2808" w:type="dxa"/>
          </w:tcPr>
          <w:p w:rsidR="00013307" w:rsidRPr="00FE343A" w:rsidRDefault="00013307" w:rsidP="009004E4">
            <w:pPr>
              <w:pStyle w:val="ListParagraph"/>
              <w:ind w:left="360"/>
              <w:rPr>
                <w:sz w:val="22"/>
                <w:szCs w:val="22"/>
              </w:rPr>
            </w:pPr>
          </w:p>
          <w:p w:rsidR="00013307" w:rsidRPr="00A30E82" w:rsidRDefault="00013307" w:rsidP="009004E4">
            <w:pPr>
              <w:rPr>
                <w:sz w:val="22"/>
                <w:szCs w:val="22"/>
                <w:u w:val="single"/>
              </w:rPr>
            </w:pPr>
            <w:r w:rsidRPr="00A30E82">
              <w:rPr>
                <w:sz w:val="22"/>
                <w:szCs w:val="22"/>
                <w:u w:val="single"/>
              </w:rPr>
              <w:t>Microcrystalline Tests</w:t>
            </w:r>
          </w:p>
          <w:p w:rsidR="00013307" w:rsidRPr="00A30E82" w:rsidRDefault="00013307" w:rsidP="009004E4">
            <w:pPr>
              <w:rPr>
                <w:sz w:val="22"/>
                <w:szCs w:val="22"/>
                <w:u w:val="single"/>
              </w:rPr>
            </w:pPr>
            <w:r w:rsidRPr="00A30E82">
              <w:rPr>
                <w:sz w:val="22"/>
                <w:szCs w:val="22"/>
                <w:u w:val="single"/>
              </w:rPr>
              <w:t>(Used in conjunction with a Category A Test)</w:t>
            </w:r>
          </w:p>
        </w:tc>
      </w:tr>
      <w:tr w:rsidR="00013307" w:rsidRPr="00FE343A" w:rsidTr="009004E4">
        <w:trPr>
          <w:cantSplit/>
        </w:trPr>
        <w:tc>
          <w:tcPr>
            <w:tcW w:w="2340"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p>
        </w:tc>
        <w:tc>
          <w:tcPr>
            <w:tcW w:w="2700"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r w:rsidRPr="00FE343A">
              <w:rPr>
                <w:sz w:val="22"/>
                <w:szCs w:val="22"/>
              </w:rPr>
              <w:t>Pharmaceutical Identifiers</w:t>
            </w:r>
          </w:p>
        </w:tc>
        <w:tc>
          <w:tcPr>
            <w:tcW w:w="2808" w:type="dxa"/>
          </w:tcPr>
          <w:p w:rsidR="00013307" w:rsidRPr="00FE343A" w:rsidRDefault="00013307" w:rsidP="009004E4">
            <w:pPr>
              <w:rPr>
                <w:sz w:val="22"/>
                <w:szCs w:val="22"/>
              </w:rPr>
            </w:pPr>
          </w:p>
        </w:tc>
      </w:tr>
      <w:tr w:rsidR="00013307" w:rsidRPr="00FE343A" w:rsidTr="009004E4">
        <w:trPr>
          <w:cantSplit/>
        </w:trPr>
        <w:tc>
          <w:tcPr>
            <w:tcW w:w="2340"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p>
        </w:tc>
        <w:tc>
          <w:tcPr>
            <w:tcW w:w="2700" w:type="dxa"/>
          </w:tcPr>
          <w:p w:rsidR="00013307" w:rsidRPr="00FE343A" w:rsidRDefault="00013307" w:rsidP="009004E4">
            <w:pPr>
              <w:rPr>
                <w:sz w:val="22"/>
                <w:szCs w:val="22"/>
              </w:rPr>
            </w:pPr>
          </w:p>
        </w:tc>
        <w:tc>
          <w:tcPr>
            <w:tcW w:w="2808" w:type="dxa"/>
          </w:tcPr>
          <w:p w:rsidR="00013307" w:rsidRPr="00FE343A" w:rsidRDefault="00013307" w:rsidP="009004E4">
            <w:pPr>
              <w:pStyle w:val="ListParagraph"/>
              <w:ind w:left="360"/>
              <w:rPr>
                <w:sz w:val="22"/>
                <w:szCs w:val="22"/>
              </w:rPr>
            </w:pPr>
          </w:p>
          <w:p w:rsidR="00013307" w:rsidRPr="00FE343A" w:rsidRDefault="00013307" w:rsidP="009004E4">
            <w:pPr>
              <w:rPr>
                <w:sz w:val="22"/>
                <w:szCs w:val="22"/>
              </w:rPr>
            </w:pPr>
          </w:p>
        </w:tc>
      </w:tr>
    </w:tbl>
    <w:p w:rsidR="00013307" w:rsidRPr="00FE343A" w:rsidRDefault="00013307" w:rsidP="00013307">
      <w:pPr>
        <w:pStyle w:val="ListParagraph"/>
        <w:autoSpaceDE w:val="0"/>
        <w:autoSpaceDN w:val="0"/>
        <w:adjustRightInd w:val="0"/>
        <w:ind w:left="1440"/>
        <w:rPr>
          <w:b/>
          <w:sz w:val="22"/>
          <w:szCs w:val="22"/>
        </w:rPr>
      </w:pPr>
    </w:p>
    <w:p w:rsidR="00013307" w:rsidRPr="007029E9" w:rsidRDefault="00013307" w:rsidP="00013307">
      <w:pPr>
        <w:autoSpaceDE w:val="0"/>
        <w:autoSpaceDN w:val="0"/>
        <w:adjustRightInd w:val="0"/>
        <w:rPr>
          <w:vanish/>
          <w:sz w:val="22"/>
          <w:szCs w:val="22"/>
        </w:rPr>
      </w:pPr>
    </w:p>
    <w:p w:rsidR="00013307" w:rsidRPr="007029E9" w:rsidRDefault="00013307" w:rsidP="00013307">
      <w:pPr>
        <w:pStyle w:val="ListParagraph"/>
        <w:numPr>
          <w:ilvl w:val="2"/>
          <w:numId w:val="38"/>
        </w:numPr>
        <w:autoSpaceDE w:val="0"/>
        <w:autoSpaceDN w:val="0"/>
        <w:adjustRightInd w:val="0"/>
        <w:rPr>
          <w:b/>
          <w:sz w:val="22"/>
          <w:szCs w:val="22"/>
        </w:rPr>
      </w:pPr>
      <w:r w:rsidRPr="007029E9">
        <w:rPr>
          <w:sz w:val="22"/>
          <w:szCs w:val="22"/>
        </w:rPr>
        <w:t xml:space="preserve">When a Category A technique is incorporated into an analytical scheme, then at least one other technique (from either Category A, B, or C) shall be used for identification of a controlled substance.  </w:t>
      </w:r>
    </w:p>
    <w:p w:rsidR="00013307" w:rsidRPr="00FE343A" w:rsidRDefault="00013307" w:rsidP="00013307">
      <w:pPr>
        <w:pStyle w:val="ListParagraph"/>
        <w:autoSpaceDE w:val="0"/>
        <w:autoSpaceDN w:val="0"/>
        <w:adjustRightInd w:val="0"/>
        <w:ind w:left="122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This combination shall identify the specific drug(s) present, preclude a false positive identification and minimize false negatives.</w:t>
      </w:r>
    </w:p>
    <w:p w:rsidR="00013307" w:rsidRPr="00FE343A" w:rsidRDefault="00013307" w:rsidP="00013307">
      <w:pPr>
        <w:pStyle w:val="ListParagraph"/>
        <w:autoSpaceDE w:val="0"/>
        <w:autoSpaceDN w:val="0"/>
        <w:adjustRightInd w:val="0"/>
        <w:ind w:left="1728"/>
        <w:rPr>
          <w:b/>
          <w:sz w:val="22"/>
          <w:szCs w:val="22"/>
        </w:rPr>
      </w:pPr>
    </w:p>
    <w:p w:rsidR="00013307" w:rsidRPr="00A77699"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When sufficient material is present, the second technique shall be applied on a separate portion of material.  </w:t>
      </w:r>
      <w:r>
        <w:rPr>
          <w:sz w:val="22"/>
          <w:szCs w:val="22"/>
        </w:rPr>
        <w:t>W</w:t>
      </w:r>
      <w:r w:rsidRPr="00FE343A">
        <w:rPr>
          <w:sz w:val="22"/>
          <w:szCs w:val="22"/>
        </w:rPr>
        <w:t>hen the amount of material present prohibits an additio</w:t>
      </w:r>
      <w:r>
        <w:rPr>
          <w:sz w:val="22"/>
          <w:szCs w:val="22"/>
        </w:rPr>
        <w:t xml:space="preserve">nal portion from being obtained </w:t>
      </w:r>
      <w:r w:rsidRPr="00A77699">
        <w:rPr>
          <w:sz w:val="22"/>
          <w:szCs w:val="22"/>
        </w:rPr>
        <w:t>hyphenated techniques (gas chromatography – mass spectrometry) may be considered as separate techniques.</w:t>
      </w:r>
    </w:p>
    <w:p w:rsidR="00013307" w:rsidRPr="00FE343A" w:rsidRDefault="00013307" w:rsidP="00013307">
      <w:pPr>
        <w:pStyle w:val="ListParagraph"/>
        <w:rPr>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All Category A techniques shall have reviewable data.</w:t>
      </w:r>
    </w:p>
    <w:p w:rsidR="00013307" w:rsidRPr="00FE343A" w:rsidRDefault="00013307" w:rsidP="00013307">
      <w:pPr>
        <w:pStyle w:val="ListParagraph"/>
        <w:rPr>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 xml:space="preserve">When a Category A technique is not used, then at least three different techniques shall be used for identification of a controlled substance.  </w:t>
      </w:r>
    </w:p>
    <w:p w:rsidR="00013307" w:rsidRPr="00FE343A" w:rsidRDefault="00013307" w:rsidP="00013307">
      <w:pPr>
        <w:pStyle w:val="ListParagraph"/>
        <w:autoSpaceDE w:val="0"/>
        <w:autoSpaceDN w:val="0"/>
        <w:adjustRightInd w:val="0"/>
        <w:ind w:left="122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This combination shall identify the specific drug(s) present, preclude a false positive identification and minimize false negatives.  </w:t>
      </w:r>
    </w:p>
    <w:p w:rsidR="00013307" w:rsidRPr="00FE343A" w:rsidRDefault="00013307" w:rsidP="00013307">
      <w:pPr>
        <w:pStyle w:val="ListParagraph"/>
        <w:autoSpaceDE w:val="0"/>
        <w:autoSpaceDN w:val="0"/>
        <w:adjustRightInd w:val="0"/>
        <w:ind w:left="1728"/>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Two of the three methods shall be based on uncorrelated techniques from Category B that have reviewable data.  </w:t>
      </w:r>
    </w:p>
    <w:p w:rsidR="00013307" w:rsidRPr="00FE343A" w:rsidRDefault="00013307" w:rsidP="00013307">
      <w:pPr>
        <w:autoSpaceDE w:val="0"/>
        <w:autoSpaceDN w:val="0"/>
        <w:adjustRightInd w:val="0"/>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A minimum of two separate portions for analysis shall be used in these three tests.</w:t>
      </w:r>
    </w:p>
    <w:p w:rsidR="00013307" w:rsidRDefault="00013307" w:rsidP="00013307">
      <w:pPr>
        <w:pStyle w:val="ListParagraph"/>
        <w:rPr>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lastRenderedPageBreak/>
        <w:t>Reviewable data includes:</w:t>
      </w:r>
    </w:p>
    <w:p w:rsidR="00013307" w:rsidRPr="00FE343A" w:rsidRDefault="00013307" w:rsidP="00013307">
      <w:pPr>
        <w:pStyle w:val="ListParagraph"/>
        <w:autoSpaceDE w:val="0"/>
        <w:autoSpaceDN w:val="0"/>
        <w:adjustRightInd w:val="0"/>
        <w:ind w:left="122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Printed spectra</w:t>
      </w:r>
      <w:r>
        <w:rPr>
          <w:sz w:val="22"/>
          <w:szCs w:val="22"/>
        </w:rPr>
        <w:t xml:space="preserve">, </w:t>
      </w:r>
      <w:r w:rsidRPr="00FE343A">
        <w:rPr>
          <w:sz w:val="22"/>
          <w:szCs w:val="22"/>
        </w:rPr>
        <w:t>chromatograms</w:t>
      </w:r>
      <w:r>
        <w:rPr>
          <w:sz w:val="22"/>
          <w:szCs w:val="22"/>
        </w:rPr>
        <w:t>, and digital images</w:t>
      </w:r>
      <w:r w:rsidRPr="00FE343A">
        <w:rPr>
          <w:sz w:val="22"/>
          <w:szCs w:val="22"/>
        </w:rPr>
        <w:t>.</w:t>
      </w:r>
    </w:p>
    <w:p w:rsidR="00013307" w:rsidRPr="00FE343A" w:rsidRDefault="00013307" w:rsidP="00013307">
      <w:pPr>
        <w:pStyle w:val="ListParagraph"/>
        <w:autoSpaceDE w:val="0"/>
        <w:autoSpaceDN w:val="0"/>
        <w:adjustRightInd w:val="0"/>
        <w:ind w:left="1728"/>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Reference to published data for pharmaceutical identifiers.</w:t>
      </w:r>
    </w:p>
    <w:p w:rsidR="00013307" w:rsidRPr="00FE343A" w:rsidRDefault="00013307" w:rsidP="00013307">
      <w:pPr>
        <w:pStyle w:val="ListParagraph"/>
        <w:rPr>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Descriptions of microcrystalline test results, if used in conjunction with a</w:t>
      </w:r>
      <w:r w:rsidRPr="00FE343A">
        <w:rPr>
          <w:b/>
          <w:sz w:val="22"/>
          <w:szCs w:val="22"/>
        </w:rPr>
        <w:t xml:space="preserve"> </w:t>
      </w:r>
      <w:r w:rsidRPr="00FE343A">
        <w:rPr>
          <w:sz w:val="22"/>
          <w:szCs w:val="22"/>
        </w:rPr>
        <w:t xml:space="preserve">Category </w:t>
      </w:r>
      <w:proofErr w:type="gramStart"/>
      <w:r w:rsidRPr="00FE343A">
        <w:rPr>
          <w:sz w:val="22"/>
          <w:szCs w:val="22"/>
        </w:rPr>
        <w:t>A</w:t>
      </w:r>
      <w:proofErr w:type="gramEnd"/>
      <w:r w:rsidRPr="00FE343A">
        <w:rPr>
          <w:sz w:val="22"/>
          <w:szCs w:val="22"/>
        </w:rPr>
        <w:t xml:space="preserve"> Test.</w:t>
      </w:r>
    </w:p>
    <w:p w:rsidR="00013307" w:rsidRPr="00FE343A" w:rsidRDefault="00013307" w:rsidP="00013307">
      <w:pPr>
        <w:pStyle w:val="ListParagraph"/>
        <w:rPr>
          <w:sz w:val="22"/>
          <w:szCs w:val="22"/>
        </w:rPr>
      </w:pPr>
    </w:p>
    <w:p w:rsidR="00013307" w:rsidRDefault="00013307" w:rsidP="00013307">
      <w:pPr>
        <w:pStyle w:val="ListParagraph"/>
        <w:numPr>
          <w:ilvl w:val="3"/>
          <w:numId w:val="38"/>
        </w:numPr>
        <w:autoSpaceDE w:val="0"/>
        <w:autoSpaceDN w:val="0"/>
        <w:adjustRightInd w:val="0"/>
        <w:rPr>
          <w:sz w:val="22"/>
          <w:szCs w:val="22"/>
        </w:rPr>
      </w:pPr>
      <w:r w:rsidRPr="002A747C">
        <w:rPr>
          <w:sz w:val="22"/>
          <w:szCs w:val="22"/>
        </w:rPr>
        <w:t xml:space="preserve">For cannabis and botanical materials only: recording of detailed descriptions of morphological characteristics.  Refer to the Drug Chemistry Unit Technical Procedure for the Identification of </w:t>
      </w:r>
      <w:r>
        <w:rPr>
          <w:sz w:val="22"/>
          <w:szCs w:val="22"/>
        </w:rPr>
        <w:t>Cannabis Plant Material and Extracts</w:t>
      </w:r>
      <w:r w:rsidRPr="002A747C">
        <w:rPr>
          <w:sz w:val="22"/>
          <w:szCs w:val="22"/>
        </w:rPr>
        <w:t xml:space="preserve"> for descriptions used in conjunction wi</w:t>
      </w:r>
      <w:r>
        <w:rPr>
          <w:sz w:val="22"/>
          <w:szCs w:val="22"/>
        </w:rPr>
        <w:t>th the Drug Chemistry Worksheet.</w:t>
      </w:r>
    </w:p>
    <w:p w:rsidR="00013307" w:rsidRPr="00AE1AA4" w:rsidRDefault="00013307" w:rsidP="00013307">
      <w:pPr>
        <w:autoSpaceDE w:val="0"/>
        <w:autoSpaceDN w:val="0"/>
        <w:adjustRightInd w:val="0"/>
        <w:rPr>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 xml:space="preserve">For the use of any method to be considered of value in the identification of the controlled substance, the test shall be considered positive.  While negative tests provide useful information for ruling out the presence of a particular drug or drug class, these results have no value toward establishing the positive identification of a drug. </w:t>
      </w:r>
    </w:p>
    <w:p w:rsidR="00013307" w:rsidRPr="00FE343A" w:rsidRDefault="00013307" w:rsidP="00013307">
      <w:pPr>
        <w:pStyle w:val="ListParagraph"/>
        <w:autoSpaceDE w:val="0"/>
        <w:autoSpaceDN w:val="0"/>
        <w:adjustRightInd w:val="0"/>
        <w:ind w:left="122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 xml:space="preserve">Macroscopic and microscopic examination of cannabis shall be considered as two separate Category B techniques when observations include documented botanical features as described in the Drug Chemistry Unit Technical Procedure for Identification of </w:t>
      </w:r>
      <w:r>
        <w:rPr>
          <w:sz w:val="22"/>
          <w:szCs w:val="22"/>
        </w:rPr>
        <w:t>Cannabis Plant Material and Extracts</w:t>
      </w:r>
      <w:r w:rsidRPr="00FE343A">
        <w:rPr>
          <w:sz w:val="22"/>
          <w:szCs w:val="22"/>
        </w:rPr>
        <w:t xml:space="preserve">.  </w:t>
      </w:r>
    </w:p>
    <w:p w:rsidR="00013307" w:rsidRPr="00FE343A" w:rsidRDefault="00013307" w:rsidP="00013307">
      <w:pPr>
        <w:pStyle w:val="ListParagraph"/>
        <w:rPr>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 xml:space="preserve">For Cannabis related exhibits that lack observable macroscopic and microscopic botanical detail, i.e., extracts and residues, any controlled substances shall be identified utilizing the principles in </w:t>
      </w:r>
      <w:r w:rsidRPr="00FE343A">
        <w:rPr>
          <w:b/>
          <w:sz w:val="22"/>
          <w:szCs w:val="22"/>
        </w:rPr>
        <w:t>5.17.2</w:t>
      </w:r>
      <w:r w:rsidRPr="00FE343A">
        <w:rPr>
          <w:sz w:val="22"/>
          <w:szCs w:val="22"/>
        </w:rPr>
        <w:t xml:space="preserve"> or </w:t>
      </w:r>
      <w:r w:rsidRPr="00FE343A">
        <w:rPr>
          <w:b/>
          <w:sz w:val="22"/>
          <w:szCs w:val="22"/>
        </w:rPr>
        <w:t>5.17.3</w:t>
      </w:r>
      <w:r w:rsidRPr="00FE343A">
        <w:rPr>
          <w:sz w:val="22"/>
          <w:szCs w:val="22"/>
        </w:rPr>
        <w:t xml:space="preserve"> set forth in this procedure.</w:t>
      </w:r>
    </w:p>
    <w:p w:rsidR="00013307" w:rsidRPr="00FE343A"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numPr>
          <w:ilvl w:val="1"/>
          <w:numId w:val="38"/>
        </w:numPr>
        <w:autoSpaceDE w:val="0"/>
        <w:autoSpaceDN w:val="0"/>
        <w:adjustRightInd w:val="0"/>
        <w:rPr>
          <w:b/>
          <w:sz w:val="22"/>
          <w:szCs w:val="22"/>
        </w:rPr>
      </w:pPr>
      <w:r w:rsidRPr="00FE343A">
        <w:rPr>
          <w:b/>
          <w:sz w:val="22"/>
          <w:szCs w:val="22"/>
        </w:rPr>
        <w:t>Analytical Techniques</w:t>
      </w:r>
    </w:p>
    <w:p w:rsidR="00013307" w:rsidRPr="00FE343A"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Color tests</w:t>
      </w:r>
      <w:r w:rsidRPr="00FE343A">
        <w:rPr>
          <w:sz w:val="22"/>
          <w:szCs w:val="22"/>
        </w:rPr>
        <w:t xml:space="preserve"> may be used to screen for the presence of controlled substances or aid in the identification of a controlled substance as a Category C test.  Refer to the Drug Chemistry Unit Technical Procedure for Color Tests.</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Choose color tests based upon usefulness, i.e., modified sodium nitroprusside for methamphetamine, Marquis for heroin.</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Microcrystalline tests</w:t>
      </w:r>
      <w:r w:rsidRPr="00FE343A">
        <w:rPr>
          <w:sz w:val="22"/>
          <w:szCs w:val="22"/>
        </w:rPr>
        <w:t xml:space="preserve"> may be used to screen for the presence of controlled substances or aid in the identification of a controlled substance as a Category C test.  Refer to the Drug Chemistry Unit Technical Procedure for Microcrystalline Tests.</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When a microcrystalline test is used as a Category C test, i.e., in conjunction with a Category A test, a description of the crystals shall be recorded on the Drug Chemistry worksheet form being used.</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Pharmaceutical Identifiers</w:t>
      </w:r>
      <w:r w:rsidRPr="00FE343A">
        <w:rPr>
          <w:sz w:val="22"/>
          <w:szCs w:val="22"/>
        </w:rPr>
        <w:t xml:space="preserve"> - The markings and physical characteristics of pharmaceutical preparations may be used to determine the consistency of units, to screen for the presence of controlled substances or aid in the identification of a controlled substance as a Category B test.  For the pharmaceutical identifiers to be considered of value in the identification of the controlled substance there must not be any indications of tampering.  Carefully inspect and record the markings and physical characteristics, including shape and color.  Record any indications of tampering.  Use only credible reference materials, i.e., </w:t>
      </w:r>
      <w:r w:rsidRPr="0058357F">
        <w:rPr>
          <w:i/>
          <w:sz w:val="22"/>
          <w:szCs w:val="22"/>
        </w:rPr>
        <w:t>Pillbox/NIH</w:t>
      </w:r>
      <w:r>
        <w:rPr>
          <w:i/>
          <w:sz w:val="22"/>
          <w:szCs w:val="22"/>
        </w:rPr>
        <w:t xml:space="preserve"> </w:t>
      </w:r>
      <w:r w:rsidRPr="00FE343A">
        <w:rPr>
          <w:i/>
          <w:sz w:val="22"/>
          <w:szCs w:val="22"/>
        </w:rPr>
        <w:t>Micromedex</w:t>
      </w:r>
      <w:r w:rsidRPr="00FE343A">
        <w:rPr>
          <w:sz w:val="22"/>
          <w:szCs w:val="22"/>
        </w:rPr>
        <w:t xml:space="preserve">, </w:t>
      </w:r>
      <w:r w:rsidRPr="00FE343A">
        <w:rPr>
          <w:i/>
          <w:sz w:val="22"/>
          <w:szCs w:val="22"/>
        </w:rPr>
        <w:t xml:space="preserve">The Physician’s Desk Reference, The Logo Index for Tablets and Capsules </w:t>
      </w:r>
      <w:r w:rsidRPr="00FE343A">
        <w:rPr>
          <w:sz w:val="22"/>
          <w:szCs w:val="22"/>
        </w:rPr>
        <w:t>and manufacturer’s published data.</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 xml:space="preserve">Extractions – </w:t>
      </w:r>
      <w:r w:rsidRPr="00FE343A">
        <w:rPr>
          <w:sz w:val="22"/>
          <w:szCs w:val="22"/>
        </w:rPr>
        <w:t>Extractions may be used to isolate controlled substances from mixtures for analysis and / or prepare material for analysis techniques.  Refer to the Drug Chemistry Unit Technical Procedure for Extractions.</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Infrared Spectroscopy</w:t>
      </w:r>
      <w:r w:rsidRPr="00FE343A">
        <w:rPr>
          <w:sz w:val="22"/>
          <w:szCs w:val="22"/>
        </w:rPr>
        <w:t xml:space="preserve"> may be used to screen for the presence of controlled substances, determine the salt form of a controlled substance and aid in the identification of a controlled substance as a Category A test, refer to the Drug Chemistry Unit Technical Procedure for Infrared Spectroscopy.</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IR may be used as a Category A test only when the spectrum of submitted material, straight or extracted, has a positive comparison to primary or secondary reference material.</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IR may be used to determine the salt form of a controlled substance only when the areas of the spectrum necessary to identify the salt form have a positive comparison to primary or secondary reference material.</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 xml:space="preserve">Gas Chromatography - Mass Spectrometry </w:t>
      </w:r>
      <w:r w:rsidRPr="00FE343A">
        <w:rPr>
          <w:sz w:val="22"/>
          <w:szCs w:val="22"/>
        </w:rPr>
        <w:t xml:space="preserve">may be used to screen for the presence of controlled substances in properly prepared materials.  Gas chromatography may be used to aid in the identification of a controlled substance as a Category B test.  Mass Spectrometry may be used to aid in the identification of a controlled substance as a Category A test.  Refer to the Drug Chemistry Unit Technical Procedure for Gas Chromatography - Mass Spectrometry and the Drug Chemistry Unit Technical Procedure for Extractions. </w:t>
      </w:r>
    </w:p>
    <w:p w:rsidR="00013307" w:rsidRPr="00FE343A" w:rsidRDefault="00013307" w:rsidP="00013307">
      <w:pPr>
        <w:pStyle w:val="ListParagraph"/>
        <w:autoSpaceDE w:val="0"/>
        <w:autoSpaceDN w:val="0"/>
        <w:adjustRightInd w:val="0"/>
        <w:ind w:left="1224"/>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Gas chromatography may be used to aid in the identification of a controlled substance as a Category B test only when the retention time of a of submitted material, straight or extracted, has a positive comparison to primary or secondary reference material, refer to the Drug Chemistry Unit Technical Procedure for Gas Chromatography - Mass Spectrometry.  </w:t>
      </w:r>
    </w:p>
    <w:p w:rsidR="00013307" w:rsidRPr="00FE343A" w:rsidRDefault="00013307" w:rsidP="00013307">
      <w:pPr>
        <w:pStyle w:val="ListParagraph"/>
        <w:autoSpaceDE w:val="0"/>
        <w:autoSpaceDN w:val="0"/>
        <w:adjustRightInd w:val="0"/>
        <w:ind w:left="1728"/>
        <w:rPr>
          <w:b/>
          <w:sz w:val="22"/>
          <w:szCs w:val="22"/>
        </w:rPr>
      </w:pPr>
    </w:p>
    <w:p w:rsidR="00013307" w:rsidRPr="00CD56F1"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Mass Spectrometry may be used to aid in the identification of a controlled substance as a Category A test only when the mass spectrum of a submitted material, </w:t>
      </w:r>
      <w:r w:rsidRPr="00FE343A">
        <w:rPr>
          <w:sz w:val="22"/>
          <w:szCs w:val="22"/>
        </w:rPr>
        <w:lastRenderedPageBreak/>
        <w:t xml:space="preserve">straight or extracted, has a positive comparison to primary or secondary reference </w:t>
      </w:r>
      <w:r w:rsidRPr="00CD56F1">
        <w:rPr>
          <w:sz w:val="22"/>
          <w:szCs w:val="22"/>
        </w:rPr>
        <w:t xml:space="preserve">material, refer to the Drug Chemistry Unit Technical Procedure for Gas Chromatography – Mass Spectrometry.  </w:t>
      </w:r>
    </w:p>
    <w:p w:rsidR="00013307" w:rsidRPr="00316501" w:rsidRDefault="00013307" w:rsidP="00013307">
      <w:pPr>
        <w:pStyle w:val="ListParagraph"/>
        <w:autoSpaceDE w:val="0"/>
        <w:autoSpaceDN w:val="0"/>
        <w:adjustRightInd w:val="0"/>
        <w:ind w:left="1728"/>
        <w:rPr>
          <w:b/>
          <w:sz w:val="22"/>
          <w:szCs w:val="22"/>
        </w:rPr>
      </w:pPr>
    </w:p>
    <w:p w:rsidR="00013307" w:rsidRPr="006A6E18" w:rsidRDefault="00013307" w:rsidP="00013307">
      <w:pPr>
        <w:pStyle w:val="ListParagraph"/>
        <w:numPr>
          <w:ilvl w:val="2"/>
          <w:numId w:val="38"/>
        </w:numPr>
        <w:autoSpaceDE w:val="0"/>
        <w:autoSpaceDN w:val="0"/>
        <w:adjustRightInd w:val="0"/>
        <w:rPr>
          <w:b/>
          <w:color w:val="000000" w:themeColor="text1"/>
          <w:sz w:val="22"/>
          <w:szCs w:val="22"/>
        </w:rPr>
      </w:pPr>
      <w:r w:rsidRPr="006A6E18">
        <w:rPr>
          <w:b/>
          <w:color w:val="000000" w:themeColor="text1"/>
          <w:sz w:val="22"/>
          <w:szCs w:val="22"/>
        </w:rPr>
        <w:t>Similarity Determination for Chemical Analogues</w:t>
      </w:r>
    </w:p>
    <w:p w:rsidR="00013307" w:rsidRPr="006A6E18" w:rsidRDefault="00013307" w:rsidP="00013307">
      <w:pPr>
        <w:pStyle w:val="ListParagraph"/>
        <w:autoSpaceDE w:val="0"/>
        <w:autoSpaceDN w:val="0"/>
        <w:adjustRightInd w:val="0"/>
        <w:ind w:left="1224"/>
        <w:rPr>
          <w:b/>
          <w:color w:val="000000" w:themeColor="text1"/>
          <w:sz w:val="22"/>
          <w:szCs w:val="22"/>
        </w:rPr>
      </w:pPr>
    </w:p>
    <w:p w:rsidR="00013307" w:rsidRPr="00ED7126" w:rsidRDefault="00013307" w:rsidP="00013307">
      <w:pPr>
        <w:pStyle w:val="ListParagraph"/>
        <w:numPr>
          <w:ilvl w:val="3"/>
          <w:numId w:val="38"/>
        </w:numPr>
        <w:autoSpaceDE w:val="0"/>
        <w:autoSpaceDN w:val="0"/>
        <w:adjustRightInd w:val="0"/>
        <w:rPr>
          <w:b/>
          <w:color w:val="000000" w:themeColor="text1"/>
          <w:sz w:val="22"/>
          <w:szCs w:val="22"/>
        </w:rPr>
      </w:pPr>
      <w:r w:rsidRPr="006A6E18">
        <w:rPr>
          <w:color w:val="000000" w:themeColor="text1"/>
          <w:sz w:val="22"/>
          <w:szCs w:val="22"/>
        </w:rPr>
        <w:t>A chemical analogue may be identified by evaluating the similarity between the chemical structure of two chemical substances.</w:t>
      </w:r>
    </w:p>
    <w:p w:rsidR="00013307" w:rsidRPr="006A6E18" w:rsidRDefault="00013307" w:rsidP="00013307">
      <w:pPr>
        <w:pStyle w:val="ListParagraph"/>
        <w:autoSpaceDE w:val="0"/>
        <w:autoSpaceDN w:val="0"/>
        <w:adjustRightInd w:val="0"/>
        <w:ind w:left="1728"/>
        <w:rPr>
          <w:b/>
          <w:color w:val="000000" w:themeColor="text1"/>
          <w:sz w:val="22"/>
          <w:szCs w:val="22"/>
        </w:rPr>
      </w:pPr>
    </w:p>
    <w:p w:rsidR="00013307" w:rsidRPr="006A6E18" w:rsidRDefault="00013307" w:rsidP="00013307">
      <w:pPr>
        <w:pStyle w:val="ListParagraph"/>
        <w:numPr>
          <w:ilvl w:val="3"/>
          <w:numId w:val="38"/>
        </w:numPr>
        <w:autoSpaceDE w:val="0"/>
        <w:autoSpaceDN w:val="0"/>
        <w:adjustRightInd w:val="0"/>
        <w:rPr>
          <w:b/>
          <w:color w:val="000000" w:themeColor="text1"/>
          <w:sz w:val="22"/>
          <w:szCs w:val="22"/>
        </w:rPr>
      </w:pPr>
      <w:r w:rsidRPr="006A6E18">
        <w:rPr>
          <w:color w:val="000000" w:themeColor="text1"/>
          <w:sz w:val="22"/>
          <w:szCs w:val="22"/>
        </w:rPr>
        <w:t xml:space="preserve">Record in the </w:t>
      </w:r>
      <w:proofErr w:type="spellStart"/>
      <w:r w:rsidRPr="006A6E18">
        <w:rPr>
          <w:color w:val="000000" w:themeColor="text1"/>
          <w:sz w:val="22"/>
          <w:szCs w:val="22"/>
        </w:rPr>
        <w:t>casenotes</w:t>
      </w:r>
      <w:proofErr w:type="spellEnd"/>
      <w:r w:rsidRPr="006A6E18">
        <w:rPr>
          <w:color w:val="000000" w:themeColor="text1"/>
          <w:sz w:val="22"/>
          <w:szCs w:val="22"/>
        </w:rPr>
        <w:t>:</w:t>
      </w:r>
    </w:p>
    <w:p w:rsidR="00013307" w:rsidRPr="006A6E18" w:rsidRDefault="00013307" w:rsidP="00013307">
      <w:pPr>
        <w:autoSpaceDE w:val="0"/>
        <w:autoSpaceDN w:val="0"/>
        <w:adjustRightInd w:val="0"/>
        <w:ind w:left="2160" w:firstLine="720"/>
        <w:rPr>
          <w:color w:val="000000" w:themeColor="text1"/>
          <w:sz w:val="22"/>
          <w:szCs w:val="22"/>
        </w:rPr>
      </w:pPr>
      <w:r w:rsidRPr="006A6E18">
        <w:rPr>
          <w:color w:val="000000" w:themeColor="text1"/>
          <w:sz w:val="22"/>
          <w:szCs w:val="22"/>
        </w:rPr>
        <w:t>The chemical name of each chemical substance</w:t>
      </w:r>
    </w:p>
    <w:p w:rsidR="00013307" w:rsidRPr="006A6E18" w:rsidRDefault="00013307" w:rsidP="00013307">
      <w:pPr>
        <w:pStyle w:val="ListParagraph"/>
        <w:autoSpaceDE w:val="0"/>
        <w:autoSpaceDN w:val="0"/>
        <w:adjustRightInd w:val="0"/>
        <w:ind w:left="2880"/>
        <w:rPr>
          <w:color w:val="000000" w:themeColor="text1"/>
          <w:sz w:val="22"/>
          <w:szCs w:val="22"/>
        </w:rPr>
      </w:pPr>
      <w:r w:rsidRPr="006A6E18">
        <w:rPr>
          <w:color w:val="000000" w:themeColor="text1"/>
          <w:sz w:val="22"/>
          <w:szCs w:val="22"/>
        </w:rPr>
        <w:t>A</w:t>
      </w:r>
      <w:r w:rsidRPr="006A6E18">
        <w:rPr>
          <w:b/>
          <w:color w:val="000000" w:themeColor="text1"/>
          <w:sz w:val="22"/>
          <w:szCs w:val="22"/>
        </w:rPr>
        <w:t xml:space="preserve"> </w:t>
      </w:r>
      <w:r w:rsidRPr="006A6E18">
        <w:rPr>
          <w:color w:val="000000" w:themeColor="text1"/>
          <w:sz w:val="22"/>
          <w:szCs w:val="22"/>
        </w:rPr>
        <w:t>chemical structure of each chemical substance</w:t>
      </w:r>
    </w:p>
    <w:p w:rsidR="00013307" w:rsidRPr="006A6E18" w:rsidRDefault="00013307" w:rsidP="00013307">
      <w:pPr>
        <w:pStyle w:val="ListParagraph"/>
        <w:autoSpaceDE w:val="0"/>
        <w:autoSpaceDN w:val="0"/>
        <w:adjustRightInd w:val="0"/>
        <w:ind w:left="2880"/>
        <w:rPr>
          <w:strike/>
          <w:snapToGrid w:val="0"/>
          <w:color w:val="000000" w:themeColor="text1"/>
          <w:sz w:val="22"/>
          <w:szCs w:val="22"/>
        </w:rPr>
      </w:pPr>
      <w:r w:rsidRPr="006A6E18">
        <w:rPr>
          <w:color w:val="000000" w:themeColor="text1"/>
          <w:sz w:val="22"/>
          <w:szCs w:val="22"/>
        </w:rPr>
        <w:t xml:space="preserve">Identification of the </w:t>
      </w:r>
      <w:r w:rsidRPr="006A6E18">
        <w:rPr>
          <w:snapToGrid w:val="0"/>
          <w:color w:val="000000" w:themeColor="text1"/>
          <w:sz w:val="22"/>
          <w:szCs w:val="22"/>
        </w:rPr>
        <w:t>addition, replacement, rearrangement, and/or deletion of functional group(s) between the two chemical substances</w:t>
      </w:r>
    </w:p>
    <w:p w:rsidR="00013307" w:rsidRPr="006A6E18" w:rsidRDefault="00013307" w:rsidP="00013307">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 xml:space="preserve">Results statement clarifying the similarity between </w:t>
      </w:r>
      <w:r w:rsidRPr="006A6E18">
        <w:rPr>
          <w:color w:val="000000" w:themeColor="text1"/>
          <w:sz w:val="22"/>
          <w:szCs w:val="22"/>
        </w:rPr>
        <w:t xml:space="preserve">the </w:t>
      </w:r>
      <w:proofErr w:type="gramStart"/>
      <w:r w:rsidRPr="006A6E18">
        <w:rPr>
          <w:snapToGrid w:val="0"/>
          <w:color w:val="000000" w:themeColor="text1"/>
          <w:sz w:val="22"/>
          <w:szCs w:val="22"/>
        </w:rPr>
        <w:t>chemical  substance</w:t>
      </w:r>
      <w:r w:rsidRPr="006A6E18">
        <w:rPr>
          <w:b/>
          <w:snapToGrid w:val="0"/>
          <w:color w:val="000000" w:themeColor="text1"/>
          <w:sz w:val="22"/>
          <w:szCs w:val="22"/>
        </w:rPr>
        <w:t>s</w:t>
      </w:r>
      <w:proofErr w:type="gramEnd"/>
    </w:p>
    <w:p w:rsidR="00013307" w:rsidRPr="006A6E18" w:rsidRDefault="00013307" w:rsidP="00013307">
      <w:pPr>
        <w:pStyle w:val="ListParagraph"/>
        <w:autoSpaceDE w:val="0"/>
        <w:autoSpaceDN w:val="0"/>
        <w:adjustRightInd w:val="0"/>
        <w:ind w:left="2880"/>
        <w:rPr>
          <w:snapToGrid w:val="0"/>
          <w:color w:val="000000" w:themeColor="text1"/>
          <w:sz w:val="22"/>
          <w:szCs w:val="22"/>
        </w:rPr>
      </w:pPr>
    </w:p>
    <w:p w:rsidR="00013307" w:rsidRPr="006A6E18" w:rsidRDefault="00013307" w:rsidP="00013307">
      <w:pPr>
        <w:pStyle w:val="ListParagraph"/>
        <w:numPr>
          <w:ilvl w:val="2"/>
          <w:numId w:val="38"/>
        </w:numPr>
        <w:autoSpaceDE w:val="0"/>
        <w:autoSpaceDN w:val="0"/>
        <w:adjustRightInd w:val="0"/>
        <w:rPr>
          <w:b/>
          <w:snapToGrid w:val="0"/>
          <w:color w:val="000000" w:themeColor="text1"/>
          <w:sz w:val="22"/>
          <w:szCs w:val="22"/>
        </w:rPr>
      </w:pPr>
      <w:r w:rsidRPr="006A6E18">
        <w:rPr>
          <w:b/>
          <w:snapToGrid w:val="0"/>
          <w:color w:val="000000" w:themeColor="text1"/>
          <w:sz w:val="22"/>
          <w:szCs w:val="22"/>
        </w:rPr>
        <w:t xml:space="preserve">Structural Class Determination </w:t>
      </w:r>
    </w:p>
    <w:p w:rsidR="00013307" w:rsidRPr="006A6E18" w:rsidRDefault="00013307" w:rsidP="00013307">
      <w:pPr>
        <w:pStyle w:val="ListParagraph"/>
        <w:autoSpaceDE w:val="0"/>
        <w:autoSpaceDN w:val="0"/>
        <w:adjustRightInd w:val="0"/>
        <w:ind w:left="1224"/>
        <w:rPr>
          <w:b/>
          <w:snapToGrid w:val="0"/>
          <w:color w:val="000000" w:themeColor="text1"/>
          <w:sz w:val="22"/>
          <w:szCs w:val="22"/>
        </w:rPr>
      </w:pPr>
    </w:p>
    <w:p w:rsidR="00013307" w:rsidRDefault="00013307" w:rsidP="00013307">
      <w:pPr>
        <w:pStyle w:val="ListParagraph"/>
        <w:numPr>
          <w:ilvl w:val="3"/>
          <w:numId w:val="38"/>
        </w:numPr>
        <w:autoSpaceDE w:val="0"/>
        <w:autoSpaceDN w:val="0"/>
        <w:adjustRightInd w:val="0"/>
        <w:rPr>
          <w:snapToGrid w:val="0"/>
          <w:color w:val="000000" w:themeColor="text1"/>
          <w:sz w:val="22"/>
          <w:szCs w:val="22"/>
        </w:rPr>
      </w:pPr>
      <w:r w:rsidRPr="00ED7126">
        <w:rPr>
          <w:snapToGrid w:val="0"/>
          <w:color w:val="000000" w:themeColor="text1"/>
          <w:sz w:val="22"/>
          <w:szCs w:val="22"/>
        </w:rPr>
        <w:t>For chemical substances that are controlled based upon structural class definitions, a chemical structure of the substance shall be visually evaluated and assigned to one of the leg</w:t>
      </w:r>
      <w:r>
        <w:rPr>
          <w:snapToGrid w:val="0"/>
          <w:color w:val="000000" w:themeColor="text1"/>
          <w:sz w:val="22"/>
          <w:szCs w:val="22"/>
        </w:rPr>
        <w:t>ally defined structural classes.</w:t>
      </w:r>
    </w:p>
    <w:p w:rsidR="00013307" w:rsidRPr="00ED7126" w:rsidRDefault="00013307" w:rsidP="00013307">
      <w:pPr>
        <w:pStyle w:val="ListParagraph"/>
        <w:autoSpaceDE w:val="0"/>
        <w:autoSpaceDN w:val="0"/>
        <w:adjustRightInd w:val="0"/>
        <w:ind w:left="1728"/>
        <w:rPr>
          <w:snapToGrid w:val="0"/>
          <w:color w:val="000000" w:themeColor="text1"/>
          <w:sz w:val="22"/>
          <w:szCs w:val="22"/>
        </w:rPr>
      </w:pPr>
    </w:p>
    <w:p w:rsidR="00013307" w:rsidRPr="006A6E18" w:rsidRDefault="00013307" w:rsidP="00013307">
      <w:pPr>
        <w:pStyle w:val="ListParagraph"/>
        <w:numPr>
          <w:ilvl w:val="3"/>
          <w:numId w:val="38"/>
        </w:numPr>
        <w:autoSpaceDE w:val="0"/>
        <w:autoSpaceDN w:val="0"/>
        <w:adjustRightInd w:val="0"/>
        <w:rPr>
          <w:snapToGrid w:val="0"/>
          <w:color w:val="000000" w:themeColor="text1"/>
          <w:sz w:val="22"/>
          <w:szCs w:val="22"/>
        </w:rPr>
      </w:pPr>
      <w:r w:rsidRPr="006A6E18">
        <w:rPr>
          <w:snapToGrid w:val="0"/>
          <w:color w:val="000000" w:themeColor="text1"/>
          <w:sz w:val="22"/>
          <w:szCs w:val="22"/>
        </w:rPr>
        <w:t>Record in the case</w:t>
      </w:r>
      <w:r>
        <w:rPr>
          <w:snapToGrid w:val="0"/>
          <w:color w:val="000000" w:themeColor="text1"/>
          <w:sz w:val="22"/>
          <w:szCs w:val="22"/>
        </w:rPr>
        <w:t xml:space="preserve"> </w:t>
      </w:r>
      <w:r w:rsidRPr="006A6E18">
        <w:rPr>
          <w:snapToGrid w:val="0"/>
          <w:color w:val="000000" w:themeColor="text1"/>
          <w:sz w:val="22"/>
          <w:szCs w:val="22"/>
        </w:rPr>
        <w:t>notes:</w:t>
      </w:r>
    </w:p>
    <w:p w:rsidR="00013307" w:rsidRPr="006A6E18" w:rsidRDefault="00013307" w:rsidP="00013307">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Chemical name of the chemical substance</w:t>
      </w:r>
    </w:p>
    <w:p w:rsidR="00013307" w:rsidRPr="006A6E18" w:rsidRDefault="00013307" w:rsidP="00013307">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Chemical name of the structural class to be assigned</w:t>
      </w:r>
    </w:p>
    <w:p w:rsidR="00013307" w:rsidRPr="006A6E18" w:rsidRDefault="00013307" w:rsidP="00013307">
      <w:pPr>
        <w:pStyle w:val="ListParagraph"/>
        <w:autoSpaceDE w:val="0"/>
        <w:autoSpaceDN w:val="0"/>
        <w:adjustRightInd w:val="0"/>
        <w:ind w:left="2880"/>
        <w:rPr>
          <w:snapToGrid w:val="0"/>
          <w:color w:val="000000" w:themeColor="text1"/>
          <w:sz w:val="22"/>
          <w:szCs w:val="22"/>
        </w:rPr>
      </w:pPr>
      <w:r w:rsidRPr="006A6E18">
        <w:rPr>
          <w:snapToGrid w:val="0"/>
          <w:color w:val="000000" w:themeColor="text1"/>
          <w:sz w:val="22"/>
          <w:szCs w:val="22"/>
        </w:rPr>
        <w:t>A chemical structure of both the chemical substance and assigned structural class</w:t>
      </w:r>
    </w:p>
    <w:p w:rsidR="00013307" w:rsidRPr="006A6E18" w:rsidRDefault="00013307" w:rsidP="00013307">
      <w:pPr>
        <w:pStyle w:val="ListParagraph"/>
        <w:autoSpaceDE w:val="0"/>
        <w:autoSpaceDN w:val="0"/>
        <w:adjustRightInd w:val="0"/>
        <w:ind w:left="2880"/>
        <w:rPr>
          <w:strike/>
          <w:snapToGrid w:val="0"/>
          <w:color w:val="000000" w:themeColor="text1"/>
          <w:sz w:val="22"/>
          <w:szCs w:val="22"/>
        </w:rPr>
      </w:pPr>
      <w:r w:rsidRPr="006A6E18">
        <w:rPr>
          <w:snapToGrid w:val="0"/>
          <w:color w:val="000000" w:themeColor="text1"/>
          <w:sz w:val="22"/>
          <w:szCs w:val="22"/>
        </w:rPr>
        <w:t xml:space="preserve">Identification of sufficient features as required for structural class assignment </w:t>
      </w:r>
    </w:p>
    <w:p w:rsidR="00013307" w:rsidRDefault="00013307" w:rsidP="00013307">
      <w:pPr>
        <w:pStyle w:val="ListParagraph"/>
        <w:autoSpaceDE w:val="0"/>
        <w:autoSpaceDN w:val="0"/>
        <w:adjustRightInd w:val="0"/>
        <w:ind w:left="2880"/>
        <w:rPr>
          <w:color w:val="FF0000"/>
          <w:sz w:val="22"/>
          <w:szCs w:val="22"/>
        </w:rPr>
      </w:pPr>
    </w:p>
    <w:p w:rsidR="00013307" w:rsidRPr="00FE343A" w:rsidRDefault="00013307" w:rsidP="00013307">
      <w:pPr>
        <w:pStyle w:val="ListParagraph"/>
        <w:numPr>
          <w:ilvl w:val="1"/>
          <w:numId w:val="38"/>
        </w:numPr>
        <w:autoSpaceDE w:val="0"/>
        <w:autoSpaceDN w:val="0"/>
        <w:adjustRightInd w:val="0"/>
        <w:rPr>
          <w:b/>
          <w:sz w:val="22"/>
          <w:szCs w:val="22"/>
        </w:rPr>
      </w:pPr>
      <w:r w:rsidRPr="00FE343A">
        <w:rPr>
          <w:sz w:val="22"/>
          <w:szCs w:val="22"/>
        </w:rPr>
        <w:t>Record the weight received and returned of analyzed material other than residues and liquids less than approximately one milliliter, refer to the Drug Chemistry Unit Technical Procedure for Balances.</w:t>
      </w:r>
    </w:p>
    <w:p w:rsidR="00013307" w:rsidRPr="00FE343A" w:rsidRDefault="00013307" w:rsidP="00013307">
      <w:pPr>
        <w:pStyle w:val="ListParagraph"/>
        <w:autoSpaceDE w:val="0"/>
        <w:autoSpaceDN w:val="0"/>
        <w:adjustRightInd w:val="0"/>
        <w:ind w:left="792"/>
        <w:rPr>
          <w:b/>
          <w:sz w:val="22"/>
          <w:szCs w:val="22"/>
        </w:rPr>
      </w:pPr>
    </w:p>
    <w:p w:rsidR="00013307" w:rsidRPr="00FE343A" w:rsidRDefault="00013307" w:rsidP="00013307">
      <w:pPr>
        <w:pStyle w:val="ListParagraph"/>
        <w:numPr>
          <w:ilvl w:val="1"/>
          <w:numId w:val="38"/>
        </w:numPr>
        <w:autoSpaceDE w:val="0"/>
        <w:autoSpaceDN w:val="0"/>
        <w:adjustRightInd w:val="0"/>
        <w:rPr>
          <w:b/>
          <w:sz w:val="22"/>
          <w:szCs w:val="22"/>
        </w:rPr>
      </w:pPr>
      <w:r w:rsidRPr="00FE343A">
        <w:rPr>
          <w:sz w:val="22"/>
          <w:szCs w:val="22"/>
        </w:rPr>
        <w:t xml:space="preserve">For each unit to be analyzed, obtain the material for analysis.  Although visual homogeneity is considered when obtaining the material for analysis, no assumption about homogeneity of the material is made for reporting purposes, i.e., </w:t>
      </w:r>
      <w:r>
        <w:rPr>
          <w:sz w:val="22"/>
          <w:szCs w:val="22"/>
        </w:rPr>
        <w:t xml:space="preserve">controlled substance </w:t>
      </w:r>
      <w:r w:rsidRPr="00FE343A">
        <w:rPr>
          <w:sz w:val="22"/>
          <w:szCs w:val="22"/>
        </w:rPr>
        <w:t xml:space="preserve">results are reported as “found to contain.”  </w:t>
      </w:r>
    </w:p>
    <w:p w:rsidR="00013307" w:rsidRPr="00FE343A" w:rsidRDefault="00013307" w:rsidP="00013307">
      <w:pPr>
        <w:pStyle w:val="ListParagraph"/>
        <w:rPr>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 xml:space="preserve">If the material is visually homogenous, obtain the portion needed for analysis.  </w:t>
      </w:r>
    </w:p>
    <w:p w:rsidR="00013307" w:rsidRPr="00FE343A" w:rsidRDefault="00013307" w:rsidP="00013307">
      <w:pPr>
        <w:pStyle w:val="ListParagraph"/>
        <w:autoSpaceDE w:val="0"/>
        <w:autoSpaceDN w:val="0"/>
        <w:adjustRightInd w:val="0"/>
        <w:ind w:left="2304"/>
        <w:rPr>
          <w:b/>
          <w:sz w:val="22"/>
          <w:szCs w:val="22"/>
        </w:rPr>
      </w:pPr>
    </w:p>
    <w:p w:rsidR="00013307" w:rsidRPr="0058357F" w:rsidRDefault="00013307" w:rsidP="00013307">
      <w:pPr>
        <w:pStyle w:val="ListParagraph"/>
        <w:numPr>
          <w:ilvl w:val="3"/>
          <w:numId w:val="38"/>
        </w:numPr>
        <w:autoSpaceDE w:val="0"/>
        <w:autoSpaceDN w:val="0"/>
        <w:adjustRightInd w:val="0"/>
        <w:ind w:left="2304"/>
        <w:rPr>
          <w:b/>
          <w:sz w:val="22"/>
          <w:szCs w:val="22"/>
        </w:rPr>
      </w:pPr>
      <w:r w:rsidRPr="0058357F">
        <w:rPr>
          <w:sz w:val="22"/>
          <w:szCs w:val="22"/>
        </w:rPr>
        <w:t xml:space="preserve">For larger, compressed, visually homogenous materials (e.g., kilos of suspected cocaine, bricks of suspected </w:t>
      </w:r>
      <w:r>
        <w:rPr>
          <w:sz w:val="22"/>
          <w:szCs w:val="22"/>
        </w:rPr>
        <w:t>cannabis</w:t>
      </w:r>
      <w:r w:rsidRPr="0058357F">
        <w:rPr>
          <w:sz w:val="22"/>
          <w:szCs w:val="22"/>
        </w:rPr>
        <w:t xml:space="preserve">) obtain multiple portions of the </w:t>
      </w:r>
      <w:r w:rsidRPr="0058357F">
        <w:rPr>
          <w:sz w:val="22"/>
          <w:szCs w:val="22"/>
        </w:rPr>
        <w:lastRenderedPageBreak/>
        <w:t xml:space="preserve">material from different areas and combine for analysis.  Select a number of portions appropriate to allow portions to be collected throughout the material.  </w:t>
      </w:r>
    </w:p>
    <w:p w:rsidR="00013307" w:rsidRPr="0058357F"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If the material is not visually homogenous, perform one of the following:</w:t>
      </w:r>
    </w:p>
    <w:p w:rsidR="00013307" w:rsidRPr="00FE343A" w:rsidRDefault="00013307" w:rsidP="00013307">
      <w:pPr>
        <w:pStyle w:val="ListParagraph"/>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Render the material homogen</w:t>
      </w:r>
      <w:r>
        <w:rPr>
          <w:sz w:val="22"/>
          <w:szCs w:val="22"/>
        </w:rPr>
        <w:t>ous by crushing, grinding, etc.</w:t>
      </w:r>
      <w:r w:rsidRPr="00FE343A">
        <w:rPr>
          <w:sz w:val="22"/>
          <w:szCs w:val="22"/>
        </w:rPr>
        <w:t xml:space="preserve"> </w:t>
      </w:r>
      <w:r>
        <w:rPr>
          <w:sz w:val="22"/>
          <w:szCs w:val="22"/>
        </w:rPr>
        <w:t>and record in the case record.</w:t>
      </w:r>
      <w:r w:rsidRPr="00FE343A">
        <w:rPr>
          <w:sz w:val="22"/>
          <w:szCs w:val="22"/>
        </w:rPr>
        <w:t xml:space="preserve">  Obtain a portion of the homogenous material for analysis.</w:t>
      </w:r>
    </w:p>
    <w:p w:rsidR="00013307" w:rsidRPr="00FE343A" w:rsidRDefault="00013307" w:rsidP="00013307">
      <w:pPr>
        <w:pStyle w:val="ListParagraph"/>
        <w:autoSpaceDE w:val="0"/>
        <w:autoSpaceDN w:val="0"/>
        <w:adjustRightInd w:val="0"/>
        <w:ind w:left="3312"/>
        <w:rPr>
          <w:b/>
          <w:sz w:val="22"/>
          <w:szCs w:val="22"/>
        </w:rPr>
      </w:pPr>
    </w:p>
    <w:p w:rsidR="00013307" w:rsidRPr="00217621" w:rsidRDefault="00013307" w:rsidP="00013307">
      <w:pPr>
        <w:pStyle w:val="ListParagraph"/>
        <w:numPr>
          <w:ilvl w:val="3"/>
          <w:numId w:val="38"/>
        </w:numPr>
        <w:autoSpaceDE w:val="0"/>
        <w:autoSpaceDN w:val="0"/>
        <w:adjustRightInd w:val="0"/>
        <w:rPr>
          <w:b/>
          <w:sz w:val="22"/>
          <w:szCs w:val="22"/>
        </w:rPr>
      </w:pPr>
      <w:r w:rsidRPr="00217621">
        <w:rPr>
          <w:sz w:val="22"/>
          <w:szCs w:val="22"/>
        </w:rPr>
        <w:t xml:space="preserve">Describe each portion of the material and analyze each individually.  </w:t>
      </w:r>
    </w:p>
    <w:p w:rsidR="00013307" w:rsidRPr="00217621" w:rsidRDefault="00013307" w:rsidP="00013307">
      <w:pPr>
        <w:rPr>
          <w:b/>
          <w:sz w:val="22"/>
          <w:szCs w:val="22"/>
        </w:rPr>
      </w:pPr>
    </w:p>
    <w:p w:rsidR="00013307" w:rsidRPr="00217621" w:rsidRDefault="00013307" w:rsidP="00013307">
      <w:pPr>
        <w:pStyle w:val="ListParagraph"/>
        <w:numPr>
          <w:ilvl w:val="2"/>
          <w:numId w:val="38"/>
        </w:numPr>
        <w:autoSpaceDE w:val="0"/>
        <w:autoSpaceDN w:val="0"/>
        <w:adjustRightInd w:val="0"/>
        <w:rPr>
          <w:b/>
          <w:sz w:val="22"/>
          <w:szCs w:val="22"/>
        </w:rPr>
      </w:pPr>
      <w:r w:rsidRPr="00217621">
        <w:rPr>
          <w:sz w:val="22"/>
          <w:szCs w:val="22"/>
        </w:rPr>
        <w:t xml:space="preserve">If the material is a residue a portion for analysis may be obtained by physically removing a portion by scraping or by performing a wash with a suitable solvent. </w:t>
      </w:r>
      <w:r>
        <w:rPr>
          <w:sz w:val="22"/>
          <w:szCs w:val="22"/>
        </w:rPr>
        <w:t xml:space="preserve"> </w:t>
      </w:r>
      <w:r w:rsidRPr="00217621">
        <w:rPr>
          <w:sz w:val="22"/>
          <w:szCs w:val="22"/>
        </w:rPr>
        <w:t>Record the method used to obtain material for analysis in the case record.</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sz w:val="22"/>
          <w:szCs w:val="22"/>
        </w:rPr>
      </w:pPr>
      <w:r w:rsidRPr="00FE343A">
        <w:rPr>
          <w:sz w:val="22"/>
          <w:szCs w:val="22"/>
        </w:rPr>
        <w:t xml:space="preserve">If the material is a liquid, mix thoroughly and observe for any layering as the liquid settles.  If only a single layer is observed, remove an aliquot for analysis.  If multiple layers are observed, </w:t>
      </w:r>
      <w:r>
        <w:rPr>
          <w:sz w:val="22"/>
          <w:szCs w:val="22"/>
        </w:rPr>
        <w:t>the analyst will use their training and experience to determine the layer or layers to be analyzed.</w:t>
      </w:r>
      <w:r w:rsidRPr="00FE343A">
        <w:rPr>
          <w:sz w:val="22"/>
          <w:szCs w:val="22"/>
        </w:rPr>
        <w:t xml:space="preserve">  Use pipettes and / or additional containers to separate the layers.</w:t>
      </w:r>
    </w:p>
    <w:p w:rsidR="00013307" w:rsidRPr="00FE343A" w:rsidRDefault="00013307" w:rsidP="00013307">
      <w:pPr>
        <w:autoSpaceDE w:val="0"/>
        <w:autoSpaceDN w:val="0"/>
        <w:adjustRightInd w:val="0"/>
        <w:rPr>
          <w:b/>
          <w:sz w:val="22"/>
          <w:szCs w:val="22"/>
        </w:rPr>
      </w:pPr>
    </w:p>
    <w:p w:rsidR="00013307" w:rsidRPr="00FE343A" w:rsidRDefault="00013307" w:rsidP="00013307">
      <w:pPr>
        <w:pStyle w:val="ListParagraph"/>
        <w:numPr>
          <w:ilvl w:val="1"/>
          <w:numId w:val="38"/>
        </w:numPr>
        <w:autoSpaceDE w:val="0"/>
        <w:autoSpaceDN w:val="0"/>
        <w:adjustRightInd w:val="0"/>
        <w:rPr>
          <w:b/>
          <w:sz w:val="22"/>
          <w:szCs w:val="22"/>
        </w:rPr>
      </w:pPr>
      <w:r w:rsidRPr="00FE343A">
        <w:rPr>
          <w:sz w:val="22"/>
          <w:szCs w:val="22"/>
        </w:rPr>
        <w:t xml:space="preserve">All Drug Chemistry submissions analyzed shall be reported on a Drug Chemistry Unit </w:t>
      </w:r>
      <w:r w:rsidRPr="00654D86">
        <w:rPr>
          <w:sz w:val="22"/>
          <w:szCs w:val="22"/>
        </w:rPr>
        <w:t xml:space="preserve">Report, refer to the CCBI report writing manual.  While Chemists may utilize self-prepared templates containing commonly used report wording for use in preparation of reports, the templates shall not contain case specific information such as weights, case numbers, dates, etc.    </w:t>
      </w:r>
    </w:p>
    <w:p w:rsidR="00013307" w:rsidRPr="00FE343A"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The report shall include the submitting agency item number(s), a detailed description of the item(s) including the number of units or dosage units and the condition of the item(s) for each item submitted for Drug Chemistry analysis in the “Item(s) Submitted” field.</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The report shall include “Controlled Substances” in the “Type Analysis Requested” field.</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The report shall include a “Disposition” field.  The disposition of the submitted items shall be stated in this field.</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sz w:val="22"/>
          <w:szCs w:val="22"/>
        </w:rPr>
        <w:t>The report shall include a “Results and Conclusions” field.  The results and conclusions of each analysis shall be included in this field along with the associated submitting agency item number(s).</w:t>
      </w:r>
    </w:p>
    <w:p w:rsidR="00013307" w:rsidRPr="00FE343A" w:rsidRDefault="00013307" w:rsidP="00013307">
      <w:pPr>
        <w:pStyle w:val="ListParagraph"/>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Items which are not analyzed shall be included in this field along with the associated submitting agency item number(s) followed by “No analysis.” </w:t>
      </w:r>
    </w:p>
    <w:p w:rsidR="00013307" w:rsidRPr="00FE343A" w:rsidRDefault="00013307" w:rsidP="00013307">
      <w:pPr>
        <w:pStyle w:val="ListParagraph"/>
        <w:autoSpaceDE w:val="0"/>
        <w:autoSpaceDN w:val="0"/>
        <w:adjustRightInd w:val="0"/>
        <w:ind w:left="1728"/>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When a net weight of analyzed material is reported, include the expanded uncertainty and the coverage probability.  Refer to the Drug Chemistry Unit Technical Procedure for Uncertainty of Measurement.</w:t>
      </w:r>
    </w:p>
    <w:p w:rsidR="00013307" w:rsidRPr="00FE343A" w:rsidRDefault="00013307" w:rsidP="00013307">
      <w:pPr>
        <w:pStyle w:val="ListParagraph"/>
        <w:rPr>
          <w:b/>
          <w:sz w:val="22"/>
          <w:szCs w:val="22"/>
        </w:rPr>
      </w:pPr>
    </w:p>
    <w:p w:rsidR="00013307" w:rsidRPr="0082252B" w:rsidRDefault="00013307" w:rsidP="00013307">
      <w:pPr>
        <w:pStyle w:val="ListParagraph"/>
        <w:numPr>
          <w:ilvl w:val="3"/>
          <w:numId w:val="38"/>
        </w:numPr>
        <w:autoSpaceDE w:val="0"/>
        <w:autoSpaceDN w:val="0"/>
        <w:adjustRightInd w:val="0"/>
        <w:rPr>
          <w:b/>
          <w:sz w:val="22"/>
          <w:szCs w:val="22"/>
        </w:rPr>
      </w:pPr>
      <w:r w:rsidRPr="00FE343A">
        <w:rPr>
          <w:sz w:val="22"/>
          <w:szCs w:val="22"/>
        </w:rPr>
        <w:lastRenderedPageBreak/>
        <w:t>For substances which are only federally controlled, modify the report statement to include</w:t>
      </w:r>
      <w:proofErr w:type="gramStart"/>
      <w:r w:rsidRPr="00FE343A">
        <w:rPr>
          <w:sz w:val="22"/>
          <w:szCs w:val="22"/>
        </w:rPr>
        <w:t xml:space="preserve">:  </w:t>
      </w:r>
      <w:r w:rsidRPr="00FE343A">
        <w:rPr>
          <w:i/>
          <w:sz w:val="22"/>
          <w:szCs w:val="22"/>
        </w:rPr>
        <w:t>“</w:t>
      </w:r>
      <w:proofErr w:type="gramEnd"/>
      <w:r w:rsidRPr="00FE343A">
        <w:rPr>
          <w:i/>
          <w:sz w:val="22"/>
          <w:szCs w:val="22"/>
        </w:rPr>
        <w:t xml:space="preserve">a federally controlled substance, (insert schedule) according to </w:t>
      </w:r>
      <w:r>
        <w:rPr>
          <w:i/>
          <w:sz w:val="22"/>
          <w:szCs w:val="22"/>
        </w:rPr>
        <w:t xml:space="preserve">Title </w:t>
      </w:r>
      <w:r w:rsidRPr="00FE343A">
        <w:rPr>
          <w:i/>
          <w:sz w:val="22"/>
          <w:szCs w:val="22"/>
        </w:rPr>
        <w:t>21 C</w:t>
      </w:r>
      <w:r>
        <w:rPr>
          <w:i/>
          <w:sz w:val="22"/>
          <w:szCs w:val="22"/>
        </w:rPr>
        <w:t xml:space="preserve">ode of </w:t>
      </w:r>
      <w:r w:rsidRPr="00FE343A">
        <w:rPr>
          <w:i/>
          <w:sz w:val="22"/>
          <w:szCs w:val="22"/>
        </w:rPr>
        <w:t>F</w:t>
      </w:r>
      <w:r>
        <w:rPr>
          <w:i/>
          <w:sz w:val="22"/>
          <w:szCs w:val="22"/>
        </w:rPr>
        <w:t xml:space="preserve">ederal </w:t>
      </w:r>
      <w:r w:rsidRPr="00FE343A">
        <w:rPr>
          <w:i/>
          <w:sz w:val="22"/>
          <w:szCs w:val="22"/>
        </w:rPr>
        <w:t>R</w:t>
      </w:r>
      <w:r>
        <w:rPr>
          <w:i/>
          <w:sz w:val="22"/>
          <w:szCs w:val="22"/>
        </w:rPr>
        <w:t>egulations</w:t>
      </w:r>
      <w:r w:rsidRPr="00FE343A">
        <w:rPr>
          <w:rFonts w:eastAsiaTheme="minorHAnsi"/>
          <w:i/>
          <w:sz w:val="22"/>
          <w:szCs w:val="22"/>
        </w:rPr>
        <w:t>.”</w:t>
      </w:r>
    </w:p>
    <w:p w:rsidR="00013307" w:rsidRPr="006A6E18" w:rsidRDefault="00013307" w:rsidP="00013307">
      <w:pPr>
        <w:autoSpaceDE w:val="0"/>
        <w:autoSpaceDN w:val="0"/>
        <w:adjustRightInd w:val="0"/>
        <w:ind w:left="2160"/>
        <w:rPr>
          <w:b/>
          <w:color w:val="000000" w:themeColor="text1"/>
          <w:sz w:val="22"/>
          <w:szCs w:val="22"/>
        </w:rPr>
      </w:pPr>
    </w:p>
    <w:p w:rsidR="00013307" w:rsidRPr="006A6E18" w:rsidRDefault="00013307" w:rsidP="00013307">
      <w:pPr>
        <w:pStyle w:val="ListParagraph"/>
        <w:numPr>
          <w:ilvl w:val="3"/>
          <w:numId w:val="38"/>
        </w:numPr>
        <w:autoSpaceDE w:val="0"/>
        <w:autoSpaceDN w:val="0"/>
        <w:adjustRightInd w:val="0"/>
        <w:rPr>
          <w:b/>
          <w:color w:val="000000" w:themeColor="text1"/>
          <w:sz w:val="22"/>
          <w:szCs w:val="22"/>
        </w:rPr>
      </w:pPr>
      <w:r w:rsidRPr="006A6E18">
        <w:rPr>
          <w:color w:val="000000" w:themeColor="text1"/>
          <w:sz w:val="22"/>
          <w:szCs w:val="22"/>
        </w:rPr>
        <w:t xml:space="preserve">For substances for which the CCBI Drug Chemistry Unit is unable to determine the assigned schedule or controlled substance status of a substance the circumstances preventing the determination shall be recorded in the </w:t>
      </w:r>
      <w:proofErr w:type="spellStart"/>
      <w:r w:rsidRPr="006A6E18">
        <w:rPr>
          <w:color w:val="000000" w:themeColor="text1"/>
          <w:sz w:val="22"/>
          <w:szCs w:val="22"/>
        </w:rPr>
        <w:t>casenotes</w:t>
      </w:r>
      <w:proofErr w:type="spellEnd"/>
      <w:r w:rsidRPr="006A6E18">
        <w:rPr>
          <w:color w:val="000000" w:themeColor="text1"/>
          <w:sz w:val="22"/>
          <w:szCs w:val="22"/>
        </w:rPr>
        <w:t xml:space="preserve"> and reported as “(insert chemical substance) – schedule not determined.”</w:t>
      </w:r>
    </w:p>
    <w:p w:rsidR="00013307" w:rsidRPr="006A6E18" w:rsidRDefault="00013307" w:rsidP="00013307">
      <w:pPr>
        <w:pStyle w:val="ListParagraph"/>
        <w:autoSpaceDE w:val="0"/>
        <w:autoSpaceDN w:val="0"/>
        <w:adjustRightInd w:val="0"/>
        <w:ind w:left="2880"/>
        <w:rPr>
          <w:color w:val="000000" w:themeColor="text1"/>
          <w:sz w:val="22"/>
          <w:szCs w:val="22"/>
        </w:rPr>
      </w:pPr>
    </w:p>
    <w:p w:rsidR="00013307" w:rsidRPr="006A6E18" w:rsidRDefault="00013307" w:rsidP="00013307">
      <w:pPr>
        <w:pStyle w:val="ListParagraph"/>
        <w:numPr>
          <w:ilvl w:val="3"/>
          <w:numId w:val="38"/>
        </w:numPr>
        <w:autoSpaceDE w:val="0"/>
        <w:autoSpaceDN w:val="0"/>
        <w:adjustRightInd w:val="0"/>
        <w:rPr>
          <w:color w:val="000000" w:themeColor="text1"/>
          <w:sz w:val="22"/>
          <w:szCs w:val="22"/>
        </w:rPr>
      </w:pPr>
      <w:r w:rsidRPr="006A6E18">
        <w:rPr>
          <w:color w:val="000000" w:themeColor="text1"/>
          <w:sz w:val="22"/>
          <w:szCs w:val="22"/>
        </w:rPr>
        <w:t>For substances which have been determined to have a chemical structure substantially similar to that of a controlled subs</w:t>
      </w:r>
      <w:r>
        <w:rPr>
          <w:color w:val="000000" w:themeColor="text1"/>
          <w:sz w:val="22"/>
          <w:szCs w:val="22"/>
        </w:rPr>
        <w:t>tance in schedule I or II</w:t>
      </w:r>
      <w:r w:rsidRPr="006A6E18">
        <w:rPr>
          <w:color w:val="000000" w:themeColor="text1"/>
          <w:sz w:val="22"/>
          <w:szCs w:val="22"/>
        </w:rPr>
        <w:t>, the reporting result statement shall be “(insert name of chemical analogue) has a chemical structure which is substantially similar to the chemical structure of (insert scheduled controlled substance) schedule (insert schedule)”</w:t>
      </w:r>
    </w:p>
    <w:p w:rsidR="00013307" w:rsidRPr="006A6E18" w:rsidRDefault="00013307" w:rsidP="00013307">
      <w:pPr>
        <w:pStyle w:val="ListParagraph"/>
        <w:autoSpaceDE w:val="0"/>
        <w:autoSpaceDN w:val="0"/>
        <w:adjustRightInd w:val="0"/>
        <w:ind w:left="1728"/>
        <w:rPr>
          <w:color w:val="000000" w:themeColor="text1"/>
          <w:sz w:val="22"/>
          <w:szCs w:val="22"/>
        </w:rPr>
      </w:pPr>
    </w:p>
    <w:p w:rsidR="00013307" w:rsidRDefault="00013307" w:rsidP="00013307">
      <w:pPr>
        <w:pStyle w:val="ListParagraph"/>
        <w:numPr>
          <w:ilvl w:val="3"/>
          <w:numId w:val="38"/>
        </w:numPr>
        <w:autoSpaceDE w:val="0"/>
        <w:autoSpaceDN w:val="0"/>
        <w:adjustRightInd w:val="0"/>
        <w:rPr>
          <w:color w:val="000000" w:themeColor="text1"/>
          <w:sz w:val="22"/>
          <w:szCs w:val="22"/>
        </w:rPr>
      </w:pPr>
      <w:r w:rsidRPr="006A6E18">
        <w:rPr>
          <w:color w:val="000000" w:themeColor="text1"/>
          <w:sz w:val="22"/>
          <w:szCs w:val="22"/>
        </w:rPr>
        <w:t xml:space="preserve">For substances that are controlled based upon structural class definitions, the result statement shall include the name of the chemical substance, the assigned structural class, schedule of the chemical substance, and reference to the </w:t>
      </w:r>
      <w:r>
        <w:rPr>
          <w:color w:val="000000" w:themeColor="text1"/>
          <w:sz w:val="22"/>
          <w:szCs w:val="22"/>
        </w:rPr>
        <w:t xml:space="preserve">appropriate law. </w:t>
      </w:r>
    </w:p>
    <w:p w:rsidR="00013307" w:rsidRPr="00AE1AA4" w:rsidRDefault="00013307" w:rsidP="00013307">
      <w:pPr>
        <w:pStyle w:val="ListParagraph"/>
        <w:rPr>
          <w:color w:val="000000" w:themeColor="text1"/>
          <w:sz w:val="22"/>
          <w:szCs w:val="22"/>
        </w:rPr>
      </w:pPr>
    </w:p>
    <w:p w:rsidR="00013307" w:rsidRDefault="00013307" w:rsidP="00013307">
      <w:pPr>
        <w:pStyle w:val="ListParagraph"/>
        <w:numPr>
          <w:ilvl w:val="3"/>
          <w:numId w:val="38"/>
        </w:numPr>
        <w:autoSpaceDE w:val="0"/>
        <w:autoSpaceDN w:val="0"/>
        <w:adjustRightInd w:val="0"/>
        <w:rPr>
          <w:color w:val="000000" w:themeColor="text1"/>
          <w:sz w:val="22"/>
          <w:szCs w:val="22"/>
        </w:rPr>
      </w:pPr>
      <w:bookmarkStart w:id="5" w:name="_Hlk27642987"/>
      <w:r>
        <w:rPr>
          <w:color w:val="000000" w:themeColor="text1"/>
          <w:sz w:val="22"/>
          <w:szCs w:val="22"/>
        </w:rPr>
        <w:t xml:space="preserve">Plant material items that have the macroscopic, microscopic, and </w:t>
      </w:r>
      <w:proofErr w:type="spellStart"/>
      <w:r>
        <w:rPr>
          <w:color w:val="000000" w:themeColor="text1"/>
          <w:sz w:val="22"/>
          <w:szCs w:val="22"/>
        </w:rPr>
        <w:t>Duquenois</w:t>
      </w:r>
      <w:proofErr w:type="spellEnd"/>
      <w:r>
        <w:rPr>
          <w:color w:val="000000" w:themeColor="text1"/>
          <w:sz w:val="22"/>
          <w:szCs w:val="22"/>
        </w:rPr>
        <w:t>-Levine results specified in Identification of Cannabis Plant Material and Extracts procedures, shall be reported as “</w:t>
      </w:r>
      <w:r w:rsidRPr="00AE1AA4">
        <w:rPr>
          <w:i/>
          <w:color w:val="000000" w:themeColor="text1"/>
          <w:sz w:val="22"/>
          <w:szCs w:val="22"/>
        </w:rPr>
        <w:t>Plant material belonging to the genus Cannabis.  Found to contain:</w:t>
      </w:r>
      <w:r>
        <w:rPr>
          <w:i/>
          <w:color w:val="000000" w:themeColor="text1"/>
          <w:sz w:val="22"/>
          <w:szCs w:val="22"/>
        </w:rPr>
        <w:t>”</w:t>
      </w:r>
      <w:r>
        <w:rPr>
          <w:color w:val="000000" w:themeColor="text1"/>
          <w:sz w:val="22"/>
          <w:szCs w:val="22"/>
        </w:rPr>
        <w:t xml:space="preserve"> followed by the name(s) of the substance(s) and the assigned schedule (if applicable) according to the law.    </w:t>
      </w:r>
    </w:p>
    <w:p w:rsidR="00013307" w:rsidRPr="00AE1AA4" w:rsidRDefault="00013307" w:rsidP="00013307">
      <w:pPr>
        <w:pStyle w:val="ListParagraph"/>
        <w:rPr>
          <w:color w:val="000000" w:themeColor="text1"/>
          <w:sz w:val="22"/>
          <w:szCs w:val="22"/>
        </w:rPr>
      </w:pPr>
    </w:p>
    <w:p w:rsidR="00013307" w:rsidRPr="007E0EF0" w:rsidRDefault="00013307" w:rsidP="00013307">
      <w:pPr>
        <w:pStyle w:val="ListParagraph"/>
        <w:numPr>
          <w:ilvl w:val="3"/>
          <w:numId w:val="38"/>
        </w:numPr>
        <w:rPr>
          <w:color w:val="000000" w:themeColor="text1"/>
          <w:sz w:val="22"/>
          <w:szCs w:val="22"/>
        </w:rPr>
      </w:pPr>
      <w:r w:rsidRPr="007E0EF0">
        <w:rPr>
          <w:color w:val="000000" w:themeColor="text1"/>
          <w:sz w:val="22"/>
          <w:szCs w:val="22"/>
        </w:rPr>
        <w:t xml:space="preserve">Items found to contain cannabinoids (delta-9-THC, CBD, </w:t>
      </w:r>
      <w:proofErr w:type="spellStart"/>
      <w:r w:rsidRPr="007E0EF0">
        <w:rPr>
          <w:color w:val="000000" w:themeColor="text1"/>
          <w:sz w:val="22"/>
          <w:szCs w:val="22"/>
        </w:rPr>
        <w:t>etc</w:t>
      </w:r>
      <w:proofErr w:type="spellEnd"/>
      <w:r w:rsidRPr="007E0EF0">
        <w:rPr>
          <w:color w:val="000000" w:themeColor="text1"/>
          <w:sz w:val="22"/>
          <w:szCs w:val="22"/>
        </w:rPr>
        <w:t xml:space="preserve">) shall include the following additional statement of the report </w:t>
      </w:r>
      <w:r w:rsidRPr="00AE1AA4">
        <w:rPr>
          <w:i/>
          <w:color w:val="000000" w:themeColor="text1"/>
          <w:sz w:val="22"/>
          <w:szCs w:val="22"/>
        </w:rPr>
        <w:t>“Concentration of cannabinoid(s) not determined.”</w:t>
      </w:r>
    </w:p>
    <w:bookmarkEnd w:id="5"/>
    <w:p w:rsidR="00013307" w:rsidRPr="00AE1AA4" w:rsidRDefault="00013307" w:rsidP="00013307">
      <w:pPr>
        <w:autoSpaceDE w:val="0"/>
        <w:autoSpaceDN w:val="0"/>
        <w:adjustRightInd w:val="0"/>
        <w:rPr>
          <w:color w:val="FF0000"/>
          <w:sz w:val="22"/>
          <w:szCs w:val="22"/>
        </w:rPr>
      </w:pPr>
      <w:r>
        <w:rPr>
          <w:color w:val="FF0000"/>
          <w:sz w:val="22"/>
          <w:szCs w:val="22"/>
        </w:rPr>
        <w:t xml:space="preserve">                               </w:t>
      </w: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Results and Conclusions Reporting for Single Unit Items</w:t>
      </w:r>
      <w:r w:rsidRPr="00FE343A">
        <w:rPr>
          <w:sz w:val="22"/>
          <w:szCs w:val="22"/>
        </w:rPr>
        <w:t xml:space="preserve"> </w:t>
      </w:r>
      <w:r w:rsidRPr="00FE343A">
        <w:rPr>
          <w:b/>
          <w:sz w:val="22"/>
          <w:szCs w:val="22"/>
        </w:rPr>
        <w:t xml:space="preserve">and Initial Submissions of Non-felony/trafficking </w:t>
      </w:r>
      <w:r w:rsidRPr="00FE343A">
        <w:rPr>
          <w:b/>
          <w:snapToGrid w:val="0"/>
          <w:sz w:val="22"/>
          <w:szCs w:val="22"/>
        </w:rPr>
        <w:t>Pharmaceutical Preparations</w:t>
      </w:r>
    </w:p>
    <w:p w:rsidR="00013307" w:rsidRPr="00FE343A" w:rsidRDefault="00013307" w:rsidP="00013307">
      <w:pPr>
        <w:pStyle w:val="ListParagraph"/>
        <w:autoSpaceDE w:val="0"/>
        <w:autoSpaceDN w:val="0"/>
        <w:adjustRightInd w:val="0"/>
        <w:ind w:left="1440"/>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The result for a unit found to contain identified controlled substance(s) shall contain the item number, </w:t>
      </w:r>
      <w:r w:rsidRPr="00FE343A">
        <w:rPr>
          <w:i/>
          <w:sz w:val="22"/>
          <w:szCs w:val="22"/>
        </w:rPr>
        <w:t>“Found to contain:”</w:t>
      </w:r>
      <w:r w:rsidRPr="00FE343A">
        <w:rPr>
          <w:sz w:val="22"/>
          <w:szCs w:val="22"/>
        </w:rPr>
        <w:t xml:space="preserve"> followed by the name(s) of the substance(s) and the assigned schedule of the substance according to the </w:t>
      </w:r>
      <w:r>
        <w:rPr>
          <w:sz w:val="22"/>
          <w:szCs w:val="22"/>
        </w:rPr>
        <w:t>laws</w:t>
      </w:r>
      <w:r w:rsidRPr="00FE343A">
        <w:rPr>
          <w:sz w:val="22"/>
          <w:szCs w:val="22"/>
        </w:rPr>
        <w:t>.</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4"/>
          <w:numId w:val="38"/>
        </w:numPr>
        <w:autoSpaceDE w:val="0"/>
        <w:autoSpaceDN w:val="0"/>
        <w:adjustRightInd w:val="0"/>
        <w:rPr>
          <w:b/>
          <w:sz w:val="22"/>
          <w:szCs w:val="22"/>
        </w:rPr>
      </w:pPr>
      <w:r w:rsidRPr="00FE343A">
        <w:rPr>
          <w:sz w:val="22"/>
          <w:szCs w:val="22"/>
        </w:rPr>
        <w:t xml:space="preserve">If a net weight was recorded, the results shall be followed by </w:t>
      </w:r>
      <w:r w:rsidRPr="00FE343A">
        <w:rPr>
          <w:i/>
          <w:sz w:val="22"/>
          <w:szCs w:val="22"/>
        </w:rPr>
        <w:t>“Net weight of the (insert description):”</w:t>
      </w:r>
      <w:r w:rsidRPr="00FE343A">
        <w:rPr>
          <w:sz w:val="22"/>
          <w:szCs w:val="22"/>
        </w:rPr>
        <w:t xml:space="preserve"> followed by the net weight of the material.</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4"/>
          <w:numId w:val="38"/>
        </w:numPr>
        <w:autoSpaceDE w:val="0"/>
        <w:autoSpaceDN w:val="0"/>
        <w:adjustRightInd w:val="0"/>
        <w:rPr>
          <w:b/>
          <w:sz w:val="22"/>
          <w:szCs w:val="22"/>
        </w:rPr>
      </w:pPr>
      <w:r w:rsidRPr="00FE343A">
        <w:rPr>
          <w:sz w:val="22"/>
          <w:szCs w:val="22"/>
        </w:rPr>
        <w:t xml:space="preserve">If the material was recorded to be a residue, include </w:t>
      </w:r>
      <w:r w:rsidRPr="00FE343A">
        <w:rPr>
          <w:i/>
          <w:sz w:val="22"/>
          <w:szCs w:val="22"/>
        </w:rPr>
        <w:t>“Residue Amount.”</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 xml:space="preserve">For multiple units with identical results, identify the analyzed portion in the “Results and Conclusions” section of the Laboratory Report with the submitting </w:t>
      </w:r>
      <w:r w:rsidRPr="00FE343A">
        <w:rPr>
          <w:snapToGrid w:val="0"/>
          <w:sz w:val="22"/>
          <w:szCs w:val="22"/>
        </w:rPr>
        <w:lastRenderedPageBreak/>
        <w:t xml:space="preserve">agency item number, any additional information required for unique identification and the following statement </w:t>
      </w:r>
    </w:p>
    <w:p w:rsidR="00013307" w:rsidRPr="00FE343A" w:rsidRDefault="00013307" w:rsidP="00013307">
      <w:pPr>
        <w:pStyle w:val="ListParagraph"/>
        <w:rPr>
          <w:snapToGrid w:val="0"/>
          <w:sz w:val="22"/>
          <w:szCs w:val="22"/>
        </w:rPr>
      </w:pPr>
    </w:p>
    <w:p w:rsidR="00013307" w:rsidRDefault="00013307" w:rsidP="00013307">
      <w:pPr>
        <w:ind w:left="2160"/>
        <w:rPr>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were individually analyzed and were each found to contain” followed by the identity of the controlled substance(s) identified and the assigned schedule of the substance according to the current </w:t>
      </w:r>
      <w:r>
        <w:rPr>
          <w:i/>
          <w:snapToGrid w:val="0"/>
          <w:sz w:val="22"/>
          <w:szCs w:val="22"/>
        </w:rPr>
        <w:t>laws</w:t>
      </w:r>
      <w:r w:rsidRPr="00FE343A">
        <w:rPr>
          <w:snapToGrid w:val="0"/>
          <w:sz w:val="22"/>
          <w:szCs w:val="22"/>
        </w:rPr>
        <w:t>.</w:t>
      </w:r>
    </w:p>
    <w:p w:rsidR="00013307" w:rsidRPr="00FE343A" w:rsidRDefault="00013307" w:rsidP="00013307">
      <w:pPr>
        <w:ind w:left="2160"/>
        <w:rPr>
          <w:snapToGrid w:val="0"/>
          <w:sz w:val="22"/>
          <w:szCs w:val="22"/>
        </w:rPr>
      </w:pPr>
    </w:p>
    <w:p w:rsidR="00013307" w:rsidRPr="00FE343A" w:rsidRDefault="00013307" w:rsidP="00013307">
      <w:pPr>
        <w:ind w:left="2880"/>
        <w:rPr>
          <w:snapToGrid w:val="0"/>
          <w:sz w:val="22"/>
          <w:szCs w:val="22"/>
        </w:rPr>
      </w:pPr>
    </w:p>
    <w:p w:rsidR="00013307" w:rsidRPr="00FE343A" w:rsidRDefault="00013307" w:rsidP="00013307">
      <w:pPr>
        <w:ind w:left="2160"/>
        <w:rPr>
          <w:sz w:val="22"/>
          <w:szCs w:val="22"/>
        </w:rPr>
      </w:pPr>
      <w:r w:rsidRPr="00FE343A">
        <w:rPr>
          <w:snapToGrid w:val="0"/>
          <w:sz w:val="22"/>
          <w:szCs w:val="22"/>
        </w:rPr>
        <w:t>Include the weight with the following statement</w:t>
      </w:r>
      <w:r w:rsidRPr="00FE343A">
        <w:rPr>
          <w:sz w:val="22"/>
          <w:szCs w:val="22"/>
        </w:rPr>
        <w:t xml:space="preserve">: </w:t>
      </w:r>
    </w:p>
    <w:p w:rsidR="00013307" w:rsidRPr="00FE343A" w:rsidRDefault="00013307" w:rsidP="00013307">
      <w:pPr>
        <w:pStyle w:val="ListParagraph"/>
        <w:ind w:left="4320"/>
        <w:rPr>
          <w:sz w:val="22"/>
          <w:szCs w:val="22"/>
        </w:rPr>
      </w:pPr>
    </w:p>
    <w:p w:rsidR="00013307" w:rsidRPr="00FE343A" w:rsidRDefault="00013307" w:rsidP="00013307">
      <w:pPr>
        <w:ind w:left="2160"/>
        <w:rPr>
          <w:sz w:val="22"/>
          <w:szCs w:val="22"/>
        </w:rPr>
      </w:pPr>
      <w:r w:rsidRPr="00FE343A">
        <w:rPr>
          <w:i/>
          <w:sz w:val="22"/>
          <w:szCs w:val="22"/>
        </w:rPr>
        <w:t>“Net weight of the (insert description):” followed by the net weight of the material</w:t>
      </w:r>
      <w:r w:rsidRPr="00FE343A">
        <w:rPr>
          <w:sz w:val="22"/>
          <w:szCs w:val="22"/>
        </w:rPr>
        <w:t>.</w:t>
      </w:r>
    </w:p>
    <w:p w:rsidR="00013307" w:rsidRPr="00FE343A" w:rsidRDefault="00013307" w:rsidP="00013307">
      <w:pPr>
        <w:ind w:left="2880"/>
        <w:rPr>
          <w:b/>
          <w:snapToGrid w:val="0"/>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 xml:space="preserve">The result for a unit in which a controlled substance was not identified shall be reported as </w:t>
      </w:r>
      <w:r w:rsidRPr="00FE343A">
        <w:rPr>
          <w:i/>
          <w:sz w:val="22"/>
          <w:szCs w:val="22"/>
        </w:rPr>
        <w:t>“No controlled substances</w:t>
      </w:r>
      <w:r>
        <w:rPr>
          <w:i/>
          <w:sz w:val="22"/>
          <w:szCs w:val="22"/>
        </w:rPr>
        <w:t xml:space="preserve"> identified</w:t>
      </w:r>
      <w:r w:rsidRPr="00FE343A">
        <w:rPr>
          <w:i/>
          <w:sz w:val="22"/>
          <w:szCs w:val="22"/>
        </w:rPr>
        <w:t>.”</w:t>
      </w:r>
    </w:p>
    <w:p w:rsidR="00013307" w:rsidRPr="00FE343A" w:rsidRDefault="00013307" w:rsidP="00013307">
      <w:pPr>
        <w:pStyle w:val="ListParagraph"/>
        <w:autoSpaceDE w:val="0"/>
        <w:autoSpaceDN w:val="0"/>
        <w:adjustRightInd w:val="0"/>
        <w:ind w:left="4464"/>
        <w:rPr>
          <w:b/>
          <w:sz w:val="22"/>
          <w:szCs w:val="22"/>
        </w:rPr>
      </w:pPr>
    </w:p>
    <w:p w:rsidR="00013307" w:rsidRPr="00FE343A" w:rsidRDefault="00013307" w:rsidP="00013307">
      <w:pPr>
        <w:pStyle w:val="ListParagraph"/>
        <w:numPr>
          <w:ilvl w:val="4"/>
          <w:numId w:val="38"/>
        </w:numPr>
        <w:autoSpaceDE w:val="0"/>
        <w:autoSpaceDN w:val="0"/>
        <w:adjustRightInd w:val="0"/>
        <w:rPr>
          <w:b/>
          <w:sz w:val="22"/>
          <w:szCs w:val="22"/>
        </w:rPr>
      </w:pPr>
      <w:r w:rsidRPr="00FE343A">
        <w:rPr>
          <w:sz w:val="22"/>
          <w:szCs w:val="22"/>
        </w:rPr>
        <w:t xml:space="preserve">If a net weight was recorded, the results shall be followed by </w:t>
      </w:r>
      <w:r w:rsidRPr="00FE343A">
        <w:rPr>
          <w:i/>
          <w:sz w:val="22"/>
          <w:szCs w:val="22"/>
        </w:rPr>
        <w:t>“Net weight of the (insert description):”</w:t>
      </w:r>
      <w:r w:rsidRPr="00FE343A">
        <w:rPr>
          <w:sz w:val="22"/>
          <w:szCs w:val="22"/>
        </w:rPr>
        <w:t xml:space="preserve"> followed by the net weight of the material.</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4"/>
          <w:numId w:val="38"/>
        </w:numPr>
        <w:autoSpaceDE w:val="0"/>
        <w:autoSpaceDN w:val="0"/>
        <w:adjustRightInd w:val="0"/>
        <w:rPr>
          <w:b/>
          <w:sz w:val="22"/>
          <w:szCs w:val="22"/>
        </w:rPr>
      </w:pPr>
      <w:r w:rsidRPr="00FE343A">
        <w:rPr>
          <w:sz w:val="22"/>
          <w:szCs w:val="22"/>
        </w:rPr>
        <w:t xml:space="preserve">If the material was recorded to be a residue, an amount of material which could not be readily removed from the container in which it was submitted, include </w:t>
      </w:r>
      <w:r w:rsidRPr="00FE343A">
        <w:rPr>
          <w:i/>
          <w:sz w:val="22"/>
          <w:szCs w:val="22"/>
        </w:rPr>
        <w:t>“Residue Amount.”</w:t>
      </w:r>
    </w:p>
    <w:p w:rsidR="00013307" w:rsidRPr="00FE343A" w:rsidRDefault="00013307" w:rsidP="00013307">
      <w:pPr>
        <w:pStyle w:val="ListParagraph"/>
        <w:autoSpaceDE w:val="0"/>
        <w:autoSpaceDN w:val="0"/>
        <w:adjustRightInd w:val="0"/>
        <w:ind w:left="3312"/>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The result for an initial submission consisting of a pharmaceutical preparation (non-felony/trafficking amount) found to be consistent with a controlled preparation that has not been tampered with may be reported as follows:</w:t>
      </w:r>
    </w:p>
    <w:p w:rsidR="00013307" w:rsidRPr="00FE343A" w:rsidRDefault="00013307" w:rsidP="00013307">
      <w:pPr>
        <w:pStyle w:val="ListParagraph"/>
        <w:autoSpaceDE w:val="0"/>
        <w:autoSpaceDN w:val="0"/>
        <w:adjustRightInd w:val="0"/>
        <w:ind w:left="1728"/>
        <w:rPr>
          <w:b/>
          <w:sz w:val="22"/>
          <w:szCs w:val="22"/>
        </w:rPr>
      </w:pPr>
    </w:p>
    <w:p w:rsidR="00013307" w:rsidRPr="00FE343A" w:rsidRDefault="00013307" w:rsidP="00013307">
      <w:pPr>
        <w:pStyle w:val="ListParagraph"/>
        <w:autoSpaceDE w:val="0"/>
        <w:autoSpaceDN w:val="0"/>
        <w:adjustRightInd w:val="0"/>
        <w:ind w:left="2160"/>
        <w:rPr>
          <w:i/>
          <w:sz w:val="22"/>
          <w:szCs w:val="22"/>
        </w:rPr>
      </w:pPr>
      <w:r w:rsidRPr="00FE343A">
        <w:rPr>
          <w:i/>
          <w:sz w:val="22"/>
          <w:szCs w:val="22"/>
        </w:rPr>
        <w:t xml:space="preserve">“The physical characteristics, including shape, color and manufacturer's markings of the (insert description), were visually examined and found to be consistent with a pharmaceutical preparation that contains:” followed by the identity of the controlled substance(s) identified and the assigned schedule according to the </w:t>
      </w:r>
      <w:r>
        <w:rPr>
          <w:i/>
          <w:sz w:val="22"/>
          <w:szCs w:val="22"/>
        </w:rPr>
        <w:t>appropriate law</w:t>
      </w:r>
      <w:r w:rsidRPr="00FE343A">
        <w:rPr>
          <w:i/>
          <w:sz w:val="22"/>
          <w:szCs w:val="22"/>
        </w:rPr>
        <w:t xml:space="preserve">, if applicable.  </w:t>
      </w:r>
    </w:p>
    <w:p w:rsidR="00013307" w:rsidRPr="00FE343A" w:rsidRDefault="00013307" w:rsidP="00013307">
      <w:pPr>
        <w:pStyle w:val="ListParagraph"/>
        <w:autoSpaceDE w:val="0"/>
        <w:autoSpaceDN w:val="0"/>
        <w:adjustRightInd w:val="0"/>
        <w:ind w:left="2160"/>
        <w:rPr>
          <w:i/>
          <w:sz w:val="22"/>
          <w:szCs w:val="22"/>
        </w:rPr>
      </w:pPr>
      <w:r w:rsidRPr="00FE343A">
        <w:rPr>
          <w:i/>
          <w:sz w:val="22"/>
          <w:szCs w:val="22"/>
        </w:rPr>
        <w:t xml:space="preserve">There were no visual indications of tampering. </w:t>
      </w:r>
    </w:p>
    <w:p w:rsidR="00013307" w:rsidRPr="00FE343A" w:rsidRDefault="00013307" w:rsidP="00013307">
      <w:pPr>
        <w:pStyle w:val="ListParagraph"/>
        <w:autoSpaceDE w:val="0"/>
        <w:autoSpaceDN w:val="0"/>
        <w:adjustRightInd w:val="0"/>
        <w:ind w:left="1944" w:firstLine="216"/>
        <w:rPr>
          <w:i/>
          <w:sz w:val="22"/>
          <w:szCs w:val="22"/>
        </w:rPr>
      </w:pPr>
      <w:r w:rsidRPr="00FE343A">
        <w:rPr>
          <w:i/>
          <w:sz w:val="22"/>
          <w:szCs w:val="22"/>
        </w:rPr>
        <w:t>No chemical analysis was performed.”</w:t>
      </w:r>
    </w:p>
    <w:p w:rsidR="00013307" w:rsidRPr="00FE343A" w:rsidRDefault="00013307" w:rsidP="00013307">
      <w:pPr>
        <w:pStyle w:val="ListParagraph"/>
        <w:autoSpaceDE w:val="0"/>
        <w:autoSpaceDN w:val="0"/>
        <w:adjustRightInd w:val="0"/>
        <w:ind w:left="1944" w:firstLine="216"/>
        <w:rPr>
          <w:i/>
          <w:sz w:val="22"/>
          <w:szCs w:val="22"/>
        </w:rPr>
      </w:pPr>
    </w:p>
    <w:p w:rsidR="00013307" w:rsidRPr="00FE343A" w:rsidRDefault="00013307" w:rsidP="00013307">
      <w:pPr>
        <w:ind w:left="1440" w:firstLine="720"/>
        <w:rPr>
          <w:sz w:val="22"/>
          <w:szCs w:val="22"/>
        </w:rPr>
      </w:pPr>
      <w:r w:rsidRPr="00FE343A">
        <w:rPr>
          <w:snapToGrid w:val="0"/>
          <w:sz w:val="22"/>
          <w:szCs w:val="22"/>
        </w:rPr>
        <w:t xml:space="preserve">For weighed material include the weight with the </w:t>
      </w:r>
      <w:r w:rsidRPr="00FE343A">
        <w:rPr>
          <w:sz w:val="22"/>
          <w:szCs w:val="22"/>
        </w:rPr>
        <w:t>following statement:</w:t>
      </w:r>
    </w:p>
    <w:p w:rsidR="00013307" w:rsidRPr="00FE343A" w:rsidRDefault="00013307" w:rsidP="00013307">
      <w:pPr>
        <w:pStyle w:val="ListParagraph"/>
        <w:ind w:left="3744"/>
        <w:rPr>
          <w:sz w:val="22"/>
          <w:szCs w:val="22"/>
        </w:rPr>
      </w:pPr>
    </w:p>
    <w:p w:rsidR="00013307" w:rsidRPr="00FE343A" w:rsidRDefault="00013307" w:rsidP="00013307">
      <w:pPr>
        <w:ind w:left="2160"/>
        <w:rPr>
          <w:snapToGrid w:val="0"/>
          <w:sz w:val="22"/>
          <w:szCs w:val="22"/>
        </w:rPr>
      </w:pPr>
      <w:r w:rsidRPr="00FE343A">
        <w:rPr>
          <w:i/>
          <w:sz w:val="22"/>
          <w:szCs w:val="22"/>
        </w:rPr>
        <w:t>“Net weight of the (insert description):” followed by the net weight of the material.</w:t>
      </w:r>
    </w:p>
    <w:p w:rsidR="00013307" w:rsidRPr="00FE343A" w:rsidRDefault="00013307" w:rsidP="00013307">
      <w:pPr>
        <w:pStyle w:val="ListParagraph"/>
        <w:autoSpaceDE w:val="0"/>
        <w:autoSpaceDN w:val="0"/>
        <w:adjustRightInd w:val="0"/>
        <w:ind w:left="1944" w:firstLine="216"/>
        <w:rPr>
          <w:b/>
          <w:sz w:val="22"/>
          <w:szCs w:val="22"/>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The result for a submission consisting of a pharmaceutical preparation found to be consistent with a non-controlled preparation that has not been tampered with shall be reported as follows:</w:t>
      </w:r>
    </w:p>
    <w:p w:rsidR="00013307" w:rsidRPr="00FE343A" w:rsidRDefault="00013307" w:rsidP="00013307">
      <w:pPr>
        <w:pStyle w:val="ListParagraph"/>
        <w:autoSpaceDE w:val="0"/>
        <w:autoSpaceDN w:val="0"/>
        <w:adjustRightInd w:val="0"/>
        <w:ind w:left="2304"/>
        <w:rPr>
          <w:b/>
          <w:sz w:val="22"/>
          <w:szCs w:val="22"/>
        </w:rPr>
      </w:pPr>
    </w:p>
    <w:p w:rsidR="00013307" w:rsidRPr="00FE343A" w:rsidRDefault="00013307" w:rsidP="00013307">
      <w:pPr>
        <w:pStyle w:val="ListParagraph"/>
        <w:autoSpaceDE w:val="0"/>
        <w:autoSpaceDN w:val="0"/>
        <w:adjustRightInd w:val="0"/>
        <w:ind w:left="2160"/>
        <w:rPr>
          <w:i/>
          <w:sz w:val="22"/>
          <w:szCs w:val="22"/>
        </w:rPr>
      </w:pPr>
      <w:r w:rsidRPr="00FE343A">
        <w:rPr>
          <w:b/>
          <w:i/>
          <w:sz w:val="22"/>
          <w:szCs w:val="22"/>
        </w:rPr>
        <w:lastRenderedPageBreak/>
        <w:t>“</w:t>
      </w:r>
      <w:bookmarkStart w:id="6" w:name="OLE_LINK37"/>
      <w:r w:rsidRPr="00FE343A">
        <w:rPr>
          <w:i/>
          <w:sz w:val="22"/>
          <w:szCs w:val="22"/>
        </w:rPr>
        <w:t xml:space="preserve">The physical characteristics, including shape, color and manufacturer's markings of the unit, were visually examined and found to be consistent with a pharmaceutical preparation that does not contain a controlled substance.  </w:t>
      </w:r>
    </w:p>
    <w:p w:rsidR="00013307" w:rsidRPr="00FE343A" w:rsidRDefault="00013307" w:rsidP="00013307">
      <w:pPr>
        <w:pStyle w:val="ListParagraph"/>
        <w:autoSpaceDE w:val="0"/>
        <w:autoSpaceDN w:val="0"/>
        <w:adjustRightInd w:val="0"/>
        <w:ind w:left="2160"/>
        <w:rPr>
          <w:i/>
          <w:sz w:val="22"/>
          <w:szCs w:val="22"/>
        </w:rPr>
      </w:pPr>
      <w:r w:rsidRPr="00FE343A">
        <w:rPr>
          <w:i/>
          <w:sz w:val="22"/>
          <w:szCs w:val="22"/>
        </w:rPr>
        <w:t xml:space="preserve">There were no visual indications of tampering. </w:t>
      </w:r>
    </w:p>
    <w:p w:rsidR="00013307" w:rsidRPr="00E61D80" w:rsidRDefault="00013307" w:rsidP="00013307">
      <w:pPr>
        <w:pStyle w:val="ListParagraph"/>
        <w:autoSpaceDE w:val="0"/>
        <w:autoSpaceDN w:val="0"/>
        <w:adjustRightInd w:val="0"/>
        <w:ind w:left="2160"/>
      </w:pPr>
      <w:r w:rsidRPr="00FE343A">
        <w:rPr>
          <w:i/>
          <w:sz w:val="22"/>
          <w:szCs w:val="22"/>
        </w:rPr>
        <w:t>No chemical analysis was performed</w:t>
      </w:r>
      <w:bookmarkEnd w:id="6"/>
      <w:r w:rsidRPr="00FE343A">
        <w:rPr>
          <w:i/>
          <w:sz w:val="22"/>
          <w:szCs w:val="22"/>
        </w:rPr>
        <w:t>.”</w:t>
      </w:r>
    </w:p>
    <w:p w:rsidR="00013307" w:rsidRPr="00FE343A" w:rsidRDefault="00013307" w:rsidP="00013307">
      <w:pPr>
        <w:rPr>
          <w:b/>
        </w:rPr>
      </w:pPr>
    </w:p>
    <w:p w:rsidR="00013307" w:rsidRPr="00FE343A" w:rsidRDefault="00013307" w:rsidP="00013307">
      <w:pPr>
        <w:pStyle w:val="ListParagraph"/>
        <w:numPr>
          <w:ilvl w:val="3"/>
          <w:numId w:val="38"/>
        </w:numPr>
        <w:autoSpaceDE w:val="0"/>
        <w:autoSpaceDN w:val="0"/>
        <w:adjustRightInd w:val="0"/>
        <w:rPr>
          <w:b/>
          <w:sz w:val="22"/>
          <w:szCs w:val="22"/>
        </w:rPr>
      </w:pPr>
      <w:r w:rsidRPr="00FE343A">
        <w:rPr>
          <w:sz w:val="22"/>
          <w:szCs w:val="22"/>
        </w:rPr>
        <w:t>The result for a unit that did not contain a sufficient amount of material for a complete analysis shall be reported as:</w:t>
      </w:r>
    </w:p>
    <w:p w:rsidR="00013307" w:rsidRPr="00FE343A" w:rsidRDefault="00013307" w:rsidP="00013307">
      <w:pPr>
        <w:pStyle w:val="ListParagraph"/>
        <w:autoSpaceDE w:val="0"/>
        <w:autoSpaceDN w:val="0"/>
        <w:adjustRightInd w:val="0"/>
        <w:ind w:left="1944" w:firstLine="216"/>
        <w:rPr>
          <w:sz w:val="22"/>
          <w:szCs w:val="22"/>
        </w:rPr>
      </w:pPr>
    </w:p>
    <w:p w:rsidR="00013307" w:rsidRPr="00FE343A" w:rsidRDefault="00013307" w:rsidP="00013307">
      <w:pPr>
        <w:pStyle w:val="ListParagraph"/>
        <w:autoSpaceDE w:val="0"/>
        <w:autoSpaceDN w:val="0"/>
        <w:adjustRightInd w:val="0"/>
        <w:ind w:left="1944" w:firstLine="216"/>
        <w:rPr>
          <w:b/>
          <w:i/>
          <w:sz w:val="22"/>
          <w:szCs w:val="22"/>
        </w:rPr>
      </w:pPr>
      <w:r w:rsidRPr="00FE343A">
        <w:rPr>
          <w:sz w:val="22"/>
          <w:szCs w:val="22"/>
        </w:rPr>
        <w:t xml:space="preserve"> </w:t>
      </w:r>
      <w:r w:rsidRPr="00FE343A">
        <w:rPr>
          <w:i/>
          <w:sz w:val="22"/>
          <w:szCs w:val="22"/>
        </w:rPr>
        <w:t>“Insufficient material for analysis.”</w:t>
      </w:r>
    </w:p>
    <w:p w:rsidR="00013307" w:rsidRPr="00FE343A" w:rsidRDefault="00013307" w:rsidP="00013307">
      <w:pPr>
        <w:autoSpaceDE w:val="0"/>
        <w:autoSpaceDN w:val="0"/>
        <w:adjustRightInd w:val="0"/>
        <w:rPr>
          <w:b/>
          <w:sz w:val="22"/>
          <w:szCs w:val="22"/>
        </w:rPr>
      </w:pPr>
    </w:p>
    <w:p w:rsidR="00013307" w:rsidRPr="00FE343A" w:rsidRDefault="00013307" w:rsidP="00013307">
      <w:pPr>
        <w:pStyle w:val="ListParagraph"/>
        <w:numPr>
          <w:ilvl w:val="2"/>
          <w:numId w:val="38"/>
        </w:numPr>
        <w:autoSpaceDE w:val="0"/>
        <w:autoSpaceDN w:val="0"/>
        <w:adjustRightInd w:val="0"/>
        <w:rPr>
          <w:b/>
          <w:sz w:val="22"/>
          <w:szCs w:val="22"/>
        </w:rPr>
      </w:pPr>
      <w:r w:rsidRPr="00FE343A">
        <w:rPr>
          <w:b/>
          <w:sz w:val="22"/>
          <w:szCs w:val="22"/>
        </w:rPr>
        <w:t>Results and Conclusions Reporting for Multi-Unit Items</w:t>
      </w:r>
    </w:p>
    <w:p w:rsidR="00013307" w:rsidRPr="00FE343A"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numPr>
          <w:ilvl w:val="3"/>
          <w:numId w:val="38"/>
        </w:numPr>
        <w:rPr>
          <w:b/>
          <w:snapToGrid w:val="0"/>
          <w:sz w:val="22"/>
          <w:szCs w:val="22"/>
        </w:rPr>
      </w:pPr>
      <w:r w:rsidRPr="00FE343A">
        <w:rPr>
          <w:b/>
          <w:snapToGrid w:val="0"/>
          <w:sz w:val="22"/>
          <w:szCs w:val="22"/>
        </w:rPr>
        <w:t>Reporting Identified Substances – Administrative Sample Selection – Pharmaceutical Preparation</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Each population shall be sufficiently described in the “Items Submitted” section of the Laboratory Report to substantiate the grouping of the preparations into the population.</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 xml:space="preserve">The analyzed portion shall be identified in the “Results and Conclusions” section of the Laboratory Report with the submitting agency item number, any additional information required for unique identification and the </w:t>
      </w:r>
      <w:proofErr w:type="gramStart"/>
      <w:r w:rsidRPr="00FE343A">
        <w:rPr>
          <w:snapToGrid w:val="0"/>
          <w:sz w:val="22"/>
          <w:szCs w:val="22"/>
        </w:rPr>
        <w:t>following  statement</w:t>
      </w:r>
      <w:proofErr w:type="gramEnd"/>
      <w:r w:rsidRPr="00FE343A">
        <w:rPr>
          <w:snapToGrid w:val="0"/>
          <w:sz w:val="22"/>
          <w:szCs w:val="22"/>
        </w:rPr>
        <w:t>:</w:t>
      </w:r>
    </w:p>
    <w:p w:rsidR="00013307" w:rsidRPr="00FE343A" w:rsidRDefault="00013307" w:rsidP="00013307">
      <w:pPr>
        <w:pStyle w:val="ListParagraph"/>
        <w:rPr>
          <w:snapToGrid w:val="0"/>
          <w:sz w:val="22"/>
          <w:szCs w:val="22"/>
        </w:rPr>
      </w:pPr>
    </w:p>
    <w:p w:rsidR="00013307" w:rsidRPr="00FE343A" w:rsidRDefault="00013307" w:rsidP="00013307">
      <w:pPr>
        <w:ind w:left="2880"/>
        <w:rPr>
          <w:i/>
          <w:snapToGrid w:val="0"/>
          <w:sz w:val="22"/>
          <w:szCs w:val="22"/>
        </w:rPr>
      </w:pPr>
      <w:r w:rsidRPr="00FE343A">
        <w:rPr>
          <w:i/>
          <w:snapToGrid w:val="0"/>
          <w:sz w:val="22"/>
          <w:szCs w:val="22"/>
        </w:rPr>
        <w:t xml:space="preserve">“One (insert description) was analyzed and found to contain” followed by the identity of the controlled substance(s) identified, the assigned schedule according to the </w:t>
      </w:r>
      <w:r>
        <w:rPr>
          <w:i/>
          <w:snapToGrid w:val="0"/>
          <w:sz w:val="22"/>
          <w:szCs w:val="22"/>
        </w:rPr>
        <w:t>appropriate law</w:t>
      </w:r>
      <w:r w:rsidRPr="00FE343A">
        <w:rPr>
          <w:i/>
          <w:snapToGrid w:val="0"/>
          <w:sz w:val="22"/>
          <w:szCs w:val="22"/>
        </w:rPr>
        <w:t>, if applicable.</w:t>
      </w:r>
    </w:p>
    <w:p w:rsidR="00013307" w:rsidRPr="00FE343A" w:rsidRDefault="00013307" w:rsidP="00013307">
      <w:pPr>
        <w:pStyle w:val="ListParagraph"/>
        <w:ind w:left="4464"/>
        <w:rPr>
          <w:snapToGrid w:val="0"/>
          <w:sz w:val="22"/>
          <w:szCs w:val="22"/>
        </w:rPr>
      </w:pPr>
    </w:p>
    <w:p w:rsidR="00013307" w:rsidRPr="00FE343A" w:rsidRDefault="00013307" w:rsidP="00013307">
      <w:pPr>
        <w:ind w:left="2160" w:firstLine="720"/>
        <w:rPr>
          <w:sz w:val="22"/>
          <w:szCs w:val="22"/>
        </w:rPr>
      </w:pPr>
      <w:r w:rsidRPr="00FE343A">
        <w:rPr>
          <w:snapToGrid w:val="0"/>
          <w:sz w:val="22"/>
          <w:szCs w:val="22"/>
        </w:rPr>
        <w:t xml:space="preserve">Include the weight with the </w:t>
      </w:r>
      <w:r w:rsidRPr="00FE343A">
        <w:rPr>
          <w:sz w:val="22"/>
          <w:szCs w:val="22"/>
        </w:rPr>
        <w:t>following statement:</w:t>
      </w:r>
    </w:p>
    <w:p w:rsidR="00013307" w:rsidRPr="00FE343A" w:rsidRDefault="00013307" w:rsidP="00013307">
      <w:pPr>
        <w:pStyle w:val="ListParagraph"/>
        <w:ind w:left="4464"/>
        <w:rPr>
          <w:sz w:val="22"/>
          <w:szCs w:val="22"/>
        </w:rPr>
      </w:pPr>
    </w:p>
    <w:p w:rsidR="00013307" w:rsidRPr="00FE343A" w:rsidRDefault="00013307" w:rsidP="00013307">
      <w:pPr>
        <w:ind w:left="2880"/>
        <w:rPr>
          <w:snapToGrid w:val="0"/>
          <w:sz w:val="22"/>
          <w:szCs w:val="22"/>
        </w:rPr>
      </w:pPr>
      <w:r w:rsidRPr="00FE343A">
        <w:rPr>
          <w:i/>
          <w:sz w:val="22"/>
          <w:szCs w:val="22"/>
        </w:rPr>
        <w:t>“Net weight of the (insert description):” followed by the net weight of the material.</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 xml:space="preserve">The unanalyzed </w:t>
      </w:r>
      <w:proofErr w:type="gramStart"/>
      <w:r w:rsidRPr="00FE343A">
        <w:rPr>
          <w:snapToGrid w:val="0"/>
          <w:sz w:val="22"/>
          <w:szCs w:val="22"/>
        </w:rPr>
        <w:t>portion  of</w:t>
      </w:r>
      <w:proofErr w:type="gramEnd"/>
      <w:r w:rsidRPr="00FE343A">
        <w:rPr>
          <w:snapToGrid w:val="0"/>
          <w:sz w:val="22"/>
          <w:szCs w:val="22"/>
        </w:rPr>
        <w:t xml:space="preserve"> the population shall be identified in the “Results and Conclusions” section of the Laboratory Report with the following statement </w:t>
      </w:r>
    </w:p>
    <w:p w:rsidR="00013307" w:rsidRPr="00FE343A" w:rsidRDefault="00013307" w:rsidP="00013307">
      <w:pPr>
        <w:pStyle w:val="ListParagraph"/>
        <w:ind w:left="4464"/>
        <w:rPr>
          <w:snapToGrid w:val="0"/>
          <w:sz w:val="22"/>
          <w:szCs w:val="22"/>
        </w:rPr>
      </w:pPr>
    </w:p>
    <w:p w:rsidR="00013307" w:rsidRDefault="00013307" w:rsidP="00013307">
      <w:pPr>
        <w:ind w:left="2880"/>
        <w:rPr>
          <w:i/>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(was/were) visually examined; however, no chemical analysis was performed.” </w:t>
      </w:r>
    </w:p>
    <w:p w:rsidR="00013307" w:rsidRPr="00FE343A" w:rsidRDefault="00013307" w:rsidP="00013307">
      <w:pPr>
        <w:ind w:left="2880"/>
        <w:rPr>
          <w:i/>
          <w:snapToGrid w:val="0"/>
          <w:sz w:val="22"/>
          <w:szCs w:val="22"/>
        </w:rPr>
      </w:pPr>
    </w:p>
    <w:p w:rsidR="00013307" w:rsidRPr="00FE343A" w:rsidRDefault="00013307" w:rsidP="00013307">
      <w:pPr>
        <w:pStyle w:val="ListParagraph"/>
        <w:ind w:left="4464"/>
        <w:rPr>
          <w:snapToGrid w:val="0"/>
          <w:sz w:val="22"/>
          <w:szCs w:val="22"/>
        </w:rPr>
      </w:pPr>
    </w:p>
    <w:p w:rsidR="00013307" w:rsidRPr="00FE343A" w:rsidRDefault="00013307" w:rsidP="00013307">
      <w:pPr>
        <w:ind w:left="2160" w:firstLine="720"/>
        <w:rPr>
          <w:snapToGrid w:val="0"/>
          <w:sz w:val="22"/>
          <w:szCs w:val="22"/>
        </w:rPr>
      </w:pPr>
      <w:r w:rsidRPr="00FE343A">
        <w:rPr>
          <w:snapToGrid w:val="0"/>
          <w:sz w:val="22"/>
          <w:szCs w:val="22"/>
        </w:rPr>
        <w:t>If applicable, include the weight with the following statement</w:t>
      </w:r>
    </w:p>
    <w:p w:rsidR="00013307" w:rsidRPr="00FE343A" w:rsidRDefault="00013307" w:rsidP="00013307">
      <w:pPr>
        <w:pStyle w:val="ListParagraph"/>
        <w:ind w:left="4464"/>
        <w:rPr>
          <w:snapToGrid w:val="0"/>
          <w:sz w:val="22"/>
          <w:szCs w:val="22"/>
        </w:rPr>
      </w:pPr>
    </w:p>
    <w:p w:rsidR="00013307" w:rsidRPr="00FE343A" w:rsidRDefault="00013307" w:rsidP="00013307">
      <w:pPr>
        <w:ind w:left="2880"/>
        <w:rPr>
          <w:b/>
          <w:snapToGrid w:val="0"/>
          <w:sz w:val="22"/>
          <w:szCs w:val="22"/>
        </w:rPr>
      </w:pPr>
      <w:r w:rsidRPr="00FE343A">
        <w:rPr>
          <w:i/>
          <w:snapToGrid w:val="0"/>
          <w:sz w:val="22"/>
          <w:szCs w:val="22"/>
        </w:rPr>
        <w:lastRenderedPageBreak/>
        <w:t xml:space="preserve">“(insert 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r w:rsidRPr="00FE343A">
        <w:rPr>
          <w:sz w:val="22"/>
          <w:szCs w:val="22"/>
        </w:rPr>
        <w:t xml:space="preserve"> </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 xml:space="preserve">Include the following statement in the “Results and Conclusions” section of the Laboratory Report on the line directly below the line generated in </w:t>
      </w:r>
      <w:r w:rsidRPr="00FE343A">
        <w:rPr>
          <w:b/>
          <w:snapToGrid w:val="0"/>
          <w:sz w:val="22"/>
          <w:szCs w:val="22"/>
        </w:rPr>
        <w:t>5.21.6.1.3.</w:t>
      </w:r>
      <w:r w:rsidRPr="00FE343A">
        <w:rPr>
          <w:snapToGrid w:val="0"/>
          <w:sz w:val="22"/>
          <w:szCs w:val="22"/>
        </w:rPr>
        <w:t xml:space="preserve">  </w:t>
      </w:r>
    </w:p>
    <w:p w:rsidR="00013307" w:rsidRPr="00FE343A" w:rsidRDefault="00013307" w:rsidP="00013307">
      <w:pPr>
        <w:pStyle w:val="ListParagraph"/>
        <w:ind w:left="4464"/>
        <w:rPr>
          <w:snapToGrid w:val="0"/>
          <w:sz w:val="22"/>
          <w:szCs w:val="22"/>
        </w:rPr>
      </w:pPr>
    </w:p>
    <w:p w:rsidR="00013307" w:rsidRPr="00FE343A" w:rsidRDefault="00013307" w:rsidP="00013307">
      <w:pPr>
        <w:ind w:left="2880"/>
        <w:rPr>
          <w:b/>
          <w:i/>
          <w:snapToGrid w:val="0"/>
          <w:sz w:val="22"/>
          <w:szCs w:val="22"/>
        </w:rPr>
      </w:pPr>
      <w:r w:rsidRPr="00FE343A">
        <w:rPr>
          <w:i/>
          <w:snapToGrid w:val="0"/>
          <w:sz w:val="22"/>
          <w:szCs w:val="22"/>
        </w:rPr>
        <w:t>“The physical characteristics, including shape, color and manufacturer’s markings of all (insert description) were visually examined and found to be consistent with a pharmaceutical preparation containing (insert substance(s) indicated and schedule(s)).  There were no visual indications of tampering.”</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b/>
          <w:snapToGrid w:val="0"/>
          <w:sz w:val="22"/>
          <w:szCs w:val="22"/>
        </w:rPr>
        <w:t xml:space="preserve">Reporting Identified Substances – Threshold Sample </w:t>
      </w:r>
      <w:proofErr w:type="gramStart"/>
      <w:r w:rsidRPr="00FE343A">
        <w:rPr>
          <w:b/>
          <w:snapToGrid w:val="0"/>
          <w:sz w:val="22"/>
          <w:szCs w:val="22"/>
        </w:rPr>
        <w:t>Selection  and</w:t>
      </w:r>
      <w:proofErr w:type="gramEnd"/>
      <w:r w:rsidRPr="00FE343A">
        <w:rPr>
          <w:b/>
          <w:snapToGrid w:val="0"/>
          <w:sz w:val="22"/>
          <w:szCs w:val="22"/>
        </w:rPr>
        <w:t xml:space="preserve"> Administrative Sample Selection with Non-Pharmaceuticals </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Each population shall be thoroughly described in the “Items Submitted” section of the Laboratory Report to substantiate the grouping of the packages, units or tablets into the population.</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 xml:space="preserve">For each portion of the population with identical results, identify the analyzed portion in the “Results and Conclusions” section of the Laboratory Report with the submitting agency item number, any additional information required for unique identification and the following statement </w:t>
      </w:r>
    </w:p>
    <w:p w:rsidR="00013307" w:rsidRPr="00FE343A" w:rsidRDefault="00013307" w:rsidP="00013307">
      <w:pPr>
        <w:pStyle w:val="ListParagraph"/>
        <w:rPr>
          <w:snapToGrid w:val="0"/>
          <w:sz w:val="22"/>
          <w:szCs w:val="22"/>
        </w:rPr>
      </w:pPr>
    </w:p>
    <w:p w:rsidR="00013307" w:rsidRPr="00FE343A" w:rsidRDefault="00013307" w:rsidP="00013307">
      <w:pPr>
        <w:ind w:left="2880"/>
        <w:rPr>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were individually analyzed and were each found to contain” followed by the identity of the controlled substance(s) identified and the assigned schedule of the substance according to the current </w:t>
      </w:r>
      <w:r>
        <w:rPr>
          <w:i/>
          <w:snapToGrid w:val="0"/>
          <w:sz w:val="22"/>
          <w:szCs w:val="22"/>
        </w:rPr>
        <w:t>laws</w:t>
      </w:r>
      <w:r w:rsidRPr="00FE343A">
        <w:rPr>
          <w:snapToGrid w:val="0"/>
          <w:sz w:val="22"/>
          <w:szCs w:val="22"/>
        </w:rPr>
        <w:t>.</w:t>
      </w:r>
    </w:p>
    <w:p w:rsidR="00013307" w:rsidRPr="00FE343A" w:rsidRDefault="00013307" w:rsidP="00013307">
      <w:pPr>
        <w:ind w:left="2880"/>
        <w:rPr>
          <w:snapToGrid w:val="0"/>
          <w:sz w:val="22"/>
          <w:szCs w:val="22"/>
        </w:rPr>
      </w:pPr>
    </w:p>
    <w:p w:rsidR="00013307" w:rsidRPr="00FE343A" w:rsidRDefault="00013307" w:rsidP="00013307">
      <w:pPr>
        <w:ind w:left="2160" w:firstLine="720"/>
        <w:rPr>
          <w:sz w:val="22"/>
          <w:szCs w:val="22"/>
        </w:rPr>
      </w:pPr>
      <w:r w:rsidRPr="00FE343A">
        <w:rPr>
          <w:snapToGrid w:val="0"/>
          <w:sz w:val="22"/>
          <w:szCs w:val="22"/>
        </w:rPr>
        <w:t>Include the weight with the following statement</w:t>
      </w:r>
      <w:r w:rsidRPr="00FE343A">
        <w:rPr>
          <w:sz w:val="22"/>
          <w:szCs w:val="22"/>
        </w:rPr>
        <w:t xml:space="preserve">: </w:t>
      </w:r>
    </w:p>
    <w:p w:rsidR="00013307" w:rsidRPr="00FE343A" w:rsidRDefault="00013307" w:rsidP="00013307">
      <w:pPr>
        <w:pStyle w:val="ListParagraph"/>
        <w:ind w:left="4320"/>
        <w:rPr>
          <w:sz w:val="22"/>
          <w:szCs w:val="22"/>
        </w:rPr>
      </w:pPr>
    </w:p>
    <w:p w:rsidR="00013307" w:rsidRPr="00FE343A" w:rsidRDefault="00013307" w:rsidP="00013307">
      <w:pPr>
        <w:ind w:left="2880"/>
        <w:rPr>
          <w:b/>
          <w:snapToGrid w:val="0"/>
          <w:sz w:val="22"/>
          <w:szCs w:val="22"/>
        </w:rPr>
      </w:pPr>
      <w:r w:rsidRPr="00FE343A">
        <w:rPr>
          <w:i/>
          <w:sz w:val="22"/>
          <w:szCs w:val="22"/>
        </w:rPr>
        <w:t>“Net weight of the (insert description):” followed by the net weight of the material.</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 xml:space="preserve">The unanalyzed portion of the population shall be identified in the “Results and Conclusions” section of the Laboratory Report with the following statement </w:t>
      </w:r>
    </w:p>
    <w:p w:rsidR="00013307" w:rsidRPr="00FE343A" w:rsidRDefault="00013307" w:rsidP="00013307">
      <w:pPr>
        <w:pStyle w:val="ListParagraph"/>
        <w:ind w:left="4464"/>
        <w:rPr>
          <w:snapToGrid w:val="0"/>
          <w:sz w:val="22"/>
          <w:szCs w:val="22"/>
        </w:rPr>
      </w:pPr>
    </w:p>
    <w:p w:rsidR="00013307" w:rsidRPr="00FE343A" w:rsidRDefault="00013307" w:rsidP="00013307">
      <w:pPr>
        <w:pStyle w:val="ListParagraph"/>
        <w:ind w:left="2880"/>
        <w:rPr>
          <w:i/>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“No chemical analysis was performed.” </w:t>
      </w:r>
    </w:p>
    <w:p w:rsidR="00013307" w:rsidRPr="00FE343A" w:rsidRDefault="00013307" w:rsidP="00013307">
      <w:pPr>
        <w:pStyle w:val="ListParagraph"/>
        <w:ind w:left="2376"/>
        <w:rPr>
          <w:snapToGrid w:val="0"/>
          <w:sz w:val="22"/>
          <w:szCs w:val="22"/>
        </w:rPr>
      </w:pPr>
    </w:p>
    <w:p w:rsidR="00013307" w:rsidRPr="00FE343A" w:rsidRDefault="00013307" w:rsidP="00013307">
      <w:pPr>
        <w:pStyle w:val="ListParagraph"/>
        <w:ind w:left="2880"/>
        <w:rPr>
          <w:snapToGrid w:val="0"/>
          <w:sz w:val="22"/>
          <w:szCs w:val="22"/>
        </w:rPr>
      </w:pPr>
      <w:r>
        <w:rPr>
          <w:snapToGrid w:val="0"/>
          <w:sz w:val="22"/>
          <w:szCs w:val="22"/>
        </w:rPr>
        <w:t>If applicable, i</w:t>
      </w:r>
      <w:r w:rsidRPr="00FE343A">
        <w:rPr>
          <w:snapToGrid w:val="0"/>
          <w:sz w:val="22"/>
          <w:szCs w:val="22"/>
        </w:rPr>
        <w:t xml:space="preserve">nclude the weight with the following statement: </w:t>
      </w:r>
    </w:p>
    <w:p w:rsidR="00013307" w:rsidRPr="00FE343A" w:rsidRDefault="00013307" w:rsidP="00013307">
      <w:pPr>
        <w:pStyle w:val="ListParagraph"/>
        <w:ind w:left="2376"/>
        <w:rPr>
          <w:snapToGrid w:val="0"/>
          <w:sz w:val="22"/>
          <w:szCs w:val="22"/>
        </w:rPr>
      </w:pPr>
    </w:p>
    <w:p w:rsidR="00013307" w:rsidRPr="00FE343A" w:rsidRDefault="00013307" w:rsidP="00013307">
      <w:pPr>
        <w:pStyle w:val="ListParagraph"/>
        <w:ind w:left="2880"/>
        <w:rPr>
          <w:b/>
          <w:snapToGrid w:val="0"/>
          <w:sz w:val="22"/>
          <w:szCs w:val="22"/>
        </w:rPr>
      </w:pPr>
      <w:r w:rsidRPr="00FE343A">
        <w:rPr>
          <w:i/>
          <w:snapToGrid w:val="0"/>
          <w:sz w:val="22"/>
          <w:szCs w:val="22"/>
        </w:rPr>
        <w:lastRenderedPageBreak/>
        <w:t>“(insert Net</w:t>
      </w:r>
      <w:r>
        <w:rPr>
          <w:i/>
          <w:snapToGrid w:val="0"/>
          <w:sz w:val="22"/>
          <w:szCs w:val="22"/>
        </w:rPr>
        <w:t xml:space="preserve">, </w:t>
      </w:r>
      <w:r w:rsidRPr="00FE343A">
        <w:rPr>
          <w:i/>
          <w:snapToGrid w:val="0"/>
          <w:sz w:val="22"/>
          <w:szCs w:val="22"/>
        </w:rPr>
        <w:t>Gross</w:t>
      </w:r>
      <w:r>
        <w:rPr>
          <w:i/>
          <w:snapToGrid w:val="0"/>
          <w:sz w:val="22"/>
          <w:szCs w:val="22"/>
        </w:rPr>
        <w:t>, or estimated</w:t>
      </w:r>
      <w:r w:rsidRPr="00FE343A">
        <w:rPr>
          <w:i/>
          <w:snapToGrid w:val="0"/>
          <w:sz w:val="22"/>
          <w:szCs w:val="22"/>
        </w:rPr>
        <w:t xml:space="preserve">) weight of </w:t>
      </w:r>
      <w:r w:rsidRPr="00FE343A">
        <w:rPr>
          <w:i/>
          <w:sz w:val="22"/>
          <w:szCs w:val="22"/>
        </w:rPr>
        <w:t>(insert description)</w:t>
      </w:r>
      <w:r w:rsidRPr="00FE343A">
        <w:rPr>
          <w:i/>
          <w:snapToGrid w:val="0"/>
          <w:sz w:val="22"/>
          <w:szCs w:val="22"/>
        </w:rPr>
        <w:t xml:space="preserve"> – </w:t>
      </w:r>
      <w:r>
        <w:rPr>
          <w:i/>
          <w:sz w:val="22"/>
          <w:szCs w:val="22"/>
        </w:rPr>
        <w:t>followed by the net,</w:t>
      </w:r>
      <w:r w:rsidRPr="00FE343A">
        <w:rPr>
          <w:i/>
          <w:sz w:val="22"/>
          <w:szCs w:val="22"/>
        </w:rPr>
        <w:t xml:space="preserve"> gross</w:t>
      </w:r>
      <w:r>
        <w:rPr>
          <w:i/>
          <w:sz w:val="22"/>
          <w:szCs w:val="22"/>
        </w:rPr>
        <w:t>, or estimated</w:t>
      </w:r>
      <w:r w:rsidRPr="00FE343A">
        <w:rPr>
          <w:i/>
          <w:sz w:val="22"/>
          <w:szCs w:val="22"/>
        </w:rPr>
        <w:t xml:space="preserve"> weight of the material.</w:t>
      </w:r>
      <w:r w:rsidRPr="00FE343A">
        <w:rPr>
          <w:sz w:val="22"/>
          <w:szCs w:val="22"/>
        </w:rPr>
        <w:t xml:space="preserve"> </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b/>
          <w:snapToGrid w:val="0"/>
          <w:sz w:val="22"/>
          <w:szCs w:val="22"/>
        </w:rPr>
        <w:t>Reporting Identified Substances – Hypergeometric Sampling Plan</w:t>
      </w:r>
    </w:p>
    <w:p w:rsidR="00013307" w:rsidRPr="00FE343A" w:rsidRDefault="00013307" w:rsidP="00013307">
      <w:pPr>
        <w:pStyle w:val="ListParagraph"/>
        <w:ind w:left="2304"/>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Each population shall be sufficiently described in the “Items Submitted” section of the Laboratory Report to substantiate the grouping of the packages, units or tablets into the population.</w:t>
      </w:r>
    </w:p>
    <w:p w:rsidR="00013307" w:rsidRPr="00FE343A" w:rsidRDefault="00013307" w:rsidP="00013307">
      <w:pPr>
        <w:pStyle w:val="ListParagraph"/>
        <w:ind w:left="3168"/>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analyzed portion shall be identified in the “Results and Conclusions” section of the Laboratory Report with the submitting agency item number, any additional information required for unique identification and the following statement</w:t>
      </w:r>
    </w:p>
    <w:p w:rsidR="00013307" w:rsidRPr="00FE343A" w:rsidRDefault="00013307" w:rsidP="00013307">
      <w:pPr>
        <w:pStyle w:val="ListParagraph"/>
        <w:rPr>
          <w:snapToGrid w:val="0"/>
          <w:sz w:val="22"/>
          <w:szCs w:val="22"/>
        </w:rPr>
      </w:pPr>
    </w:p>
    <w:p w:rsidR="00013307" w:rsidRPr="00FE343A" w:rsidRDefault="00013307" w:rsidP="00013307">
      <w:pPr>
        <w:ind w:left="2160"/>
        <w:rPr>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were individually analyzed and were each found to contain” followed by the identity of the controlled substance(s) and the assigned schedule of the controlled substance according to the </w:t>
      </w:r>
      <w:r>
        <w:rPr>
          <w:i/>
          <w:snapToGrid w:val="0"/>
          <w:sz w:val="22"/>
          <w:szCs w:val="22"/>
        </w:rPr>
        <w:t>law</w:t>
      </w:r>
      <w:r w:rsidRPr="00FE343A">
        <w:rPr>
          <w:i/>
          <w:snapToGrid w:val="0"/>
          <w:sz w:val="22"/>
          <w:szCs w:val="22"/>
        </w:rPr>
        <w:t>, if applicable</w:t>
      </w:r>
      <w:r w:rsidRPr="00FE343A">
        <w:rPr>
          <w:snapToGrid w:val="0"/>
          <w:sz w:val="22"/>
          <w:szCs w:val="22"/>
        </w:rPr>
        <w:t>.</w:t>
      </w:r>
    </w:p>
    <w:p w:rsidR="00013307" w:rsidRPr="00FE343A" w:rsidRDefault="00013307" w:rsidP="00013307">
      <w:pPr>
        <w:pStyle w:val="ListParagraph"/>
        <w:ind w:left="3312"/>
        <w:rPr>
          <w:snapToGrid w:val="0"/>
          <w:sz w:val="22"/>
          <w:szCs w:val="22"/>
        </w:rPr>
      </w:pPr>
    </w:p>
    <w:p w:rsidR="00013307" w:rsidRPr="00FE343A" w:rsidRDefault="00013307" w:rsidP="00013307">
      <w:pPr>
        <w:pStyle w:val="ListParagraph"/>
        <w:ind w:left="2160"/>
        <w:rPr>
          <w:snapToGrid w:val="0"/>
          <w:sz w:val="22"/>
          <w:szCs w:val="22"/>
        </w:rPr>
      </w:pPr>
      <w:r w:rsidRPr="00FE343A">
        <w:rPr>
          <w:snapToGrid w:val="0"/>
          <w:sz w:val="22"/>
          <w:szCs w:val="22"/>
        </w:rPr>
        <w:t>Include the weight of the analyzed portion with the following statement:</w:t>
      </w:r>
    </w:p>
    <w:p w:rsidR="00013307" w:rsidRPr="00FE343A" w:rsidRDefault="00013307" w:rsidP="00013307">
      <w:pPr>
        <w:ind w:firstLine="60"/>
        <w:rPr>
          <w:snapToGrid w:val="0"/>
          <w:sz w:val="22"/>
          <w:szCs w:val="22"/>
        </w:rPr>
      </w:pPr>
    </w:p>
    <w:p w:rsidR="00013307" w:rsidRPr="00FE343A" w:rsidRDefault="00013307" w:rsidP="00013307">
      <w:pPr>
        <w:pStyle w:val="ListParagraph"/>
        <w:ind w:left="2160"/>
        <w:rPr>
          <w:b/>
          <w:snapToGrid w:val="0"/>
          <w:sz w:val="22"/>
          <w:szCs w:val="22"/>
        </w:rPr>
      </w:pPr>
      <w:r w:rsidRPr="00FE343A">
        <w:rPr>
          <w:i/>
          <w:snapToGrid w:val="0"/>
          <w:sz w:val="22"/>
          <w:szCs w:val="22"/>
        </w:rPr>
        <w:t xml:space="preserve">“Net weight of </w:t>
      </w:r>
      <w:r w:rsidRPr="00FE343A">
        <w:rPr>
          <w:i/>
          <w:sz w:val="22"/>
          <w:szCs w:val="22"/>
        </w:rPr>
        <w:t>(insert description)</w:t>
      </w:r>
      <w:r w:rsidRPr="00FE343A">
        <w:rPr>
          <w:i/>
          <w:snapToGrid w:val="0"/>
          <w:sz w:val="22"/>
          <w:szCs w:val="22"/>
        </w:rPr>
        <w:t xml:space="preserve">:” </w:t>
      </w:r>
      <w:r w:rsidRPr="00FE343A">
        <w:rPr>
          <w:i/>
          <w:sz w:val="22"/>
          <w:szCs w:val="22"/>
        </w:rPr>
        <w:t xml:space="preserve">followed by the weight of the material. </w:t>
      </w:r>
    </w:p>
    <w:p w:rsidR="00013307" w:rsidRPr="00FE343A" w:rsidRDefault="00013307" w:rsidP="00013307">
      <w:pPr>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unanalyzed portion shall be identified in the “Results and Conclusions” section of the Laboratory Report with the following statement (if the unanalyzed portion contains un-weighed material, it shall be listed separately from any weighed material)</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ind w:left="2160"/>
        <w:rPr>
          <w:i/>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“No chemical analysis was performed.”  </w:t>
      </w:r>
    </w:p>
    <w:p w:rsidR="00013307" w:rsidRPr="00FE343A" w:rsidRDefault="00013307" w:rsidP="00013307">
      <w:pPr>
        <w:pStyle w:val="ListParagraph"/>
        <w:ind w:left="1152"/>
        <w:rPr>
          <w:i/>
          <w:snapToGrid w:val="0"/>
          <w:sz w:val="22"/>
          <w:szCs w:val="22"/>
        </w:rPr>
      </w:pPr>
    </w:p>
    <w:p w:rsidR="00013307" w:rsidRPr="00FE343A" w:rsidRDefault="00013307" w:rsidP="00013307">
      <w:pPr>
        <w:pStyle w:val="ListParagraph"/>
        <w:ind w:left="2160"/>
        <w:rPr>
          <w:snapToGrid w:val="0"/>
          <w:sz w:val="22"/>
          <w:szCs w:val="22"/>
        </w:rPr>
      </w:pPr>
      <w:r w:rsidRPr="00FE343A">
        <w:rPr>
          <w:snapToGrid w:val="0"/>
          <w:sz w:val="22"/>
          <w:szCs w:val="22"/>
        </w:rPr>
        <w:t xml:space="preserve">If applicable, include the weight with the following statement </w:t>
      </w:r>
    </w:p>
    <w:p w:rsidR="00013307" w:rsidRPr="00FE343A" w:rsidRDefault="00013307" w:rsidP="00013307">
      <w:pPr>
        <w:pStyle w:val="ListParagraph"/>
        <w:ind w:left="1152"/>
        <w:rPr>
          <w:snapToGrid w:val="0"/>
          <w:sz w:val="22"/>
          <w:szCs w:val="22"/>
        </w:rPr>
      </w:pPr>
    </w:p>
    <w:p w:rsidR="00013307" w:rsidRPr="00FE343A" w:rsidRDefault="00013307" w:rsidP="00013307">
      <w:pPr>
        <w:pStyle w:val="ListParagraph"/>
        <w:ind w:left="2160"/>
        <w:rPr>
          <w:b/>
          <w:snapToGrid w:val="0"/>
          <w:sz w:val="22"/>
          <w:szCs w:val="22"/>
        </w:rPr>
      </w:pPr>
      <w:r w:rsidRPr="00FE343A">
        <w:rPr>
          <w:i/>
          <w:snapToGrid w:val="0"/>
          <w:sz w:val="22"/>
          <w:szCs w:val="22"/>
        </w:rPr>
        <w:t xml:space="preserve">“(insert Net) weight of </w:t>
      </w:r>
      <w:r w:rsidRPr="00FE343A">
        <w:rPr>
          <w:i/>
          <w:sz w:val="22"/>
          <w:szCs w:val="22"/>
        </w:rPr>
        <w:t>(insert description)</w:t>
      </w:r>
      <w:r w:rsidRPr="00FE343A">
        <w:rPr>
          <w:i/>
          <w:snapToGrid w:val="0"/>
          <w:sz w:val="22"/>
          <w:szCs w:val="22"/>
        </w:rPr>
        <w:t xml:space="preserve">:” </w:t>
      </w:r>
      <w:r w:rsidRPr="00FE343A">
        <w:rPr>
          <w:i/>
          <w:sz w:val="22"/>
          <w:szCs w:val="22"/>
        </w:rPr>
        <w:t>followed by the weight of the material</w:t>
      </w:r>
      <w:r w:rsidRPr="00FE343A">
        <w:rPr>
          <w:sz w:val="22"/>
          <w:szCs w:val="22"/>
        </w:rPr>
        <w:t>.</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 xml:space="preserve">Include the following statement </w:t>
      </w:r>
    </w:p>
    <w:p w:rsidR="00013307" w:rsidRPr="00FE343A" w:rsidRDefault="00013307" w:rsidP="00013307">
      <w:pPr>
        <w:pStyle w:val="ListParagraph"/>
        <w:ind w:left="3312"/>
        <w:rPr>
          <w:snapToGrid w:val="0"/>
          <w:sz w:val="22"/>
          <w:szCs w:val="22"/>
        </w:rPr>
      </w:pPr>
    </w:p>
    <w:p w:rsidR="00013307" w:rsidRPr="00FE343A" w:rsidRDefault="00013307" w:rsidP="00013307">
      <w:pPr>
        <w:ind w:left="2160"/>
        <w:rPr>
          <w:b/>
          <w:i/>
          <w:snapToGrid w:val="0"/>
          <w:sz w:val="22"/>
          <w:szCs w:val="22"/>
        </w:rPr>
      </w:pPr>
      <w:r w:rsidRPr="00FE343A">
        <w:rPr>
          <w:i/>
          <w:snapToGrid w:val="0"/>
          <w:sz w:val="22"/>
          <w:szCs w:val="22"/>
        </w:rPr>
        <w:t>“This material was analyzed with a statistical sampling plan that demonstrates with 95 % confidence that at least 90 % of the individual units contain the identified substance(s).”</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 xml:space="preserve">If the total weight of the population is estimated, the estimated weight shall be identified in the “Results of Examination” section of the Laboratory Report with the following statement: </w:t>
      </w:r>
    </w:p>
    <w:p w:rsidR="00013307" w:rsidRPr="00FE343A" w:rsidRDefault="00013307" w:rsidP="00013307">
      <w:pPr>
        <w:pStyle w:val="ListParagraph"/>
        <w:ind w:left="3312"/>
        <w:rPr>
          <w:snapToGrid w:val="0"/>
          <w:sz w:val="22"/>
          <w:szCs w:val="22"/>
        </w:rPr>
      </w:pPr>
    </w:p>
    <w:p w:rsidR="00013307" w:rsidRPr="00FE343A" w:rsidRDefault="00013307" w:rsidP="00013307">
      <w:pPr>
        <w:ind w:left="2160"/>
        <w:rPr>
          <w:b/>
          <w:i/>
          <w:snapToGrid w:val="0"/>
          <w:sz w:val="22"/>
          <w:szCs w:val="22"/>
        </w:rPr>
      </w:pPr>
      <w:r w:rsidRPr="00FE343A">
        <w:rPr>
          <w:i/>
          <w:snapToGrid w:val="0"/>
          <w:sz w:val="22"/>
          <w:szCs w:val="22"/>
        </w:rPr>
        <w:lastRenderedPageBreak/>
        <w:t xml:space="preserve">“(insert number of packages, units or </w:t>
      </w:r>
      <w:proofErr w:type="gramStart"/>
      <w:r w:rsidRPr="00FE343A">
        <w:rPr>
          <w:i/>
          <w:snapToGrid w:val="0"/>
          <w:sz w:val="22"/>
          <w:szCs w:val="22"/>
        </w:rPr>
        <w:t>tablets)(</w:t>
      </w:r>
      <w:proofErr w:type="gramEnd"/>
      <w:r w:rsidRPr="00FE343A">
        <w:rPr>
          <w:i/>
          <w:snapToGrid w:val="0"/>
          <w:sz w:val="22"/>
          <w:szCs w:val="22"/>
        </w:rPr>
        <w:t>insert description)” were individually weighed.   The total weight of the (insert total number of packages, units or tablets in the population) (insert description) was estimated with 95% confidence to be (insert estimated total weight of the population, N</w:t>
      </w:r>
      <m:oMath>
        <m:acc>
          <m:accPr>
            <m:chr m:val="̅"/>
            <m:ctrlPr>
              <w:rPr>
                <w:rFonts w:ascii="Cambria Math" w:hAnsi="Cambria Math"/>
                <w:i/>
                <w:snapToGrid w:val="0"/>
                <w:sz w:val="22"/>
                <w:szCs w:val="22"/>
              </w:rPr>
            </m:ctrlPr>
          </m:accPr>
          <m:e>
            <m:r>
              <w:rPr>
                <w:rFonts w:ascii="Cambria Math" w:hAnsi="Cambria Math"/>
                <w:snapToGrid w:val="0"/>
                <w:sz w:val="22"/>
                <w:szCs w:val="22"/>
              </w:rPr>
              <m:t>x</m:t>
            </m:r>
          </m:e>
        </m:acc>
      </m:oMath>
      <w:r w:rsidRPr="00FE343A">
        <w:rPr>
          <w:i/>
          <w:snapToGrid w:val="0"/>
          <w:sz w:val="22"/>
          <w:szCs w:val="22"/>
        </w:rPr>
        <w:t xml:space="preserve">) ± (insert estimated weight adjustment for 95% confidence, either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rad>
              <m:radPr>
                <m:degHide m:val="1"/>
                <m:ctrlPr>
                  <w:rPr>
                    <w:rFonts w:ascii="Cambria Math" w:hAnsi="Cambria Math"/>
                    <w:i/>
                    <w:snapToGrid w:val="0"/>
                    <w:sz w:val="22"/>
                    <w:szCs w:val="22"/>
                  </w:rPr>
                </m:ctrlPr>
              </m:radPr>
              <m:deg/>
              <m:e>
                <m:d>
                  <m:dPr>
                    <m:ctrlPr>
                      <w:rPr>
                        <w:rFonts w:ascii="Cambria Math" w:hAnsi="Cambria Math"/>
                        <w:i/>
                        <w:snapToGrid w:val="0"/>
                        <w:sz w:val="22"/>
                        <w:szCs w:val="22"/>
                      </w:rPr>
                    </m:ctrlPr>
                  </m:dPr>
                  <m:e>
                    <m:f>
                      <m:fPr>
                        <m:ctrlPr>
                          <w:rPr>
                            <w:rFonts w:ascii="Cambria Math" w:hAnsi="Cambria Math"/>
                            <w:i/>
                            <w:snapToGrid w:val="0"/>
                            <w:sz w:val="22"/>
                            <w:szCs w:val="22"/>
                          </w:rPr>
                        </m:ctrlPr>
                      </m:fPr>
                      <m:num>
                        <m:r>
                          <w:rPr>
                            <w:rFonts w:ascii="Cambria Math" w:hAnsi="Cambria Math"/>
                            <w:snapToGrid w:val="0"/>
                            <w:sz w:val="22"/>
                            <w:szCs w:val="22"/>
                          </w:rPr>
                          <m:t xml:space="preserve">N </m:t>
                        </m:r>
                        <m:r>
                          <w:rPr>
                            <w:rFonts w:ascii="Cambria Math" w:hAnsi="Cambria Math" w:hint="eastAsia"/>
                            <w:snapToGrid w:val="0"/>
                            <w:sz w:val="22"/>
                            <w:szCs w:val="22"/>
                          </w:rPr>
                          <m:t>–</m:t>
                        </m:r>
                        <m:r>
                          <w:rPr>
                            <w:rFonts w:ascii="Cambria Math" w:hAnsi="Cambria Math"/>
                            <w:snapToGrid w:val="0"/>
                            <w:sz w:val="22"/>
                            <w:szCs w:val="22"/>
                          </w:rPr>
                          <m:t xml:space="preserve"> n</m:t>
                        </m:r>
                      </m:num>
                      <m:den>
                        <m:r>
                          <w:rPr>
                            <w:rFonts w:ascii="Cambria Math" w:hAnsi="Cambria Math"/>
                            <w:snapToGrid w:val="0"/>
                            <w:sz w:val="22"/>
                            <w:szCs w:val="22"/>
                          </w:rPr>
                          <m:t>N</m:t>
                        </m:r>
                      </m:den>
                    </m:f>
                  </m:e>
                </m:d>
              </m:e>
            </m:rad>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FE343A">
        <w:rPr>
          <w:i/>
          <w:snapToGrid w:val="0"/>
          <w:sz w:val="22"/>
          <w:szCs w:val="22"/>
        </w:rPr>
        <w:t xml:space="preserve"> or </w:t>
      </w:r>
      <m:oMath>
        <m:f>
          <m:fPr>
            <m:ctrlPr>
              <w:rPr>
                <w:rFonts w:ascii="Cambria Math" w:hAnsi="Cambria Math"/>
                <w:i/>
                <w:snapToGrid w:val="0"/>
                <w:sz w:val="22"/>
                <w:szCs w:val="22"/>
              </w:rPr>
            </m:ctrlPr>
          </m:fPr>
          <m:num>
            <m:r>
              <w:rPr>
                <w:rFonts w:ascii="Cambria Math" w:hAnsi="Cambria Math"/>
                <w:snapToGrid w:val="0"/>
                <w:sz w:val="22"/>
                <w:szCs w:val="22"/>
              </w:rPr>
              <m:t>Ns</m:t>
            </m:r>
            <m:sSub>
              <m:sSubPr>
                <m:ctrlPr>
                  <w:rPr>
                    <w:rFonts w:ascii="Cambria Math" w:hAnsi="Cambria Math"/>
                    <w:i/>
                    <w:snapToGrid w:val="0"/>
                    <w:sz w:val="22"/>
                    <w:szCs w:val="22"/>
                  </w:rPr>
                </m:ctrlPr>
              </m:sSubPr>
              <m:e>
                <m:r>
                  <w:rPr>
                    <w:rFonts w:ascii="Cambria Math" w:hAnsi="Cambria Math"/>
                    <w:snapToGrid w:val="0"/>
                    <w:sz w:val="22"/>
                    <w:szCs w:val="22"/>
                  </w:rPr>
                  <m:t>t</m:t>
                </m:r>
              </m:e>
              <m:sub>
                <m:r>
                  <w:rPr>
                    <w:rFonts w:ascii="Cambria Math" w:hAnsi="Cambria Math"/>
                    <w:snapToGrid w:val="0"/>
                    <w:sz w:val="22"/>
                    <w:szCs w:val="22"/>
                    <w:vertAlign w:val="subscript"/>
                  </w:rPr>
                  <m:t>α</m:t>
                </m:r>
              </m:sub>
            </m:sSub>
          </m:num>
          <m:den>
            <m:rad>
              <m:radPr>
                <m:degHide m:val="1"/>
                <m:ctrlPr>
                  <w:rPr>
                    <w:rFonts w:ascii="Cambria Math" w:hAnsi="Cambria Math"/>
                    <w:i/>
                    <w:snapToGrid w:val="0"/>
                    <w:sz w:val="22"/>
                    <w:szCs w:val="22"/>
                  </w:rPr>
                </m:ctrlPr>
              </m:radPr>
              <m:deg/>
              <m:e>
                <m:r>
                  <w:rPr>
                    <w:rFonts w:ascii="Cambria Math" w:hAnsi="Cambria Math"/>
                    <w:snapToGrid w:val="0"/>
                    <w:sz w:val="22"/>
                    <w:szCs w:val="22"/>
                  </w:rPr>
                  <m:t>n</m:t>
                </m:r>
              </m:e>
            </m:rad>
          </m:den>
        </m:f>
      </m:oMath>
      <w:r w:rsidRPr="00654D86">
        <w:rPr>
          <w:i/>
          <w:snapToGrid w:val="0"/>
          <w:sz w:val="22"/>
          <w:szCs w:val="22"/>
        </w:rPr>
        <w:t>.)</w:t>
      </w:r>
    </w:p>
    <w:p w:rsidR="00013307" w:rsidRPr="00FE343A" w:rsidRDefault="00013307" w:rsidP="00013307">
      <w:pPr>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b/>
          <w:snapToGrid w:val="0"/>
          <w:sz w:val="22"/>
          <w:szCs w:val="22"/>
        </w:rPr>
        <w:t>Reporting Non-Controlled Substances – Administrative Sample Selection – Pharmaceutical Preparations</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Each population shall be thoroughly described in the “Items Submitted” section of the Laboratory Report to substantiate the grouping of the preparations into the population.</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 xml:space="preserve">The population shall be identified in the “Results and Conclusions” section of the Laboratory Report with the item number, any additional information required for unique identification and the following statement </w:t>
      </w:r>
    </w:p>
    <w:p w:rsidR="00013307" w:rsidRPr="00FE343A" w:rsidRDefault="00013307" w:rsidP="00013307">
      <w:pPr>
        <w:pStyle w:val="ListParagraph"/>
        <w:rPr>
          <w:snapToGrid w:val="0"/>
          <w:sz w:val="22"/>
          <w:szCs w:val="22"/>
        </w:rPr>
      </w:pPr>
    </w:p>
    <w:p w:rsidR="00013307" w:rsidRPr="00FE343A" w:rsidRDefault="00013307" w:rsidP="00013307">
      <w:pPr>
        <w:ind w:left="2160"/>
        <w:rPr>
          <w:i/>
          <w:snapToGrid w:val="0"/>
          <w:sz w:val="22"/>
          <w:szCs w:val="22"/>
        </w:rPr>
      </w:pPr>
      <w:r w:rsidRPr="00FE343A">
        <w:rPr>
          <w:i/>
          <w:snapToGrid w:val="0"/>
          <w:sz w:val="22"/>
          <w:szCs w:val="22"/>
        </w:rPr>
        <w:t xml:space="preserve">“The physical characteristics, including shape, color and manufacturer’s markings of all (insert description) were visually examined and found to be consistent with a pharmaceutical preparation that does not contain a controlled substance. </w:t>
      </w:r>
    </w:p>
    <w:p w:rsidR="00013307" w:rsidRPr="00FE343A" w:rsidRDefault="00013307" w:rsidP="00013307">
      <w:pPr>
        <w:ind w:left="1440" w:firstLine="720"/>
        <w:rPr>
          <w:i/>
          <w:snapToGrid w:val="0"/>
          <w:sz w:val="22"/>
          <w:szCs w:val="22"/>
        </w:rPr>
      </w:pPr>
      <w:r w:rsidRPr="00FE343A">
        <w:rPr>
          <w:i/>
          <w:snapToGrid w:val="0"/>
          <w:sz w:val="22"/>
          <w:szCs w:val="22"/>
        </w:rPr>
        <w:t xml:space="preserve">There were no visual indications of tampering. </w:t>
      </w:r>
    </w:p>
    <w:p w:rsidR="00013307" w:rsidRPr="00FE343A" w:rsidRDefault="00013307" w:rsidP="00013307">
      <w:pPr>
        <w:ind w:left="1440" w:firstLine="720"/>
        <w:rPr>
          <w:i/>
          <w:snapToGrid w:val="0"/>
          <w:sz w:val="22"/>
          <w:szCs w:val="22"/>
        </w:rPr>
      </w:pPr>
      <w:r w:rsidRPr="00FE343A">
        <w:rPr>
          <w:i/>
          <w:snapToGrid w:val="0"/>
          <w:sz w:val="22"/>
          <w:szCs w:val="22"/>
        </w:rPr>
        <w:t>No chemical analysis was performed.”</w:t>
      </w:r>
      <w:r w:rsidRPr="00FE343A">
        <w:rPr>
          <w:sz w:val="22"/>
          <w:szCs w:val="22"/>
        </w:rPr>
        <w:t xml:space="preserve"> </w:t>
      </w:r>
    </w:p>
    <w:p w:rsidR="00013307" w:rsidRPr="00FE343A" w:rsidRDefault="00013307" w:rsidP="00013307">
      <w:pPr>
        <w:pStyle w:val="ListParagraph"/>
        <w:ind w:left="4464"/>
        <w:jc w:val="both"/>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b/>
          <w:snapToGrid w:val="0"/>
          <w:sz w:val="22"/>
          <w:szCs w:val="22"/>
        </w:rPr>
        <w:t xml:space="preserve">Reporting Non-controlled Substances – Hypergeometric </w:t>
      </w:r>
      <w:proofErr w:type="gramStart"/>
      <w:r w:rsidRPr="00FE343A">
        <w:rPr>
          <w:b/>
          <w:snapToGrid w:val="0"/>
          <w:sz w:val="22"/>
          <w:szCs w:val="22"/>
        </w:rPr>
        <w:t>Sampling,  Threshold</w:t>
      </w:r>
      <w:proofErr w:type="gramEnd"/>
      <w:r w:rsidRPr="00FE343A">
        <w:rPr>
          <w:b/>
          <w:snapToGrid w:val="0"/>
          <w:sz w:val="22"/>
          <w:szCs w:val="22"/>
        </w:rPr>
        <w:t xml:space="preserve"> Sample Selection and Administrative Sample Selection  with Non-Pharmaceuticals </w:t>
      </w:r>
    </w:p>
    <w:p w:rsidR="00013307" w:rsidRPr="00FE343A" w:rsidRDefault="00013307" w:rsidP="00013307">
      <w:pPr>
        <w:pStyle w:val="ListParagraph"/>
        <w:ind w:left="3312"/>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Each population shall be thoroughly described in the “Items Submitted” section of the Laboratory Report to substantiate the grouping of the packages, units or tablets into the population.</w:t>
      </w:r>
    </w:p>
    <w:p w:rsidR="00013307" w:rsidRPr="00FE343A" w:rsidRDefault="00013307" w:rsidP="00013307">
      <w:pPr>
        <w:pStyle w:val="ListParagraph"/>
        <w:ind w:left="4464"/>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 xml:space="preserve">The portion subjected to complete analysis shall be identified in the “Results and Conclusions” section of the Laboratory Report with the submitting agency item number, any additional information required for unique identification and the following statement: </w:t>
      </w:r>
    </w:p>
    <w:p w:rsidR="00013307" w:rsidRPr="00FE343A" w:rsidRDefault="00013307" w:rsidP="00013307">
      <w:pPr>
        <w:pStyle w:val="ListParagraph"/>
        <w:rPr>
          <w:snapToGrid w:val="0"/>
          <w:sz w:val="22"/>
          <w:szCs w:val="22"/>
        </w:rPr>
      </w:pPr>
    </w:p>
    <w:p w:rsidR="00013307" w:rsidRPr="00FE343A" w:rsidRDefault="00013307" w:rsidP="00013307">
      <w:pPr>
        <w:pStyle w:val="ListParagraph"/>
        <w:ind w:left="2160"/>
        <w:rPr>
          <w:i/>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insert description) (was / were) individually analyzed</w:t>
      </w:r>
      <w:r>
        <w:rPr>
          <w:i/>
          <w:snapToGrid w:val="0"/>
          <w:sz w:val="22"/>
          <w:szCs w:val="22"/>
        </w:rPr>
        <w:t>:</w:t>
      </w:r>
      <w:r w:rsidRPr="00FE343A">
        <w:rPr>
          <w:i/>
          <w:snapToGrid w:val="0"/>
          <w:sz w:val="22"/>
          <w:szCs w:val="22"/>
        </w:rPr>
        <w:t xml:space="preserve"> </w:t>
      </w:r>
      <w:r>
        <w:rPr>
          <w:i/>
          <w:snapToGrid w:val="0"/>
          <w:sz w:val="22"/>
          <w:szCs w:val="22"/>
        </w:rPr>
        <w:t>No</w:t>
      </w:r>
      <w:r w:rsidRPr="00FE343A">
        <w:rPr>
          <w:i/>
          <w:snapToGrid w:val="0"/>
          <w:sz w:val="22"/>
          <w:szCs w:val="22"/>
        </w:rPr>
        <w:t xml:space="preserve"> controlled substance</w:t>
      </w:r>
      <w:r>
        <w:rPr>
          <w:i/>
          <w:snapToGrid w:val="0"/>
          <w:sz w:val="22"/>
          <w:szCs w:val="22"/>
        </w:rPr>
        <w:t>s identified</w:t>
      </w:r>
      <w:r w:rsidRPr="00FE343A">
        <w:rPr>
          <w:i/>
          <w:snapToGrid w:val="0"/>
          <w:sz w:val="22"/>
          <w:szCs w:val="22"/>
        </w:rPr>
        <w:t xml:space="preserve">.”  </w:t>
      </w:r>
    </w:p>
    <w:p w:rsidR="00013307" w:rsidRPr="00FE343A" w:rsidRDefault="00013307" w:rsidP="00013307">
      <w:pPr>
        <w:pStyle w:val="ListParagraph"/>
        <w:ind w:left="1656"/>
        <w:rPr>
          <w:snapToGrid w:val="0"/>
          <w:sz w:val="22"/>
          <w:szCs w:val="22"/>
        </w:rPr>
      </w:pPr>
    </w:p>
    <w:p w:rsidR="00013307" w:rsidRPr="00FE343A" w:rsidRDefault="00013307" w:rsidP="00013307">
      <w:pPr>
        <w:pStyle w:val="ListParagraph"/>
        <w:ind w:left="2160"/>
        <w:rPr>
          <w:snapToGrid w:val="0"/>
          <w:sz w:val="22"/>
          <w:szCs w:val="22"/>
        </w:rPr>
      </w:pPr>
      <w:r w:rsidRPr="00FE343A">
        <w:rPr>
          <w:snapToGrid w:val="0"/>
          <w:sz w:val="22"/>
          <w:szCs w:val="22"/>
        </w:rPr>
        <w:t>Include the weight with the following statement:</w:t>
      </w:r>
    </w:p>
    <w:p w:rsidR="00013307" w:rsidRPr="00FE343A" w:rsidRDefault="00013307" w:rsidP="00013307">
      <w:pPr>
        <w:pStyle w:val="ListParagraph"/>
        <w:ind w:left="1656"/>
        <w:rPr>
          <w:snapToGrid w:val="0"/>
          <w:sz w:val="22"/>
          <w:szCs w:val="22"/>
        </w:rPr>
      </w:pPr>
    </w:p>
    <w:p w:rsidR="00013307" w:rsidRPr="00FE343A" w:rsidRDefault="00013307" w:rsidP="00013307">
      <w:pPr>
        <w:pStyle w:val="ListParagraph"/>
        <w:ind w:left="2160"/>
        <w:rPr>
          <w:b/>
          <w:snapToGrid w:val="0"/>
          <w:sz w:val="22"/>
          <w:szCs w:val="22"/>
        </w:rPr>
      </w:pPr>
      <w:r w:rsidRPr="00FE343A">
        <w:rPr>
          <w:i/>
          <w:snapToGrid w:val="0"/>
          <w:sz w:val="22"/>
          <w:szCs w:val="22"/>
        </w:rPr>
        <w:t xml:space="preserve">“(insert 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p>
    <w:p w:rsidR="00013307" w:rsidRPr="00FE343A" w:rsidRDefault="00013307" w:rsidP="00013307">
      <w:pPr>
        <w:pStyle w:val="ListParagraph"/>
        <w:ind w:left="3744"/>
        <w:jc w:val="both"/>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portion subjected to preliminary testing shall be identified in the “Results and Conclusions” section of the Laboratory Report with the following statement:</w:t>
      </w:r>
    </w:p>
    <w:p w:rsidR="00013307" w:rsidRPr="00FE343A" w:rsidRDefault="00013307" w:rsidP="00013307">
      <w:pPr>
        <w:pStyle w:val="ListParagraph"/>
        <w:ind w:left="2232"/>
        <w:jc w:val="both"/>
        <w:rPr>
          <w:b/>
          <w:snapToGrid w:val="0"/>
          <w:sz w:val="22"/>
          <w:szCs w:val="22"/>
        </w:rPr>
      </w:pPr>
      <w:r w:rsidRPr="00FE343A">
        <w:rPr>
          <w:snapToGrid w:val="0"/>
          <w:sz w:val="22"/>
          <w:szCs w:val="22"/>
        </w:rPr>
        <w:t xml:space="preserve"> </w:t>
      </w:r>
    </w:p>
    <w:p w:rsidR="00013307" w:rsidRPr="00FE343A" w:rsidRDefault="00013307" w:rsidP="00013307">
      <w:pPr>
        <w:pStyle w:val="ListParagraph"/>
        <w:ind w:left="2160"/>
        <w:rPr>
          <w:b/>
          <w:i/>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insert description) were individually subjected to preliminary testing that did not indicate the presence of a controlled substance.”</w:t>
      </w:r>
    </w:p>
    <w:p w:rsidR="00013307" w:rsidRPr="00FE343A" w:rsidRDefault="00013307" w:rsidP="00013307">
      <w:pPr>
        <w:pStyle w:val="ListParagraph"/>
        <w:ind w:left="1656"/>
        <w:rPr>
          <w:b/>
          <w:snapToGrid w:val="0"/>
          <w:sz w:val="22"/>
          <w:szCs w:val="22"/>
        </w:rPr>
      </w:pPr>
    </w:p>
    <w:p w:rsidR="00013307" w:rsidRPr="00FE343A" w:rsidRDefault="00013307" w:rsidP="00013307">
      <w:pPr>
        <w:pStyle w:val="ListParagraph"/>
        <w:ind w:left="2160"/>
        <w:rPr>
          <w:snapToGrid w:val="0"/>
          <w:sz w:val="22"/>
          <w:szCs w:val="22"/>
        </w:rPr>
      </w:pPr>
      <w:r w:rsidRPr="00FE343A">
        <w:rPr>
          <w:snapToGrid w:val="0"/>
          <w:sz w:val="22"/>
          <w:szCs w:val="22"/>
        </w:rPr>
        <w:t xml:space="preserve">Include the weight with the following statement </w:t>
      </w:r>
    </w:p>
    <w:p w:rsidR="00013307" w:rsidRPr="00FE343A" w:rsidRDefault="00013307" w:rsidP="00013307">
      <w:pPr>
        <w:pStyle w:val="ListParagraph"/>
        <w:ind w:left="1656"/>
        <w:rPr>
          <w:snapToGrid w:val="0"/>
          <w:sz w:val="22"/>
          <w:szCs w:val="22"/>
        </w:rPr>
      </w:pPr>
    </w:p>
    <w:p w:rsidR="00013307" w:rsidRPr="00FE343A" w:rsidRDefault="00013307" w:rsidP="00013307">
      <w:pPr>
        <w:pStyle w:val="ListParagraph"/>
        <w:ind w:left="2160"/>
        <w:rPr>
          <w:sz w:val="22"/>
          <w:szCs w:val="22"/>
        </w:rPr>
      </w:pPr>
      <w:r w:rsidRPr="00FE343A">
        <w:rPr>
          <w:i/>
          <w:snapToGrid w:val="0"/>
          <w:sz w:val="22"/>
          <w:szCs w:val="22"/>
        </w:rPr>
        <w:t xml:space="preserve">“(Net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r w:rsidRPr="00FE343A">
        <w:rPr>
          <w:sz w:val="22"/>
          <w:szCs w:val="22"/>
        </w:rPr>
        <w:t xml:space="preserve"> </w:t>
      </w:r>
    </w:p>
    <w:p w:rsidR="00013307" w:rsidRPr="00FE343A" w:rsidRDefault="00013307" w:rsidP="00013307">
      <w:pPr>
        <w:pStyle w:val="ListParagraph"/>
        <w:ind w:left="2376"/>
        <w:rPr>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 xml:space="preserve">The unanalyzed portion shall be identified in the “Results of Examination” section of the Laboratory Report with the following statement </w:t>
      </w:r>
    </w:p>
    <w:p w:rsidR="00013307" w:rsidRPr="00FE343A" w:rsidRDefault="00013307" w:rsidP="00013307">
      <w:pPr>
        <w:pStyle w:val="ListParagraph"/>
        <w:ind w:left="1728"/>
        <w:rPr>
          <w:snapToGrid w:val="0"/>
          <w:sz w:val="22"/>
          <w:szCs w:val="22"/>
        </w:rPr>
      </w:pPr>
    </w:p>
    <w:p w:rsidR="00013307" w:rsidRPr="00FE343A" w:rsidRDefault="00013307" w:rsidP="00013307">
      <w:pPr>
        <w:pStyle w:val="ListParagraph"/>
        <w:ind w:left="2160"/>
        <w:rPr>
          <w:b/>
          <w:snapToGrid w:val="0"/>
          <w:sz w:val="22"/>
          <w:szCs w:val="22"/>
        </w:rPr>
      </w:pPr>
      <w:r w:rsidRPr="00FE343A">
        <w:rPr>
          <w:i/>
          <w:snapToGrid w:val="0"/>
          <w:sz w:val="22"/>
          <w:szCs w:val="22"/>
        </w:rPr>
        <w:t xml:space="preserve">“(insert number of packages, units or </w:t>
      </w:r>
      <w:proofErr w:type="gramStart"/>
      <w:r w:rsidRPr="00FE343A">
        <w:rPr>
          <w:i/>
          <w:snapToGrid w:val="0"/>
          <w:sz w:val="22"/>
          <w:szCs w:val="22"/>
        </w:rPr>
        <w:t>tablets)(</w:t>
      </w:r>
      <w:proofErr w:type="gramEnd"/>
      <w:r w:rsidRPr="00FE343A">
        <w:rPr>
          <w:i/>
          <w:snapToGrid w:val="0"/>
          <w:sz w:val="22"/>
          <w:szCs w:val="22"/>
        </w:rPr>
        <w:t xml:space="preserve">insert description):  No chemical analysis.”  </w:t>
      </w:r>
    </w:p>
    <w:p w:rsidR="00013307" w:rsidRPr="00FE343A" w:rsidRDefault="00013307" w:rsidP="00013307">
      <w:pPr>
        <w:pStyle w:val="ListParagraph"/>
        <w:ind w:left="2196"/>
        <w:rPr>
          <w:snapToGrid w:val="0"/>
          <w:sz w:val="22"/>
          <w:szCs w:val="22"/>
        </w:rPr>
      </w:pPr>
    </w:p>
    <w:p w:rsidR="00013307" w:rsidRPr="00FE343A" w:rsidRDefault="00013307" w:rsidP="00013307">
      <w:pPr>
        <w:ind w:left="1440" w:firstLine="720"/>
        <w:rPr>
          <w:snapToGrid w:val="0"/>
          <w:sz w:val="22"/>
          <w:szCs w:val="22"/>
        </w:rPr>
      </w:pPr>
      <w:r w:rsidRPr="00FE343A">
        <w:rPr>
          <w:snapToGrid w:val="0"/>
          <w:sz w:val="22"/>
          <w:szCs w:val="22"/>
        </w:rPr>
        <w:t xml:space="preserve">If applicable, include the weight with the following statement </w:t>
      </w:r>
    </w:p>
    <w:p w:rsidR="00013307" w:rsidRPr="00FE343A" w:rsidRDefault="00013307" w:rsidP="00013307">
      <w:pPr>
        <w:pStyle w:val="ListParagraph"/>
        <w:ind w:left="2196"/>
        <w:rPr>
          <w:snapToGrid w:val="0"/>
          <w:sz w:val="22"/>
          <w:szCs w:val="22"/>
        </w:rPr>
      </w:pPr>
    </w:p>
    <w:p w:rsidR="00013307" w:rsidRPr="00FE343A" w:rsidRDefault="00013307" w:rsidP="00013307">
      <w:pPr>
        <w:ind w:left="2160" w:firstLine="72"/>
        <w:rPr>
          <w:sz w:val="22"/>
          <w:szCs w:val="22"/>
        </w:rPr>
      </w:pPr>
      <w:r w:rsidRPr="00FE343A">
        <w:rPr>
          <w:i/>
          <w:snapToGrid w:val="0"/>
          <w:sz w:val="22"/>
          <w:szCs w:val="22"/>
        </w:rPr>
        <w:t xml:space="preserve">“(Net or Gross) weight of </w:t>
      </w:r>
      <w:r w:rsidRPr="00FE343A">
        <w:rPr>
          <w:i/>
          <w:sz w:val="22"/>
          <w:szCs w:val="22"/>
        </w:rPr>
        <w:t>(insert description)</w:t>
      </w:r>
      <w:r w:rsidRPr="00FE343A">
        <w:rPr>
          <w:i/>
          <w:snapToGrid w:val="0"/>
          <w:sz w:val="22"/>
          <w:szCs w:val="22"/>
        </w:rPr>
        <w:t xml:space="preserve"> – </w:t>
      </w:r>
      <w:r w:rsidRPr="00FE343A">
        <w:rPr>
          <w:i/>
          <w:sz w:val="22"/>
          <w:szCs w:val="22"/>
        </w:rPr>
        <w:t>followed by the net or gross weight of the material.</w:t>
      </w:r>
    </w:p>
    <w:p w:rsidR="00013307" w:rsidRPr="00FE343A" w:rsidRDefault="00013307" w:rsidP="00013307">
      <w:pPr>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No statistical inferences shall be made.</w:t>
      </w:r>
    </w:p>
    <w:p w:rsidR="00013307" w:rsidRPr="00FE343A" w:rsidRDefault="00013307" w:rsidP="00013307">
      <w:pPr>
        <w:pStyle w:val="ListParagraph"/>
        <w:ind w:left="1728"/>
        <w:rPr>
          <w:b/>
          <w:snapToGrid w:val="0"/>
          <w:sz w:val="22"/>
          <w:szCs w:val="22"/>
        </w:rPr>
      </w:pPr>
    </w:p>
    <w:p w:rsidR="00013307" w:rsidRPr="00FE343A" w:rsidRDefault="00013307" w:rsidP="00013307">
      <w:pPr>
        <w:pStyle w:val="ListParagraph"/>
        <w:numPr>
          <w:ilvl w:val="1"/>
          <w:numId w:val="38"/>
        </w:numPr>
        <w:rPr>
          <w:b/>
          <w:snapToGrid w:val="0"/>
          <w:sz w:val="22"/>
          <w:szCs w:val="22"/>
        </w:rPr>
      </w:pPr>
      <w:r w:rsidRPr="00FE343A">
        <w:rPr>
          <w:b/>
          <w:snapToGrid w:val="0"/>
          <w:sz w:val="22"/>
          <w:szCs w:val="22"/>
        </w:rPr>
        <w:t>Review</w:t>
      </w:r>
    </w:p>
    <w:p w:rsidR="00013307" w:rsidRPr="00FE343A" w:rsidRDefault="00013307" w:rsidP="00013307">
      <w:pPr>
        <w:pStyle w:val="ListParagraph"/>
        <w:ind w:left="792"/>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snapToGrid w:val="0"/>
          <w:sz w:val="22"/>
          <w:szCs w:val="22"/>
        </w:rPr>
        <w:t>All cases shall be subjected to administrative and technical review prior to the release of the report.</w:t>
      </w:r>
    </w:p>
    <w:p w:rsidR="00013307" w:rsidRPr="00FE343A" w:rsidRDefault="00013307" w:rsidP="00013307">
      <w:pPr>
        <w:pStyle w:val="ListParagraph"/>
        <w:ind w:left="1224"/>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snapToGrid w:val="0"/>
          <w:sz w:val="22"/>
          <w:szCs w:val="22"/>
        </w:rPr>
        <w:t xml:space="preserve">The reviews shall be performed in accordance with the CCBI Crime Laboratory Administrative Procedure for </w:t>
      </w:r>
      <w:r>
        <w:rPr>
          <w:snapToGrid w:val="0"/>
          <w:sz w:val="22"/>
          <w:szCs w:val="22"/>
        </w:rPr>
        <w:t>Technical and Administrative Reviews</w:t>
      </w:r>
      <w:r w:rsidRPr="00FE343A">
        <w:rPr>
          <w:snapToGrid w:val="0"/>
          <w:sz w:val="22"/>
          <w:szCs w:val="22"/>
        </w:rPr>
        <w:t>.</w:t>
      </w:r>
    </w:p>
    <w:p w:rsidR="00013307" w:rsidRPr="00FE343A" w:rsidRDefault="00013307" w:rsidP="00013307">
      <w:pPr>
        <w:pStyle w:val="ListParagraph"/>
        <w:ind w:left="1224"/>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snapToGrid w:val="0"/>
          <w:sz w:val="22"/>
          <w:szCs w:val="22"/>
        </w:rPr>
        <w:t>Technical Review</w:t>
      </w:r>
    </w:p>
    <w:p w:rsidR="00013307" w:rsidRPr="00FE343A" w:rsidRDefault="00013307" w:rsidP="00013307">
      <w:pPr>
        <w:pStyle w:val="ListParagraph"/>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technical review shall be performed by a Drug Chemist other than the analyzing Drug Chemist.</w:t>
      </w:r>
    </w:p>
    <w:p w:rsidR="00013307" w:rsidRPr="00FE343A" w:rsidRDefault="00013307" w:rsidP="00013307">
      <w:pPr>
        <w:pStyle w:val="ListParagraph"/>
        <w:ind w:left="1728"/>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technical review shall include a review of the report and all examination records to ensure:</w:t>
      </w:r>
    </w:p>
    <w:p w:rsidR="00013307" w:rsidRPr="00FE343A" w:rsidRDefault="00013307" w:rsidP="00013307">
      <w:pPr>
        <w:pStyle w:val="ListParagraph"/>
        <w:ind w:left="1728"/>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Appropriate analyses have been performed and are in conformance with CCBI Drug Chemistry Unit policies and procedures as well as CCBI Crime Laboratory policies and procedures.</w:t>
      </w:r>
    </w:p>
    <w:p w:rsidR="00013307" w:rsidRPr="00FE343A" w:rsidRDefault="00013307" w:rsidP="00013307">
      <w:pPr>
        <w:pStyle w:val="ListParagraph"/>
        <w:ind w:left="2232"/>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Calculations and data transfers are accurate.</w:t>
      </w:r>
    </w:p>
    <w:p w:rsidR="00013307" w:rsidRPr="00FE343A" w:rsidRDefault="00013307" w:rsidP="00013307">
      <w:pPr>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The conclusions of the analyzing Drug Chemist are reasonable, supported by the examination records and within the constraints of validated scientific knowledge.</w:t>
      </w:r>
    </w:p>
    <w:p w:rsidR="00013307" w:rsidRPr="00FE343A" w:rsidRDefault="00013307" w:rsidP="00013307">
      <w:pPr>
        <w:pStyle w:val="ListParagraph"/>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The report is clear, accurate and complete.</w:t>
      </w:r>
    </w:p>
    <w:p w:rsidR="00013307" w:rsidRPr="00FE343A" w:rsidRDefault="00013307" w:rsidP="00013307">
      <w:pPr>
        <w:rPr>
          <w:b/>
          <w:snapToGrid w:val="0"/>
          <w:sz w:val="22"/>
          <w:szCs w:val="22"/>
        </w:rPr>
      </w:pPr>
    </w:p>
    <w:p w:rsidR="00013307" w:rsidRPr="006662F0" w:rsidRDefault="00013307" w:rsidP="00013307">
      <w:pPr>
        <w:pStyle w:val="ListParagraph"/>
        <w:numPr>
          <w:ilvl w:val="3"/>
          <w:numId w:val="38"/>
        </w:numPr>
        <w:rPr>
          <w:b/>
          <w:snapToGrid w:val="0"/>
          <w:sz w:val="22"/>
          <w:szCs w:val="22"/>
        </w:rPr>
      </w:pPr>
      <w:r w:rsidRPr="006662F0">
        <w:rPr>
          <w:snapToGrid w:val="0"/>
          <w:sz w:val="22"/>
          <w:szCs w:val="22"/>
        </w:rPr>
        <w:t xml:space="preserve">The Technical Reviewer shall document the review on the </w:t>
      </w:r>
      <w:r>
        <w:rPr>
          <w:snapToGrid w:val="0"/>
          <w:sz w:val="22"/>
          <w:szCs w:val="22"/>
        </w:rPr>
        <w:t>CCBI Laboratory Technical and Administrative Review/Coversheet</w:t>
      </w:r>
      <w:r w:rsidRPr="00FE343A">
        <w:rPr>
          <w:snapToGrid w:val="0"/>
          <w:sz w:val="22"/>
          <w:szCs w:val="22"/>
        </w:rPr>
        <w:t>.</w:t>
      </w:r>
    </w:p>
    <w:p w:rsidR="00013307" w:rsidRPr="006662F0" w:rsidRDefault="00013307" w:rsidP="00013307">
      <w:pPr>
        <w:pStyle w:val="ListParagraph"/>
        <w:ind w:left="1728"/>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 xml:space="preserve">Record any comments in the Comments section and initial and date the form.  </w:t>
      </w:r>
    </w:p>
    <w:p w:rsidR="00013307" w:rsidRPr="00FE343A" w:rsidRDefault="00013307" w:rsidP="00013307">
      <w:pPr>
        <w:pStyle w:val="ListParagraph"/>
        <w:ind w:left="2232"/>
        <w:rPr>
          <w:b/>
          <w:snapToGrid w:val="0"/>
          <w:sz w:val="22"/>
          <w:szCs w:val="22"/>
        </w:rPr>
      </w:pPr>
    </w:p>
    <w:p w:rsidR="00013307" w:rsidRPr="00FE343A" w:rsidRDefault="00013307" w:rsidP="00013307">
      <w:pPr>
        <w:pStyle w:val="ListParagraph"/>
        <w:rPr>
          <w:b/>
          <w:snapToGrid w:val="0"/>
          <w:sz w:val="22"/>
          <w:szCs w:val="22"/>
        </w:rPr>
      </w:pPr>
    </w:p>
    <w:p w:rsidR="00013307" w:rsidRPr="00FE343A" w:rsidRDefault="00013307" w:rsidP="00013307">
      <w:pPr>
        <w:pStyle w:val="ListParagraph"/>
        <w:numPr>
          <w:ilvl w:val="2"/>
          <w:numId w:val="38"/>
        </w:numPr>
        <w:rPr>
          <w:b/>
          <w:snapToGrid w:val="0"/>
          <w:sz w:val="22"/>
          <w:szCs w:val="22"/>
        </w:rPr>
      </w:pPr>
      <w:r w:rsidRPr="00FE343A">
        <w:rPr>
          <w:snapToGrid w:val="0"/>
          <w:sz w:val="22"/>
          <w:szCs w:val="22"/>
        </w:rPr>
        <w:t>Administrative Review</w:t>
      </w:r>
    </w:p>
    <w:p w:rsidR="00013307" w:rsidRPr="00FE343A" w:rsidRDefault="00013307" w:rsidP="00013307">
      <w:pPr>
        <w:pStyle w:val="ListParagraph"/>
        <w:tabs>
          <w:tab w:val="left" w:pos="3275"/>
        </w:tabs>
        <w:ind w:left="1224"/>
        <w:rPr>
          <w:b/>
          <w:snapToGrid w:val="0"/>
          <w:sz w:val="22"/>
          <w:szCs w:val="22"/>
        </w:rPr>
      </w:pPr>
      <w:r w:rsidRPr="00FE343A">
        <w:rPr>
          <w:b/>
          <w:snapToGrid w:val="0"/>
          <w:sz w:val="22"/>
          <w:szCs w:val="22"/>
        </w:rPr>
        <w:tab/>
      </w: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administrative review shall include:</w:t>
      </w:r>
    </w:p>
    <w:p w:rsidR="00013307" w:rsidRPr="00FE343A" w:rsidRDefault="00013307" w:rsidP="00013307">
      <w:pPr>
        <w:pStyle w:val="ListParagraph"/>
        <w:ind w:left="1728"/>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A review of the report for spelling and grammatical accuracy.</w:t>
      </w:r>
    </w:p>
    <w:p w:rsidR="00013307" w:rsidRPr="00FE343A" w:rsidRDefault="00013307" w:rsidP="00013307">
      <w:pPr>
        <w:pStyle w:val="ListParagraph"/>
        <w:ind w:left="2232"/>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A review of all administrative and examination records to ensure that the records are uniquely identified according to CCBI policy and procedure.</w:t>
      </w:r>
    </w:p>
    <w:p w:rsidR="00013307" w:rsidRPr="00FE343A" w:rsidRDefault="00013307" w:rsidP="00013307">
      <w:pPr>
        <w:rPr>
          <w:b/>
          <w:snapToGrid w:val="0"/>
          <w:sz w:val="22"/>
          <w:szCs w:val="22"/>
        </w:rPr>
      </w:pPr>
    </w:p>
    <w:p w:rsidR="00013307" w:rsidRPr="00FE343A" w:rsidRDefault="00013307" w:rsidP="00013307">
      <w:pPr>
        <w:pStyle w:val="ListParagraph"/>
        <w:numPr>
          <w:ilvl w:val="4"/>
          <w:numId w:val="38"/>
        </w:numPr>
        <w:rPr>
          <w:b/>
          <w:snapToGrid w:val="0"/>
          <w:sz w:val="22"/>
          <w:szCs w:val="22"/>
        </w:rPr>
      </w:pPr>
      <w:r w:rsidRPr="00FE343A">
        <w:rPr>
          <w:snapToGrid w:val="0"/>
          <w:sz w:val="22"/>
          <w:szCs w:val="22"/>
        </w:rPr>
        <w:t>A review of the report to ensure that it is clear, accurate and complete.</w:t>
      </w:r>
    </w:p>
    <w:p w:rsidR="00013307" w:rsidRPr="00FE343A" w:rsidRDefault="00013307" w:rsidP="00013307">
      <w:pPr>
        <w:pStyle w:val="ListParagraph"/>
        <w:ind w:left="2232"/>
        <w:rPr>
          <w:b/>
          <w:snapToGrid w:val="0"/>
          <w:sz w:val="22"/>
          <w:szCs w:val="22"/>
        </w:rPr>
      </w:pPr>
    </w:p>
    <w:p w:rsidR="00013307" w:rsidRPr="00FE343A" w:rsidRDefault="00013307" w:rsidP="00013307">
      <w:pPr>
        <w:rPr>
          <w:b/>
          <w:snapToGrid w:val="0"/>
          <w:sz w:val="22"/>
          <w:szCs w:val="22"/>
        </w:rPr>
      </w:pPr>
    </w:p>
    <w:p w:rsidR="00013307" w:rsidRPr="00FE343A" w:rsidRDefault="00013307" w:rsidP="00013307">
      <w:pPr>
        <w:pStyle w:val="ListParagraph"/>
        <w:numPr>
          <w:ilvl w:val="3"/>
          <w:numId w:val="38"/>
        </w:numPr>
        <w:rPr>
          <w:b/>
          <w:snapToGrid w:val="0"/>
          <w:sz w:val="22"/>
          <w:szCs w:val="22"/>
        </w:rPr>
      </w:pPr>
      <w:r w:rsidRPr="00FE343A">
        <w:rPr>
          <w:snapToGrid w:val="0"/>
          <w:sz w:val="22"/>
          <w:szCs w:val="22"/>
        </w:rPr>
        <w:t>The administrative review shall be performed by either the Crime Laboratory Deputy Director or a Drug Chemist other than the analyzing Drug Chemist.</w:t>
      </w:r>
    </w:p>
    <w:p w:rsidR="00013307" w:rsidRPr="00FE343A" w:rsidRDefault="00013307" w:rsidP="00013307">
      <w:pPr>
        <w:rPr>
          <w:b/>
        </w:rPr>
      </w:pPr>
    </w:p>
    <w:p w:rsidR="00013307" w:rsidRPr="00FE343A" w:rsidRDefault="00013307" w:rsidP="00013307">
      <w:pPr>
        <w:pStyle w:val="ListParagraph"/>
        <w:numPr>
          <w:ilvl w:val="0"/>
          <w:numId w:val="38"/>
        </w:numPr>
        <w:autoSpaceDE w:val="0"/>
        <w:autoSpaceDN w:val="0"/>
        <w:adjustRightInd w:val="0"/>
        <w:rPr>
          <w:b/>
          <w:sz w:val="22"/>
          <w:szCs w:val="22"/>
        </w:rPr>
      </w:pPr>
      <w:r w:rsidRPr="00FE343A">
        <w:rPr>
          <w:b/>
          <w:sz w:val="22"/>
          <w:szCs w:val="22"/>
        </w:rPr>
        <w:t xml:space="preserve">Limitations – </w:t>
      </w:r>
      <w:r w:rsidRPr="00FE343A">
        <w:rPr>
          <w:sz w:val="22"/>
          <w:szCs w:val="22"/>
        </w:rPr>
        <w:t>Refer to the Drug Chemistry Unit technical procedures.</w:t>
      </w:r>
    </w:p>
    <w:p w:rsidR="00013307" w:rsidRPr="00FE343A" w:rsidRDefault="00013307" w:rsidP="00013307">
      <w:pPr>
        <w:pStyle w:val="ListParagraph"/>
        <w:autoSpaceDE w:val="0"/>
        <w:autoSpaceDN w:val="0"/>
        <w:adjustRightInd w:val="0"/>
        <w:rPr>
          <w:b/>
          <w:sz w:val="22"/>
          <w:szCs w:val="22"/>
        </w:rPr>
      </w:pPr>
    </w:p>
    <w:p w:rsidR="00013307" w:rsidRPr="00FE343A" w:rsidRDefault="00013307" w:rsidP="00013307">
      <w:pPr>
        <w:pStyle w:val="ListParagraph"/>
        <w:numPr>
          <w:ilvl w:val="0"/>
          <w:numId w:val="38"/>
        </w:numPr>
        <w:autoSpaceDE w:val="0"/>
        <w:autoSpaceDN w:val="0"/>
        <w:adjustRightInd w:val="0"/>
        <w:rPr>
          <w:b/>
          <w:sz w:val="22"/>
          <w:szCs w:val="22"/>
        </w:rPr>
      </w:pPr>
      <w:r w:rsidRPr="00FE343A">
        <w:rPr>
          <w:b/>
          <w:sz w:val="22"/>
          <w:szCs w:val="22"/>
        </w:rPr>
        <w:t xml:space="preserve">Safety – </w:t>
      </w:r>
      <w:r w:rsidRPr="00FE343A">
        <w:rPr>
          <w:sz w:val="22"/>
          <w:szCs w:val="22"/>
        </w:rPr>
        <w:t xml:space="preserve">Refer to the CCBI </w:t>
      </w:r>
      <w:r>
        <w:rPr>
          <w:sz w:val="22"/>
          <w:szCs w:val="22"/>
        </w:rPr>
        <w:t>Health and</w:t>
      </w:r>
      <w:r w:rsidRPr="00FE343A">
        <w:rPr>
          <w:sz w:val="22"/>
          <w:szCs w:val="22"/>
        </w:rPr>
        <w:t xml:space="preserve"> Safety Manual.</w:t>
      </w:r>
    </w:p>
    <w:p w:rsidR="00013307"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numPr>
          <w:ilvl w:val="0"/>
          <w:numId w:val="38"/>
        </w:numPr>
        <w:autoSpaceDE w:val="0"/>
        <w:autoSpaceDN w:val="0"/>
        <w:adjustRightInd w:val="0"/>
        <w:rPr>
          <w:b/>
          <w:sz w:val="22"/>
          <w:szCs w:val="22"/>
        </w:rPr>
      </w:pPr>
      <w:r w:rsidRPr="00FE343A">
        <w:rPr>
          <w:b/>
          <w:sz w:val="22"/>
          <w:szCs w:val="22"/>
        </w:rPr>
        <w:t xml:space="preserve">References </w:t>
      </w:r>
    </w:p>
    <w:p w:rsidR="00013307" w:rsidRPr="00654D86" w:rsidRDefault="00013307" w:rsidP="00013307">
      <w:pPr>
        <w:pStyle w:val="ListParagraph"/>
        <w:autoSpaceDE w:val="0"/>
        <w:autoSpaceDN w:val="0"/>
        <w:adjustRightInd w:val="0"/>
        <w:rPr>
          <w:b/>
          <w:sz w:val="22"/>
          <w:szCs w:val="22"/>
        </w:rPr>
      </w:pPr>
    </w:p>
    <w:p w:rsidR="00013307" w:rsidRPr="00FE343A" w:rsidRDefault="00013307" w:rsidP="00013307">
      <w:pPr>
        <w:pStyle w:val="ListParagraph"/>
        <w:numPr>
          <w:ilvl w:val="2"/>
          <w:numId w:val="38"/>
        </w:numPr>
        <w:autoSpaceDE w:val="0"/>
        <w:autoSpaceDN w:val="0"/>
        <w:adjustRightInd w:val="0"/>
        <w:rPr>
          <w:sz w:val="22"/>
          <w:szCs w:val="22"/>
        </w:rPr>
      </w:pPr>
      <w:r w:rsidRPr="00654D86">
        <w:rPr>
          <w:sz w:val="22"/>
          <w:szCs w:val="22"/>
        </w:rPr>
        <w:t xml:space="preserve">ASTM Standard E2329-14. “Standard Practice for Identification of Seized Drugs.” ASTM International: West Conshohocken, PA, 2014, </w:t>
      </w:r>
      <w:hyperlink r:id="rId12" w:history="1">
        <w:r w:rsidRPr="00FE343A">
          <w:rPr>
            <w:rStyle w:val="Hyperlink"/>
            <w:sz w:val="22"/>
            <w:szCs w:val="22"/>
          </w:rPr>
          <w:t>www.astm.org</w:t>
        </w:r>
      </w:hyperlink>
      <w:r w:rsidRPr="00FE343A">
        <w:rPr>
          <w:sz w:val="22"/>
          <w:szCs w:val="22"/>
        </w:rPr>
        <w:t xml:space="preserve">. </w:t>
      </w:r>
    </w:p>
    <w:p w:rsidR="00013307" w:rsidRPr="00654D86" w:rsidRDefault="00013307" w:rsidP="00013307">
      <w:pPr>
        <w:autoSpaceDE w:val="0"/>
        <w:autoSpaceDN w:val="0"/>
        <w:adjustRightInd w:val="0"/>
        <w:rPr>
          <w:b/>
          <w:sz w:val="22"/>
          <w:szCs w:val="22"/>
        </w:rPr>
      </w:pPr>
    </w:p>
    <w:p w:rsidR="00013307" w:rsidRPr="00654D86" w:rsidRDefault="00013307" w:rsidP="00013307">
      <w:pPr>
        <w:pStyle w:val="ListParagraph"/>
        <w:numPr>
          <w:ilvl w:val="2"/>
          <w:numId w:val="38"/>
        </w:numPr>
        <w:autoSpaceDE w:val="0"/>
        <w:autoSpaceDN w:val="0"/>
        <w:adjustRightInd w:val="0"/>
        <w:rPr>
          <w:sz w:val="22"/>
          <w:szCs w:val="22"/>
        </w:rPr>
      </w:pPr>
      <w:r w:rsidRPr="00654D86">
        <w:rPr>
          <w:sz w:val="22"/>
          <w:szCs w:val="22"/>
        </w:rPr>
        <w:t xml:space="preserve">“Part III B – Methods of Analysis/Drug Identification.” </w:t>
      </w:r>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Edition.  </w:t>
      </w:r>
      <w:r>
        <w:rPr>
          <w:sz w:val="22"/>
          <w:szCs w:val="22"/>
        </w:rPr>
        <w:t>June</w:t>
      </w:r>
      <w:r w:rsidRPr="00654D86">
        <w:rPr>
          <w:sz w:val="22"/>
          <w:szCs w:val="22"/>
        </w:rPr>
        <w:t xml:space="preserve"> </w:t>
      </w:r>
      <w:r>
        <w:rPr>
          <w:sz w:val="22"/>
          <w:szCs w:val="22"/>
        </w:rPr>
        <w:t>9, 2016</w:t>
      </w:r>
      <w:r w:rsidRPr="00654D86">
        <w:rPr>
          <w:sz w:val="22"/>
          <w:szCs w:val="22"/>
        </w:rPr>
        <w:t>.</w:t>
      </w:r>
    </w:p>
    <w:p w:rsidR="00013307" w:rsidRPr="00654D86" w:rsidRDefault="00013307" w:rsidP="00013307">
      <w:pPr>
        <w:pStyle w:val="ListParagraph"/>
        <w:autoSpaceDE w:val="0"/>
        <w:autoSpaceDN w:val="0"/>
        <w:adjustRightInd w:val="0"/>
        <w:ind w:left="1440"/>
        <w:rPr>
          <w:b/>
          <w:sz w:val="22"/>
          <w:szCs w:val="22"/>
        </w:rPr>
      </w:pPr>
    </w:p>
    <w:p w:rsidR="00013307" w:rsidRPr="00654D86" w:rsidRDefault="00013307" w:rsidP="00013307">
      <w:pPr>
        <w:pStyle w:val="ListParagraph"/>
        <w:numPr>
          <w:ilvl w:val="2"/>
          <w:numId w:val="38"/>
        </w:numPr>
        <w:rPr>
          <w:sz w:val="22"/>
          <w:szCs w:val="22"/>
        </w:rPr>
      </w:pPr>
      <w:r w:rsidRPr="00654D86">
        <w:rPr>
          <w:i/>
          <w:sz w:val="22"/>
          <w:szCs w:val="22"/>
        </w:rPr>
        <w:t>Guidelines on Representative Drug Sampling</w:t>
      </w:r>
      <w:r w:rsidRPr="00654D86">
        <w:rPr>
          <w:sz w:val="22"/>
          <w:szCs w:val="22"/>
        </w:rPr>
        <w:t>.  United Nations, New York: United Nations Office on Drugs and Crime, 2009.</w:t>
      </w:r>
    </w:p>
    <w:p w:rsidR="00013307" w:rsidRPr="00654D86" w:rsidRDefault="00013307" w:rsidP="00013307">
      <w:pPr>
        <w:rPr>
          <w:sz w:val="22"/>
          <w:szCs w:val="22"/>
        </w:rPr>
      </w:pPr>
    </w:p>
    <w:p w:rsidR="00013307" w:rsidRPr="00654D86" w:rsidRDefault="00013307" w:rsidP="00013307">
      <w:pPr>
        <w:pStyle w:val="ListParagraph"/>
        <w:numPr>
          <w:ilvl w:val="2"/>
          <w:numId w:val="38"/>
        </w:numPr>
        <w:rPr>
          <w:i/>
          <w:iCs/>
          <w:sz w:val="22"/>
          <w:szCs w:val="22"/>
        </w:rPr>
      </w:pPr>
      <w:r w:rsidRPr="00654D86">
        <w:rPr>
          <w:sz w:val="22"/>
          <w:szCs w:val="22"/>
        </w:rPr>
        <w:t xml:space="preserve">Frank, Richard S., </w:t>
      </w:r>
      <w:r w:rsidRPr="00654D86">
        <w:rPr>
          <w:iCs/>
          <w:sz w:val="22"/>
          <w:szCs w:val="22"/>
        </w:rPr>
        <w:t>et. al.</w:t>
      </w:r>
      <w:r w:rsidRPr="00654D86">
        <w:rPr>
          <w:i/>
          <w:iCs/>
          <w:sz w:val="22"/>
          <w:szCs w:val="22"/>
        </w:rPr>
        <w:t xml:space="preserve"> </w:t>
      </w:r>
      <w:r w:rsidRPr="00654D86">
        <w:rPr>
          <w:sz w:val="22"/>
          <w:szCs w:val="22"/>
        </w:rPr>
        <w:t xml:space="preserve">"Representative Sampling of Drug Seizures in Multiple Containers." </w:t>
      </w:r>
      <w:r w:rsidRPr="00654D86">
        <w:rPr>
          <w:i/>
          <w:iCs/>
          <w:sz w:val="22"/>
          <w:szCs w:val="22"/>
        </w:rPr>
        <w:t>Journal of Forensic Sciences,</w:t>
      </w:r>
      <w:r w:rsidRPr="00654D86">
        <w:rPr>
          <w:sz w:val="22"/>
          <w:szCs w:val="22"/>
        </w:rPr>
        <w:t xml:space="preserve"> Volume 36, Issue 2 (March 1991), 350-357. </w:t>
      </w:r>
    </w:p>
    <w:p w:rsidR="00013307" w:rsidRPr="00654D86" w:rsidRDefault="00013307" w:rsidP="00013307">
      <w:pPr>
        <w:rPr>
          <w:sz w:val="22"/>
          <w:szCs w:val="22"/>
        </w:rPr>
      </w:pPr>
    </w:p>
    <w:p w:rsidR="00013307" w:rsidRDefault="00013307" w:rsidP="00013307">
      <w:pPr>
        <w:pStyle w:val="ListParagraph"/>
        <w:numPr>
          <w:ilvl w:val="2"/>
          <w:numId w:val="38"/>
        </w:numPr>
        <w:autoSpaceDE w:val="0"/>
        <w:autoSpaceDN w:val="0"/>
        <w:adjustRightInd w:val="0"/>
        <w:rPr>
          <w:sz w:val="22"/>
          <w:szCs w:val="22"/>
        </w:rPr>
      </w:pPr>
      <w:r w:rsidRPr="00654D86">
        <w:rPr>
          <w:sz w:val="22"/>
          <w:szCs w:val="22"/>
        </w:rPr>
        <w:t xml:space="preserve">“PART III A - Methods of Analysis/Sampling Seized Drugs for Qualitative Analysis.” </w:t>
      </w:r>
      <w:bookmarkStart w:id="7" w:name="_Hlk534291790"/>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 </w:t>
      </w:r>
      <w:r>
        <w:rPr>
          <w:sz w:val="22"/>
          <w:szCs w:val="22"/>
        </w:rPr>
        <w:t>June</w:t>
      </w:r>
      <w:r w:rsidRPr="00654D86">
        <w:rPr>
          <w:sz w:val="22"/>
          <w:szCs w:val="22"/>
        </w:rPr>
        <w:t xml:space="preserve"> </w:t>
      </w:r>
      <w:r>
        <w:rPr>
          <w:sz w:val="22"/>
          <w:szCs w:val="22"/>
        </w:rPr>
        <w:t>9, 2016</w:t>
      </w:r>
      <w:r w:rsidRPr="00654D86">
        <w:rPr>
          <w:sz w:val="22"/>
          <w:szCs w:val="22"/>
        </w:rPr>
        <w:t>.</w:t>
      </w:r>
      <w:bookmarkEnd w:id="7"/>
    </w:p>
    <w:p w:rsidR="00013307" w:rsidRPr="00806344" w:rsidRDefault="00013307" w:rsidP="00013307">
      <w:pPr>
        <w:pStyle w:val="ListParagraph"/>
        <w:rPr>
          <w:sz w:val="22"/>
          <w:szCs w:val="22"/>
        </w:rPr>
      </w:pPr>
    </w:p>
    <w:p w:rsidR="00013307" w:rsidRDefault="00013307" w:rsidP="00013307">
      <w:pPr>
        <w:pStyle w:val="ListParagraph"/>
        <w:numPr>
          <w:ilvl w:val="2"/>
          <w:numId w:val="38"/>
        </w:numPr>
        <w:autoSpaceDE w:val="0"/>
        <w:autoSpaceDN w:val="0"/>
        <w:adjustRightInd w:val="0"/>
        <w:rPr>
          <w:sz w:val="22"/>
          <w:szCs w:val="22"/>
        </w:rPr>
      </w:pPr>
      <w:r>
        <w:rPr>
          <w:sz w:val="22"/>
          <w:szCs w:val="22"/>
        </w:rPr>
        <w:t>“PART IIID – Methods of Analysis/Analogues and Structural Class Determination.”</w:t>
      </w:r>
    </w:p>
    <w:p w:rsidR="00013307" w:rsidRDefault="00013307" w:rsidP="00013307">
      <w:pPr>
        <w:autoSpaceDE w:val="0"/>
        <w:autoSpaceDN w:val="0"/>
        <w:adjustRightInd w:val="0"/>
        <w:ind w:left="1224"/>
        <w:rPr>
          <w:sz w:val="22"/>
          <w:szCs w:val="22"/>
        </w:rPr>
      </w:pPr>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 </w:t>
      </w:r>
      <w:r>
        <w:rPr>
          <w:sz w:val="22"/>
          <w:szCs w:val="22"/>
        </w:rPr>
        <w:t>June</w:t>
      </w:r>
      <w:r w:rsidRPr="00654D86">
        <w:rPr>
          <w:sz w:val="22"/>
          <w:szCs w:val="22"/>
        </w:rPr>
        <w:t xml:space="preserve"> </w:t>
      </w:r>
      <w:r>
        <w:rPr>
          <w:sz w:val="22"/>
          <w:szCs w:val="22"/>
        </w:rPr>
        <w:t>9, 2016</w:t>
      </w:r>
      <w:r w:rsidRPr="00654D86">
        <w:rPr>
          <w:sz w:val="22"/>
          <w:szCs w:val="22"/>
        </w:rPr>
        <w:t>.</w:t>
      </w:r>
    </w:p>
    <w:p w:rsidR="00013307" w:rsidRDefault="00013307" w:rsidP="00013307">
      <w:pPr>
        <w:autoSpaceDE w:val="0"/>
        <w:autoSpaceDN w:val="0"/>
        <w:adjustRightInd w:val="0"/>
        <w:rPr>
          <w:sz w:val="22"/>
          <w:szCs w:val="22"/>
        </w:rPr>
      </w:pPr>
    </w:p>
    <w:p w:rsidR="00013307" w:rsidRDefault="00013307" w:rsidP="00013307">
      <w:pPr>
        <w:pStyle w:val="ListParagraph"/>
        <w:numPr>
          <w:ilvl w:val="2"/>
          <w:numId w:val="38"/>
        </w:numPr>
        <w:autoSpaceDE w:val="0"/>
        <w:autoSpaceDN w:val="0"/>
        <w:adjustRightInd w:val="0"/>
        <w:rPr>
          <w:sz w:val="22"/>
          <w:szCs w:val="22"/>
        </w:rPr>
      </w:pPr>
      <w:r>
        <w:rPr>
          <w:sz w:val="22"/>
          <w:szCs w:val="22"/>
        </w:rPr>
        <w:t>“Measurement Uncertainty for Extrapolations of Net Weight and Unit Count” SD-6.</w:t>
      </w:r>
    </w:p>
    <w:p w:rsidR="00013307" w:rsidRPr="00806344" w:rsidRDefault="00013307" w:rsidP="00013307">
      <w:pPr>
        <w:pStyle w:val="ListParagraph"/>
        <w:autoSpaceDE w:val="0"/>
        <w:autoSpaceDN w:val="0"/>
        <w:adjustRightInd w:val="0"/>
        <w:ind w:left="1224"/>
        <w:rPr>
          <w:sz w:val="22"/>
          <w:szCs w:val="22"/>
        </w:rPr>
      </w:pPr>
      <w:r w:rsidRPr="00654D86">
        <w:rPr>
          <w:i/>
          <w:sz w:val="22"/>
          <w:szCs w:val="22"/>
        </w:rPr>
        <w:t>Scientific Working Group for the Analysis of Seized Drugs (SWGDRUG)</w:t>
      </w:r>
      <w:r>
        <w:rPr>
          <w:i/>
          <w:sz w:val="22"/>
          <w:szCs w:val="22"/>
        </w:rPr>
        <w:t xml:space="preserve"> July 10, 2017</w:t>
      </w:r>
    </w:p>
    <w:p w:rsidR="00013307" w:rsidRPr="002876FE" w:rsidRDefault="00013307" w:rsidP="00013307">
      <w:pPr>
        <w:pStyle w:val="ListParagraph"/>
        <w:rPr>
          <w:sz w:val="22"/>
          <w:szCs w:val="22"/>
        </w:rPr>
      </w:pPr>
    </w:p>
    <w:p w:rsidR="00013307" w:rsidRDefault="00013307" w:rsidP="00013307">
      <w:pPr>
        <w:pStyle w:val="ListParagraph"/>
        <w:numPr>
          <w:ilvl w:val="2"/>
          <w:numId w:val="38"/>
        </w:numPr>
        <w:autoSpaceDE w:val="0"/>
        <w:autoSpaceDN w:val="0"/>
        <w:adjustRightInd w:val="0"/>
        <w:rPr>
          <w:sz w:val="22"/>
          <w:szCs w:val="22"/>
        </w:rPr>
      </w:pPr>
      <w:r>
        <w:rPr>
          <w:sz w:val="22"/>
          <w:szCs w:val="22"/>
        </w:rPr>
        <w:t xml:space="preserve">North Carolina General Statutes Chapter 90 </w:t>
      </w:r>
      <w:hyperlink r:id="rId13" w:history="1">
        <w:r w:rsidRPr="00901EB5">
          <w:rPr>
            <w:rStyle w:val="Hyperlink"/>
            <w:sz w:val="22"/>
            <w:szCs w:val="22"/>
          </w:rPr>
          <w:t>https://www.ncleg.net/EnactedLegislation/Statutes/PDF/ByArticle/Chapter_90/Article_5.pdf</w:t>
        </w:r>
      </w:hyperlink>
    </w:p>
    <w:p w:rsidR="00013307" w:rsidRPr="002876FE" w:rsidRDefault="00013307" w:rsidP="00013307">
      <w:pPr>
        <w:pStyle w:val="ListParagraph"/>
        <w:rPr>
          <w:sz w:val="22"/>
          <w:szCs w:val="22"/>
        </w:rPr>
      </w:pPr>
    </w:p>
    <w:p w:rsidR="00013307" w:rsidRDefault="00013307" w:rsidP="00013307">
      <w:pPr>
        <w:pStyle w:val="ListParagraph"/>
        <w:numPr>
          <w:ilvl w:val="2"/>
          <w:numId w:val="38"/>
        </w:numPr>
        <w:autoSpaceDE w:val="0"/>
        <w:autoSpaceDN w:val="0"/>
        <w:adjustRightInd w:val="0"/>
        <w:rPr>
          <w:sz w:val="22"/>
          <w:szCs w:val="22"/>
        </w:rPr>
      </w:pPr>
      <w:r>
        <w:rPr>
          <w:sz w:val="22"/>
          <w:szCs w:val="22"/>
        </w:rPr>
        <w:t>United States Sentencing Commission Guidelines Manual</w:t>
      </w:r>
    </w:p>
    <w:p w:rsidR="00013307" w:rsidRDefault="00FE351A" w:rsidP="00013307">
      <w:pPr>
        <w:pStyle w:val="ListParagraph"/>
        <w:autoSpaceDE w:val="0"/>
        <w:autoSpaceDN w:val="0"/>
        <w:adjustRightInd w:val="0"/>
        <w:ind w:left="1224"/>
        <w:rPr>
          <w:sz w:val="22"/>
          <w:szCs w:val="22"/>
        </w:rPr>
      </w:pPr>
      <w:hyperlink r:id="rId14" w:history="1">
        <w:r w:rsidR="00013307" w:rsidRPr="009C177A">
          <w:rPr>
            <w:rStyle w:val="Hyperlink"/>
            <w:sz w:val="22"/>
            <w:szCs w:val="22"/>
          </w:rPr>
          <w:t>https://www.ussc.gov/guidelines</w:t>
        </w:r>
      </w:hyperlink>
      <w:r w:rsidR="00013307">
        <w:rPr>
          <w:sz w:val="22"/>
          <w:szCs w:val="22"/>
        </w:rPr>
        <w:t xml:space="preserve"> </w:t>
      </w:r>
    </w:p>
    <w:p w:rsidR="00013307" w:rsidRDefault="00013307" w:rsidP="00013307">
      <w:pPr>
        <w:pStyle w:val="ListParagraph"/>
        <w:autoSpaceDE w:val="0"/>
        <w:autoSpaceDN w:val="0"/>
        <w:adjustRightInd w:val="0"/>
        <w:ind w:left="1224"/>
        <w:rPr>
          <w:sz w:val="22"/>
          <w:szCs w:val="22"/>
        </w:rPr>
      </w:pPr>
    </w:p>
    <w:p w:rsidR="00013307" w:rsidRDefault="00013307" w:rsidP="00013307">
      <w:pPr>
        <w:pStyle w:val="ListParagraph"/>
        <w:numPr>
          <w:ilvl w:val="2"/>
          <w:numId w:val="38"/>
        </w:numPr>
        <w:autoSpaceDE w:val="0"/>
        <w:autoSpaceDN w:val="0"/>
        <w:adjustRightInd w:val="0"/>
        <w:rPr>
          <w:sz w:val="22"/>
          <w:szCs w:val="22"/>
        </w:rPr>
      </w:pPr>
      <w:r>
        <w:rPr>
          <w:sz w:val="22"/>
          <w:szCs w:val="22"/>
        </w:rPr>
        <w:t xml:space="preserve"> Title 21 Code of Federal Regulations, Part 1308 – Schedule of Controlled Substances</w:t>
      </w:r>
    </w:p>
    <w:p w:rsidR="00013307" w:rsidRDefault="00FE351A" w:rsidP="00013307">
      <w:pPr>
        <w:pStyle w:val="ListParagraph"/>
        <w:autoSpaceDE w:val="0"/>
        <w:autoSpaceDN w:val="0"/>
        <w:adjustRightInd w:val="0"/>
        <w:ind w:left="1224"/>
        <w:rPr>
          <w:sz w:val="22"/>
          <w:szCs w:val="22"/>
        </w:rPr>
      </w:pPr>
      <w:hyperlink r:id="rId15" w:history="1">
        <w:r w:rsidR="00013307" w:rsidRPr="00901EB5">
          <w:rPr>
            <w:rStyle w:val="Hyperlink"/>
            <w:sz w:val="22"/>
            <w:szCs w:val="22"/>
          </w:rPr>
          <w:t>https://www.deadiversion.usdoj.gov/21cfr/cfr/2108cfrt.htm</w:t>
        </w:r>
      </w:hyperlink>
    </w:p>
    <w:p w:rsidR="00013307" w:rsidRDefault="00013307" w:rsidP="00013307">
      <w:pPr>
        <w:pStyle w:val="ListParagraph"/>
        <w:autoSpaceDE w:val="0"/>
        <w:autoSpaceDN w:val="0"/>
        <w:adjustRightInd w:val="0"/>
        <w:ind w:left="1224"/>
        <w:rPr>
          <w:sz w:val="22"/>
          <w:szCs w:val="22"/>
        </w:rPr>
      </w:pPr>
    </w:p>
    <w:p w:rsidR="00013307" w:rsidRDefault="00013307" w:rsidP="00013307">
      <w:pPr>
        <w:pStyle w:val="ListParagraph"/>
        <w:numPr>
          <w:ilvl w:val="2"/>
          <w:numId w:val="38"/>
        </w:numPr>
        <w:autoSpaceDE w:val="0"/>
        <w:autoSpaceDN w:val="0"/>
        <w:adjustRightInd w:val="0"/>
        <w:rPr>
          <w:sz w:val="22"/>
          <w:szCs w:val="22"/>
        </w:rPr>
      </w:pPr>
      <w:r>
        <w:rPr>
          <w:sz w:val="22"/>
          <w:szCs w:val="22"/>
        </w:rPr>
        <w:t xml:space="preserve"> Title 21 United States Code (USC) Controlled Substance Act, Subchapter I – Control and Enforcement </w:t>
      </w:r>
    </w:p>
    <w:p w:rsidR="00013307" w:rsidRDefault="00FE351A" w:rsidP="00013307">
      <w:pPr>
        <w:pStyle w:val="ListParagraph"/>
        <w:autoSpaceDE w:val="0"/>
        <w:autoSpaceDN w:val="0"/>
        <w:adjustRightInd w:val="0"/>
        <w:ind w:left="1224"/>
        <w:rPr>
          <w:sz w:val="22"/>
          <w:szCs w:val="22"/>
        </w:rPr>
      </w:pPr>
      <w:hyperlink r:id="rId16" w:history="1">
        <w:r w:rsidR="00013307" w:rsidRPr="009C177A">
          <w:rPr>
            <w:rStyle w:val="Hyperlink"/>
            <w:sz w:val="22"/>
            <w:szCs w:val="22"/>
          </w:rPr>
          <w:t>https://www.deadiversion.usdoj.gov/21cfr/21usc/801.htm</w:t>
        </w:r>
      </w:hyperlink>
    </w:p>
    <w:p w:rsidR="00013307" w:rsidRDefault="00013307" w:rsidP="00013307">
      <w:pPr>
        <w:pStyle w:val="ListParagraph"/>
        <w:autoSpaceDE w:val="0"/>
        <w:autoSpaceDN w:val="0"/>
        <w:adjustRightInd w:val="0"/>
        <w:ind w:left="1224"/>
        <w:rPr>
          <w:sz w:val="22"/>
          <w:szCs w:val="22"/>
        </w:rPr>
      </w:pPr>
    </w:p>
    <w:p w:rsidR="00013307" w:rsidRPr="00FE343A" w:rsidRDefault="00013307" w:rsidP="00013307">
      <w:pPr>
        <w:pStyle w:val="ListParagraph"/>
        <w:autoSpaceDE w:val="0"/>
        <w:autoSpaceDN w:val="0"/>
        <w:adjustRightInd w:val="0"/>
        <w:ind w:left="1440"/>
        <w:rPr>
          <w:b/>
          <w:sz w:val="22"/>
          <w:szCs w:val="22"/>
        </w:rPr>
      </w:pPr>
    </w:p>
    <w:p w:rsidR="00013307" w:rsidRPr="00FE343A" w:rsidRDefault="00013307" w:rsidP="00013307">
      <w:pPr>
        <w:pStyle w:val="ListParagraph"/>
        <w:numPr>
          <w:ilvl w:val="0"/>
          <w:numId w:val="38"/>
        </w:numPr>
        <w:autoSpaceDE w:val="0"/>
        <w:autoSpaceDN w:val="0"/>
        <w:adjustRightInd w:val="0"/>
        <w:rPr>
          <w:b/>
          <w:sz w:val="22"/>
          <w:szCs w:val="22"/>
        </w:rPr>
      </w:pPr>
      <w:r w:rsidRPr="00FE343A">
        <w:rPr>
          <w:b/>
          <w:sz w:val="22"/>
          <w:szCs w:val="22"/>
        </w:rPr>
        <w:t xml:space="preserve">Records </w:t>
      </w:r>
      <w:r w:rsidRPr="00FE343A">
        <w:rPr>
          <w:sz w:val="22"/>
          <w:szCs w:val="22"/>
        </w:rPr>
        <w:t xml:space="preserve"> </w:t>
      </w:r>
    </w:p>
    <w:p w:rsidR="00013307" w:rsidRPr="00FE343A" w:rsidRDefault="00013307" w:rsidP="00013307">
      <w:pPr>
        <w:pStyle w:val="ListParagraph"/>
        <w:autoSpaceDE w:val="0"/>
        <w:autoSpaceDN w:val="0"/>
        <w:adjustRightInd w:val="0"/>
        <w:rPr>
          <w:b/>
          <w:sz w:val="22"/>
          <w:szCs w:val="22"/>
        </w:rPr>
      </w:pPr>
    </w:p>
    <w:p w:rsidR="00013307" w:rsidRPr="00FE343A" w:rsidRDefault="00013307" w:rsidP="00013307">
      <w:pPr>
        <w:pStyle w:val="ListParagraph"/>
        <w:numPr>
          <w:ilvl w:val="1"/>
          <w:numId w:val="38"/>
        </w:numPr>
        <w:autoSpaceDE w:val="0"/>
        <w:autoSpaceDN w:val="0"/>
        <w:adjustRightInd w:val="0"/>
        <w:rPr>
          <w:b/>
          <w:sz w:val="22"/>
          <w:szCs w:val="22"/>
        </w:rPr>
      </w:pPr>
      <w:r>
        <w:rPr>
          <w:sz w:val="22"/>
          <w:szCs w:val="22"/>
        </w:rPr>
        <w:t>CCBI Laboratory Technical and Administrative Review/Coversheet</w:t>
      </w:r>
    </w:p>
    <w:p w:rsidR="00013307" w:rsidRPr="00806344" w:rsidRDefault="00013307" w:rsidP="00013307">
      <w:pPr>
        <w:pStyle w:val="ListParagraph"/>
        <w:numPr>
          <w:ilvl w:val="1"/>
          <w:numId w:val="38"/>
        </w:numPr>
        <w:autoSpaceDE w:val="0"/>
        <w:autoSpaceDN w:val="0"/>
        <w:adjustRightInd w:val="0"/>
        <w:rPr>
          <w:b/>
          <w:sz w:val="22"/>
          <w:szCs w:val="22"/>
        </w:rPr>
      </w:pPr>
      <w:r w:rsidRPr="00806344">
        <w:rPr>
          <w:sz w:val="22"/>
          <w:szCs w:val="22"/>
        </w:rPr>
        <w:t xml:space="preserve">Drug Chemistry Worksheet </w:t>
      </w:r>
    </w:p>
    <w:p w:rsidR="00013307" w:rsidRPr="00806344" w:rsidRDefault="00013307" w:rsidP="00013307">
      <w:pPr>
        <w:pStyle w:val="ListParagraph"/>
        <w:numPr>
          <w:ilvl w:val="1"/>
          <w:numId w:val="38"/>
        </w:numPr>
        <w:autoSpaceDE w:val="0"/>
        <w:autoSpaceDN w:val="0"/>
        <w:adjustRightInd w:val="0"/>
        <w:rPr>
          <w:b/>
          <w:sz w:val="22"/>
          <w:szCs w:val="22"/>
        </w:rPr>
      </w:pPr>
      <w:r w:rsidRPr="00806344">
        <w:rPr>
          <w:sz w:val="22"/>
          <w:szCs w:val="22"/>
        </w:rPr>
        <w:t>CCBI Additional Notes form</w:t>
      </w:r>
    </w:p>
    <w:p w:rsidR="00013307" w:rsidRPr="00FE343A" w:rsidRDefault="00013307" w:rsidP="00013307">
      <w:pPr>
        <w:pStyle w:val="ListParagraph"/>
        <w:numPr>
          <w:ilvl w:val="1"/>
          <w:numId w:val="38"/>
        </w:numPr>
        <w:autoSpaceDE w:val="0"/>
        <w:autoSpaceDN w:val="0"/>
        <w:adjustRightInd w:val="0"/>
        <w:rPr>
          <w:b/>
          <w:sz w:val="22"/>
          <w:szCs w:val="22"/>
        </w:rPr>
      </w:pPr>
      <w:r w:rsidRPr="00FE343A">
        <w:rPr>
          <w:sz w:val="22"/>
          <w:szCs w:val="22"/>
        </w:rPr>
        <w:t xml:space="preserve">Drug Chemistry Hypergeometric Weight Estimation Worksheet </w:t>
      </w:r>
    </w:p>
    <w:p w:rsidR="00013307" w:rsidRPr="007900D7" w:rsidRDefault="00013307" w:rsidP="00013307">
      <w:pPr>
        <w:pStyle w:val="ListParagraph"/>
        <w:numPr>
          <w:ilvl w:val="1"/>
          <w:numId w:val="38"/>
        </w:numPr>
        <w:autoSpaceDE w:val="0"/>
        <w:autoSpaceDN w:val="0"/>
        <w:adjustRightInd w:val="0"/>
        <w:rPr>
          <w:b/>
          <w:sz w:val="22"/>
          <w:szCs w:val="22"/>
        </w:rPr>
      </w:pPr>
      <w:r w:rsidRPr="00FE343A">
        <w:rPr>
          <w:sz w:val="22"/>
          <w:szCs w:val="22"/>
        </w:rPr>
        <w:t xml:space="preserve">Drug Chemistry Summed Weights </w:t>
      </w:r>
      <w:r>
        <w:rPr>
          <w:sz w:val="22"/>
          <w:szCs w:val="22"/>
        </w:rPr>
        <w:t>Worksheet</w:t>
      </w:r>
    </w:p>
    <w:p w:rsidR="00013307" w:rsidRPr="00FE343A" w:rsidRDefault="00013307" w:rsidP="00013307">
      <w:pPr>
        <w:autoSpaceDE w:val="0"/>
        <w:autoSpaceDN w:val="0"/>
        <w:adjustRightInd w:val="0"/>
        <w:jc w:val="both"/>
        <w:rPr>
          <w:b/>
          <w:bCs/>
          <w:sz w:val="22"/>
          <w:szCs w:val="22"/>
        </w:rPr>
      </w:pPr>
    </w:p>
    <w:p w:rsidR="00013307" w:rsidRPr="00FE343A" w:rsidRDefault="00013307" w:rsidP="00013307">
      <w:pPr>
        <w:spacing w:after="200" w:line="276" w:lineRule="auto"/>
        <w:rPr>
          <w:b/>
          <w:bCs/>
          <w:sz w:val="22"/>
          <w:szCs w:val="22"/>
        </w:rPr>
      </w:pPr>
      <w:r w:rsidRPr="00FE343A">
        <w:rPr>
          <w:b/>
          <w:bCs/>
          <w:sz w:val="22"/>
          <w:szCs w:val="22"/>
        </w:rPr>
        <w:br w:type="page"/>
      </w:r>
    </w:p>
    <w:p w:rsidR="00013307" w:rsidRPr="00FE343A" w:rsidRDefault="00013307" w:rsidP="00013307">
      <w:pPr>
        <w:pStyle w:val="ListParagraph"/>
        <w:autoSpaceDE w:val="0"/>
        <w:autoSpaceDN w:val="0"/>
        <w:adjustRightInd w:val="0"/>
        <w:ind w:left="792"/>
        <w:jc w:val="both"/>
        <w:rPr>
          <w:sz w:val="22"/>
          <w:szCs w:val="22"/>
        </w:rPr>
      </w:pP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013307" w:rsidRPr="00FE343A" w:rsidTr="009004E4">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013307" w:rsidRPr="00FE343A" w:rsidRDefault="00013307" w:rsidP="009004E4">
            <w:pPr>
              <w:spacing w:line="120" w:lineRule="exact"/>
              <w:jc w:val="both"/>
              <w:rPr>
                <w:sz w:val="22"/>
                <w:szCs w:val="22"/>
              </w:rPr>
            </w:pPr>
          </w:p>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013307" w:rsidRPr="00FE343A" w:rsidTr="009004E4">
        <w:trPr>
          <w:trHeight w:val="721"/>
        </w:trPr>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013307" w:rsidRPr="00FE343A" w:rsidRDefault="00013307" w:rsidP="009004E4">
            <w:pPr>
              <w:spacing w:line="120" w:lineRule="exact"/>
              <w:jc w:val="both"/>
              <w:rPr>
                <w:sz w:val="22"/>
                <w:szCs w:val="22"/>
              </w:rPr>
            </w:pPr>
          </w:p>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013307" w:rsidRPr="00FE343A" w:rsidRDefault="00013307" w:rsidP="009004E4">
            <w:pPr>
              <w:spacing w:line="120" w:lineRule="exact"/>
              <w:jc w:val="both"/>
              <w:rPr>
                <w:sz w:val="22"/>
                <w:szCs w:val="22"/>
              </w:rPr>
            </w:pPr>
          </w:p>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013307" w:rsidRPr="00FE343A" w:rsidRDefault="00013307" w:rsidP="009004E4">
            <w:pPr>
              <w:spacing w:line="120" w:lineRule="exact"/>
              <w:jc w:val="both"/>
              <w:rPr>
                <w:sz w:val="22"/>
                <w:szCs w:val="22"/>
              </w:rPr>
            </w:pPr>
          </w:p>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Compliance with ASCLD/LAB requirements</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8/7/13</w:t>
            </w:r>
          </w:p>
        </w:tc>
        <w:tc>
          <w:tcPr>
            <w:tcW w:w="126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Incorporation of Uncertainty of Measurement and reduce Administrative Sampling</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7/14/14</w:t>
            </w:r>
          </w:p>
        </w:tc>
        <w:tc>
          <w:tcPr>
            <w:tcW w:w="126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Include use of Agency item numbers, ref LAPM 14, and addition of abbreviation “ow”</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7" w:space="0" w:color="000000"/>
              <w:left w:val="single" w:sz="7" w:space="0" w:color="000000"/>
              <w:bottom w:val="single" w:sz="7" w:space="0" w:color="000000"/>
              <w:right w:val="single" w:sz="7" w:space="0" w:color="000000"/>
            </w:tcBorders>
          </w:tcPr>
          <w:p w:rsidR="00013307" w:rsidRPr="00FE343A"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Additions to section 5.3 and line 5.15.2.1. Addition of weekly cleaning log to records section 9.</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Pr="00654D86"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654D86">
              <w:rPr>
                <w:sz w:val="22"/>
                <w:szCs w:val="22"/>
              </w:rPr>
              <w:t>3/31/16</w:t>
            </w:r>
          </w:p>
        </w:tc>
        <w:tc>
          <w:tcPr>
            <w:tcW w:w="1260" w:type="dxa"/>
            <w:tcBorders>
              <w:top w:val="single" w:sz="7" w:space="0" w:color="000000"/>
              <w:left w:val="single" w:sz="7" w:space="0" w:color="000000"/>
              <w:bottom w:val="single" w:sz="7" w:space="0" w:color="000000"/>
              <w:right w:val="single" w:sz="7" w:space="0" w:color="000000"/>
            </w:tcBorders>
          </w:tcPr>
          <w:p w:rsidR="00013307" w:rsidRPr="00654D86"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654D86">
              <w:rPr>
                <w:sz w:val="22"/>
                <w:szCs w:val="22"/>
              </w:rPr>
              <w:t>5</w:t>
            </w:r>
          </w:p>
        </w:tc>
        <w:tc>
          <w:tcPr>
            <w:tcW w:w="5940" w:type="dxa"/>
            <w:tcBorders>
              <w:top w:val="single" w:sz="7" w:space="0" w:color="000000"/>
              <w:left w:val="single" w:sz="7" w:space="0" w:color="000000"/>
              <w:bottom w:val="single" w:sz="7" w:space="0" w:color="000000"/>
              <w:right w:val="single" w:sz="7" w:space="0" w:color="000000"/>
            </w:tcBorders>
          </w:tcPr>
          <w:p w:rsidR="00013307" w:rsidRPr="00654D86"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654D86">
              <w:rPr>
                <w:sz w:val="22"/>
                <w:szCs w:val="22"/>
              </w:rPr>
              <w:t>Addition to 5.21. Remove stricken text in 5.15.3.4.2.2.  Insert ending parenthesis in 5.21.7.5.  Updated references 8.1.1, 8.1.2 and 8.1.5.</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Pr="00654D86"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10/7/16</w:t>
            </w:r>
          </w:p>
        </w:tc>
        <w:tc>
          <w:tcPr>
            <w:tcW w:w="1260" w:type="dxa"/>
            <w:tcBorders>
              <w:top w:val="single" w:sz="7" w:space="0" w:color="000000"/>
              <w:left w:val="single" w:sz="7" w:space="0" w:color="000000"/>
              <w:bottom w:val="single" w:sz="7" w:space="0" w:color="000000"/>
              <w:right w:val="single" w:sz="7" w:space="0" w:color="000000"/>
            </w:tcBorders>
          </w:tcPr>
          <w:p w:rsidR="00013307" w:rsidRPr="00654D86"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w:t>
            </w:r>
          </w:p>
        </w:tc>
        <w:tc>
          <w:tcPr>
            <w:tcW w:w="5940" w:type="dxa"/>
            <w:tcBorders>
              <w:top w:val="single" w:sz="7" w:space="0" w:color="000000"/>
              <w:left w:val="single" w:sz="7" w:space="0" w:color="000000"/>
              <w:bottom w:val="single" w:sz="7" w:space="0" w:color="000000"/>
              <w:right w:val="single" w:sz="7" w:space="0" w:color="000000"/>
            </w:tcBorders>
          </w:tcPr>
          <w:p w:rsidR="00013307" w:rsidRPr="000F0F82"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FF0000"/>
                <w:sz w:val="22"/>
                <w:szCs w:val="22"/>
              </w:rPr>
            </w:pPr>
            <w:r w:rsidRPr="006A6E18">
              <w:rPr>
                <w:color w:val="000000" w:themeColor="text1"/>
                <w:sz w:val="22"/>
                <w:szCs w:val="22"/>
              </w:rPr>
              <w:t>Addition of chemical analog definition, Addition of 5.18.8 and 5.18.9 to address chemical analog evaluations and structural class determinations.  Addition of 5.21.4.4, 5.21.4.5, 5.21.4.6 to address reporting of chemical substances in which schedule or controlled status cannot be determined, reporting of chemical analogs, and reporting of substances that are controlled based on structural class</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6/28/17</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7</w:t>
            </w:r>
          </w:p>
        </w:tc>
        <w:tc>
          <w:tcPr>
            <w:tcW w:w="5940" w:type="dxa"/>
            <w:tcBorders>
              <w:top w:val="single" w:sz="7" w:space="0" w:color="000000"/>
              <w:left w:val="single" w:sz="7" w:space="0" w:color="000000"/>
              <w:bottom w:val="single" w:sz="7" w:space="0" w:color="000000"/>
              <w:right w:val="single" w:sz="7" w:space="0" w:color="000000"/>
            </w:tcBorders>
          </w:tcPr>
          <w:p w:rsidR="00013307" w:rsidRPr="006A6E18"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Pr>
                <w:color w:val="000000" w:themeColor="text1"/>
                <w:sz w:val="22"/>
                <w:szCs w:val="22"/>
              </w:rPr>
              <w:t>Removed Ultraviolet Spectroscopy</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9/27/17</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8</w:t>
            </w:r>
          </w:p>
        </w:tc>
        <w:tc>
          <w:tcPr>
            <w:tcW w:w="594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Pr>
                <w:color w:val="000000" w:themeColor="text1"/>
                <w:sz w:val="22"/>
                <w:szCs w:val="22"/>
              </w:rPr>
              <w:t>Review of Technical Procedure</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4/9/18</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w:t>
            </w:r>
          </w:p>
        </w:tc>
        <w:tc>
          <w:tcPr>
            <w:tcW w:w="5940" w:type="dxa"/>
            <w:tcBorders>
              <w:top w:val="single" w:sz="7" w:space="0" w:color="000000"/>
              <w:left w:val="single" w:sz="7" w:space="0" w:color="000000"/>
              <w:bottom w:val="single" w:sz="7" w:space="0" w:color="000000"/>
              <w:right w:val="single" w:sz="7" w:space="0" w:color="000000"/>
            </w:tcBorders>
          </w:tcPr>
          <w:p w:rsidR="00013307" w:rsidRPr="00364291"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364291">
              <w:rPr>
                <w:sz w:val="22"/>
                <w:szCs w:val="22"/>
              </w:rPr>
              <w:t>Remove reference to North Carolina Controlled Substance Act and US Sentencing Guidelines Manual in content of procedure; Add North Carolina General Statutes Ch 90, US Sentencing Guidelines Manual , Title 21 CFR Part 1301, and Title 21 USC Subchapter I (along with hyperlinks) to references; Add Iso, Meth, SEB as approved abbreviations; Reword 5.6 to comply with ISO standard; Change  “Drug Chemistry Case Notes Coversheet” to “CCBI Laboratory Technical and Administrative Review/Coversheet”; Change “CCBI Crime Laboratory Safety Manual” to “CCBI Health and Safety Manual”; Correct formatting throughout document</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9/12/18</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w:t>
            </w:r>
          </w:p>
        </w:tc>
        <w:tc>
          <w:tcPr>
            <w:tcW w:w="5940" w:type="dxa"/>
            <w:tcBorders>
              <w:top w:val="single" w:sz="7" w:space="0" w:color="000000"/>
              <w:left w:val="single" w:sz="7" w:space="0" w:color="000000"/>
              <w:bottom w:val="single" w:sz="7" w:space="0" w:color="000000"/>
              <w:right w:val="single" w:sz="7" w:space="0" w:color="000000"/>
            </w:tcBorders>
          </w:tcPr>
          <w:p w:rsidR="00013307" w:rsidRPr="00364291"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%RSD requirement due to %RSD validation</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10/11/18</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w:t>
            </w:r>
          </w:p>
        </w:tc>
        <w:tc>
          <w:tcPr>
            <w:tcW w:w="594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5.22.3.3.1.1 and 5.22.3.3.1.2 (Conflict Resolution is now addressed in LAPM Ch 2); Changed 5.6.2 and 9.3 to CCBI Additional Notes form</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1/7/19</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12</w:t>
            </w:r>
          </w:p>
        </w:tc>
        <w:tc>
          <w:tcPr>
            <w:tcW w:w="594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Revised 5.15.1.3.2 through 5.15.3.4 and 5.21.6.2.3 to allow for estimated weights and to clarify when a net, gross, or estimated </w:t>
            </w:r>
            <w:r>
              <w:rPr>
                <w:sz w:val="22"/>
                <w:szCs w:val="22"/>
              </w:rPr>
              <w:lastRenderedPageBreak/>
              <w:t xml:space="preserve">weight in required. Added digital images to 5.17.4.1.  Removed 5.17.4.3. Revised 5.21.9.2. and 5.21.5.3. to report no controlled substances identified.  Updated references 8.1.2. and 8.1.5. to the current version.  Added reference 8.1.6. and 8.1.7. Removed 9.4. Drug Chemistry Additional Weight Worksheet from records. Corrected Formatting throughout. </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lastRenderedPageBreak/>
              <w:t>7/8/19</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13</w:t>
            </w:r>
          </w:p>
        </w:tc>
        <w:tc>
          <w:tcPr>
            <w:tcW w:w="594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sentences 3-4 in 5.7 due to inclusion in LAPM</w:t>
            </w:r>
          </w:p>
        </w:tc>
      </w:tr>
      <w:tr w:rsidR="00013307" w:rsidRPr="00FE343A" w:rsidTr="009004E4">
        <w:tc>
          <w:tcPr>
            <w:tcW w:w="225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1/21/20</w:t>
            </w:r>
          </w:p>
        </w:tc>
        <w:tc>
          <w:tcPr>
            <w:tcW w:w="126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14</w:t>
            </w:r>
          </w:p>
        </w:tc>
        <w:tc>
          <w:tcPr>
            <w:tcW w:w="5940" w:type="dxa"/>
            <w:tcBorders>
              <w:top w:val="single" w:sz="7" w:space="0" w:color="000000"/>
              <w:left w:val="single" w:sz="7" w:space="0" w:color="000000"/>
              <w:bottom w:val="single" w:sz="7" w:space="0" w:color="000000"/>
              <w:right w:val="single" w:sz="7" w:space="0" w:color="000000"/>
            </w:tcBorders>
          </w:tcPr>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bookmarkStart w:id="8" w:name="_Hlk29898874"/>
            <w:r>
              <w:rPr>
                <w:sz w:val="22"/>
                <w:szCs w:val="22"/>
              </w:rPr>
              <w:t>3. Abbreviations - Added Macro, micro, MS, RT, SCRN, tab, TIC.  Deleted p.</w:t>
            </w:r>
          </w:p>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5.16 - Changed Marijuana Analysis Scheme to Cannabis Plant Material and Extract Analysis Scheme</w:t>
            </w:r>
          </w:p>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5.17 - Replaced Marijuana with Cannabis plant material and extract</w:t>
            </w:r>
          </w:p>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5.20 - Replaced marijuana with cannabis</w:t>
            </w:r>
          </w:p>
          <w:p w:rsidR="00013307" w:rsidRDefault="00013307"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5.21.4.7 and 5.21.4.8 - added to specify reporting language for cannabis</w:t>
            </w:r>
            <w:bookmarkEnd w:id="8"/>
          </w:p>
        </w:tc>
      </w:tr>
    </w:tbl>
    <w:p w:rsidR="00013307" w:rsidRPr="0043408B" w:rsidRDefault="00013307" w:rsidP="00013307">
      <w:pPr>
        <w:pStyle w:val="ListParagraph"/>
        <w:autoSpaceDE w:val="0"/>
        <w:autoSpaceDN w:val="0"/>
        <w:adjustRightInd w:val="0"/>
        <w:ind w:left="792"/>
        <w:jc w:val="both"/>
      </w:pPr>
    </w:p>
    <w:p w:rsidR="00CF2ADA" w:rsidRPr="0043408B" w:rsidRDefault="00CF2ADA">
      <w:pPr>
        <w:sectPr w:rsidR="00CF2ADA" w:rsidRPr="0043408B" w:rsidSect="00CF2ADA">
          <w:headerReference w:type="default" r:id="rId17"/>
          <w:pgSz w:w="12240" w:h="15840"/>
          <w:pgMar w:top="2448" w:right="1440" w:bottom="1440" w:left="1440" w:header="720" w:footer="720" w:gutter="0"/>
          <w:cols w:space="720"/>
          <w:docGrid w:linePitch="360"/>
        </w:sectPr>
      </w:pPr>
    </w:p>
    <w:p w:rsidR="000D14F5" w:rsidRPr="00FE343A" w:rsidRDefault="000D14F5" w:rsidP="000D14F5">
      <w:pPr>
        <w:pStyle w:val="Heading1"/>
        <w:jc w:val="center"/>
        <w:rPr>
          <w:color w:val="auto"/>
        </w:rPr>
      </w:pPr>
      <w:bookmarkStart w:id="9" w:name="_Toc409526026"/>
      <w:bookmarkStart w:id="10" w:name="_Toc487460060"/>
      <w:bookmarkStart w:id="11" w:name="_Toc494179831"/>
      <w:bookmarkStart w:id="12" w:name="_Toc527444519"/>
      <w:bookmarkStart w:id="13" w:name="_Toc13471257"/>
      <w:r w:rsidRPr="00FE343A">
        <w:rPr>
          <w:color w:val="auto"/>
        </w:rPr>
        <w:lastRenderedPageBreak/>
        <w:t xml:space="preserve">2: Technical Procedure for the Identification of </w:t>
      </w:r>
      <w:r>
        <w:rPr>
          <w:color w:val="auto"/>
        </w:rPr>
        <w:t>Cannabis Plant Material and Extracts</w:t>
      </w:r>
      <w:bookmarkEnd w:id="9"/>
      <w:bookmarkEnd w:id="10"/>
      <w:bookmarkEnd w:id="11"/>
      <w:bookmarkEnd w:id="12"/>
      <w:bookmarkEnd w:id="13"/>
    </w:p>
    <w:p w:rsidR="000D14F5" w:rsidRPr="00FE343A" w:rsidRDefault="000D14F5" w:rsidP="000D14F5">
      <w:pPr>
        <w:autoSpaceDE w:val="0"/>
        <w:autoSpaceDN w:val="0"/>
        <w:adjustRightInd w:val="0"/>
        <w:jc w:val="both"/>
        <w:rPr>
          <w:b/>
          <w:bCs/>
          <w:sz w:val="22"/>
          <w:szCs w:val="22"/>
        </w:rPr>
      </w:pPr>
    </w:p>
    <w:p w:rsidR="000D14F5" w:rsidRPr="00E53831" w:rsidRDefault="000D14F5" w:rsidP="000D14F5">
      <w:pPr>
        <w:pStyle w:val="List"/>
        <w:numPr>
          <w:ilvl w:val="0"/>
          <w:numId w:val="24"/>
        </w:numPr>
        <w:rPr>
          <w:b/>
          <w:sz w:val="22"/>
          <w:szCs w:val="22"/>
        </w:rPr>
      </w:pPr>
      <w:r w:rsidRPr="00FE343A">
        <w:rPr>
          <w:b/>
          <w:sz w:val="22"/>
          <w:szCs w:val="22"/>
        </w:rPr>
        <w:t xml:space="preserve">Purpose/Scope </w:t>
      </w:r>
      <w:r w:rsidRPr="00D244AE">
        <w:rPr>
          <w:b/>
          <w:sz w:val="22"/>
          <w:szCs w:val="22"/>
        </w:rPr>
        <w:t xml:space="preserve">- </w:t>
      </w:r>
      <w:r w:rsidRPr="00D244AE">
        <w:rPr>
          <w:sz w:val="22"/>
          <w:szCs w:val="22"/>
        </w:rPr>
        <w:t xml:space="preserve">This procedure provides direction for the identification of </w:t>
      </w:r>
      <w:r>
        <w:rPr>
          <w:sz w:val="22"/>
          <w:szCs w:val="22"/>
        </w:rPr>
        <w:t>Cannabis</w:t>
      </w:r>
      <w:r w:rsidRPr="00D244AE">
        <w:rPr>
          <w:sz w:val="22"/>
          <w:szCs w:val="22"/>
        </w:rPr>
        <w:t xml:space="preserve"> as defined in NC General Statute §90-87 (16) in the Drug Chemistry Unit of the Raleigh/Wake City-County Bureau of Identification.</w:t>
      </w:r>
    </w:p>
    <w:p w:rsidR="000D14F5" w:rsidRPr="00D244AE" w:rsidRDefault="000D14F5" w:rsidP="000D14F5">
      <w:pPr>
        <w:pStyle w:val="List"/>
        <w:numPr>
          <w:ilvl w:val="0"/>
          <w:numId w:val="0"/>
        </w:numPr>
        <w:ind w:left="360"/>
        <w:rPr>
          <w:b/>
          <w:sz w:val="22"/>
          <w:szCs w:val="22"/>
        </w:rPr>
      </w:pPr>
    </w:p>
    <w:p w:rsidR="000D14F5" w:rsidRDefault="000D14F5" w:rsidP="000D14F5">
      <w:pPr>
        <w:pStyle w:val="List"/>
        <w:numPr>
          <w:ilvl w:val="0"/>
          <w:numId w:val="24"/>
        </w:numPr>
        <w:rPr>
          <w:b/>
          <w:sz w:val="22"/>
          <w:szCs w:val="22"/>
        </w:rPr>
      </w:pPr>
      <w:r w:rsidRPr="00D244AE">
        <w:rPr>
          <w:b/>
          <w:sz w:val="22"/>
          <w:szCs w:val="22"/>
        </w:rPr>
        <w:t>Definitions</w:t>
      </w:r>
    </w:p>
    <w:p w:rsidR="000D14F5" w:rsidRDefault="000D14F5" w:rsidP="000D14F5">
      <w:pPr>
        <w:pStyle w:val="List"/>
        <w:numPr>
          <w:ilvl w:val="0"/>
          <w:numId w:val="0"/>
        </w:numPr>
        <w:ind w:left="360"/>
        <w:rPr>
          <w:b/>
          <w:sz w:val="22"/>
          <w:szCs w:val="22"/>
        </w:rPr>
      </w:pPr>
    </w:p>
    <w:p w:rsidR="000D14F5" w:rsidRPr="00D244AE" w:rsidRDefault="000D14F5" w:rsidP="000D14F5">
      <w:pPr>
        <w:pStyle w:val="List"/>
        <w:numPr>
          <w:ilvl w:val="1"/>
          <w:numId w:val="24"/>
        </w:numPr>
        <w:rPr>
          <w:b/>
          <w:sz w:val="22"/>
          <w:szCs w:val="22"/>
        </w:rPr>
      </w:pPr>
      <w:r w:rsidRPr="00D244AE">
        <w:rPr>
          <w:b/>
          <w:snapToGrid w:val="0"/>
          <w:sz w:val="22"/>
          <w:szCs w:val="22"/>
        </w:rPr>
        <w:t>Reference material</w:t>
      </w:r>
      <w:r w:rsidRPr="00D244AE">
        <w:rPr>
          <w:snapToGrid w:val="0"/>
          <w:sz w:val="22"/>
          <w:szCs w:val="22"/>
        </w:rPr>
        <w:t xml:space="preserve"> – Material sufficiently homogeneous and stable with reference to specified properties, which has been established to be fit for its intended use in measurement or in examination of nominal properties.</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0"/>
          <w:numId w:val="24"/>
        </w:numPr>
        <w:rPr>
          <w:b/>
          <w:sz w:val="22"/>
          <w:szCs w:val="22"/>
        </w:rPr>
      </w:pPr>
      <w:r w:rsidRPr="00D244AE">
        <w:rPr>
          <w:b/>
          <w:snapToGrid w:val="0"/>
          <w:sz w:val="22"/>
          <w:szCs w:val="22"/>
        </w:rPr>
        <w:t>Abbreviations</w:t>
      </w:r>
    </w:p>
    <w:p w:rsidR="000D14F5" w:rsidRPr="00D244AE" w:rsidRDefault="000D14F5" w:rsidP="000D14F5">
      <w:pPr>
        <w:pStyle w:val="List"/>
        <w:numPr>
          <w:ilvl w:val="0"/>
          <w:numId w:val="0"/>
        </w:numPr>
        <w:ind w:left="360"/>
        <w:rPr>
          <w:b/>
          <w:sz w:val="22"/>
          <w:szCs w:val="22"/>
        </w:rPr>
      </w:pPr>
    </w:p>
    <w:p w:rsidR="000D14F5" w:rsidRPr="00D244AE" w:rsidRDefault="000D14F5" w:rsidP="000D14F5">
      <w:pPr>
        <w:pStyle w:val="List"/>
        <w:numPr>
          <w:ilvl w:val="1"/>
          <w:numId w:val="24"/>
        </w:numPr>
        <w:rPr>
          <w:b/>
          <w:sz w:val="22"/>
          <w:szCs w:val="22"/>
        </w:rPr>
      </w:pPr>
      <w:r w:rsidRPr="00D244AE">
        <w:rPr>
          <w:snapToGrid w:val="0"/>
          <w:sz w:val="22"/>
          <w:szCs w:val="22"/>
        </w:rPr>
        <w:t>Refer to the Drug Chemistry Unit Technical Procedure for Drug Chemistry Analysis</w:t>
      </w:r>
    </w:p>
    <w:p w:rsidR="000D14F5" w:rsidRDefault="000D14F5" w:rsidP="000D14F5">
      <w:pPr>
        <w:pStyle w:val="List"/>
        <w:numPr>
          <w:ilvl w:val="0"/>
          <w:numId w:val="0"/>
        </w:numPr>
        <w:ind w:left="360"/>
        <w:rPr>
          <w:b/>
          <w:sz w:val="22"/>
          <w:szCs w:val="22"/>
        </w:rPr>
      </w:pPr>
    </w:p>
    <w:p w:rsidR="000D14F5" w:rsidRPr="00D244AE" w:rsidRDefault="000D14F5" w:rsidP="000D14F5">
      <w:pPr>
        <w:pStyle w:val="List"/>
        <w:numPr>
          <w:ilvl w:val="0"/>
          <w:numId w:val="24"/>
        </w:numPr>
        <w:rPr>
          <w:b/>
          <w:sz w:val="22"/>
          <w:szCs w:val="22"/>
        </w:rPr>
      </w:pPr>
      <w:r w:rsidRPr="00D244AE">
        <w:rPr>
          <w:b/>
          <w:snapToGrid w:val="0"/>
          <w:sz w:val="22"/>
          <w:szCs w:val="22"/>
        </w:rPr>
        <w:t>Equipment, Materials and Reagents</w:t>
      </w:r>
    </w:p>
    <w:p w:rsidR="000D14F5" w:rsidRPr="00D244AE" w:rsidRDefault="000D14F5" w:rsidP="000D14F5">
      <w:pPr>
        <w:pStyle w:val="List"/>
        <w:numPr>
          <w:ilvl w:val="0"/>
          <w:numId w:val="0"/>
        </w:numPr>
        <w:ind w:left="360"/>
        <w:rPr>
          <w:b/>
          <w:sz w:val="22"/>
          <w:szCs w:val="22"/>
        </w:rPr>
      </w:pPr>
    </w:p>
    <w:p w:rsidR="000D14F5" w:rsidRPr="00D244AE" w:rsidRDefault="000D14F5" w:rsidP="000D14F5">
      <w:pPr>
        <w:pStyle w:val="List"/>
        <w:numPr>
          <w:ilvl w:val="1"/>
          <w:numId w:val="24"/>
        </w:numPr>
        <w:rPr>
          <w:b/>
          <w:sz w:val="22"/>
          <w:szCs w:val="22"/>
        </w:rPr>
      </w:pPr>
      <w:r w:rsidRPr="00D244AE">
        <w:rPr>
          <w:b/>
          <w:snapToGrid w:val="0"/>
          <w:sz w:val="22"/>
          <w:szCs w:val="22"/>
        </w:rPr>
        <w:t>Equipment</w:t>
      </w:r>
    </w:p>
    <w:p w:rsidR="000D14F5" w:rsidRPr="00D244AE" w:rsidRDefault="000D14F5" w:rsidP="000D14F5">
      <w:pPr>
        <w:pStyle w:val="List"/>
        <w:numPr>
          <w:ilvl w:val="0"/>
          <w:numId w:val="0"/>
        </w:numPr>
        <w:ind w:left="360"/>
        <w:rPr>
          <w:b/>
          <w:sz w:val="22"/>
          <w:szCs w:val="22"/>
        </w:rPr>
      </w:pPr>
    </w:p>
    <w:p w:rsidR="000D14F5" w:rsidRPr="009A0814" w:rsidRDefault="000D14F5" w:rsidP="000D14F5">
      <w:pPr>
        <w:pStyle w:val="List"/>
        <w:numPr>
          <w:ilvl w:val="2"/>
          <w:numId w:val="24"/>
        </w:numPr>
        <w:rPr>
          <w:b/>
          <w:sz w:val="22"/>
          <w:szCs w:val="22"/>
        </w:rPr>
      </w:pPr>
      <w:r>
        <w:rPr>
          <w:snapToGrid w:val="0"/>
          <w:sz w:val="22"/>
          <w:szCs w:val="22"/>
        </w:rPr>
        <w:t>Leica S9i</w:t>
      </w:r>
      <w:r w:rsidRPr="00D244AE">
        <w:rPr>
          <w:snapToGrid w:val="0"/>
          <w:sz w:val="22"/>
          <w:szCs w:val="22"/>
        </w:rPr>
        <w:t xml:space="preserve"> stereomicroscope</w:t>
      </w:r>
      <w:r>
        <w:rPr>
          <w:snapToGrid w:val="0"/>
          <w:sz w:val="22"/>
          <w:szCs w:val="22"/>
        </w:rPr>
        <w:t>(s)</w:t>
      </w:r>
      <w:r w:rsidRPr="00D244AE">
        <w:rPr>
          <w:snapToGrid w:val="0"/>
          <w:sz w:val="22"/>
          <w:szCs w:val="22"/>
        </w:rPr>
        <w:t xml:space="preserve"> equipped with 10X eyepiece and </w:t>
      </w:r>
      <w:r>
        <w:rPr>
          <w:snapToGrid w:val="0"/>
          <w:sz w:val="22"/>
          <w:szCs w:val="22"/>
        </w:rPr>
        <w:t>9:1</w:t>
      </w:r>
      <w:r w:rsidRPr="00D244AE">
        <w:rPr>
          <w:snapToGrid w:val="0"/>
          <w:sz w:val="22"/>
          <w:szCs w:val="22"/>
        </w:rPr>
        <w:t xml:space="preserve"> zoom capability to produce magnification of </w:t>
      </w:r>
      <w:r>
        <w:rPr>
          <w:snapToGrid w:val="0"/>
          <w:sz w:val="22"/>
          <w:szCs w:val="22"/>
        </w:rPr>
        <w:t>6.1</w:t>
      </w:r>
      <w:r w:rsidRPr="00D244AE">
        <w:rPr>
          <w:snapToGrid w:val="0"/>
          <w:sz w:val="22"/>
          <w:szCs w:val="22"/>
        </w:rPr>
        <w:t>-5</w:t>
      </w:r>
      <w:r>
        <w:rPr>
          <w:snapToGrid w:val="0"/>
          <w:sz w:val="22"/>
          <w:szCs w:val="22"/>
        </w:rPr>
        <w:t>5</w:t>
      </w:r>
      <w:r w:rsidRPr="00D244AE">
        <w:rPr>
          <w:snapToGrid w:val="0"/>
          <w:sz w:val="22"/>
          <w:szCs w:val="22"/>
        </w:rPr>
        <w:t>X</w:t>
      </w:r>
      <w:r>
        <w:rPr>
          <w:snapToGrid w:val="0"/>
          <w:sz w:val="22"/>
          <w:szCs w:val="22"/>
        </w:rPr>
        <w:t xml:space="preserve"> with digital camera and Leica Application Suite (LAS) software.</w:t>
      </w:r>
    </w:p>
    <w:p w:rsidR="000D14F5" w:rsidRPr="00AE1AA4" w:rsidRDefault="000D14F5" w:rsidP="000D14F5">
      <w:pPr>
        <w:pStyle w:val="List"/>
        <w:numPr>
          <w:ilvl w:val="2"/>
          <w:numId w:val="24"/>
        </w:numPr>
        <w:rPr>
          <w:b/>
          <w:sz w:val="22"/>
          <w:szCs w:val="22"/>
        </w:rPr>
      </w:pPr>
      <w:r w:rsidRPr="00D244AE">
        <w:rPr>
          <w:snapToGrid w:val="0"/>
          <w:sz w:val="22"/>
          <w:szCs w:val="22"/>
        </w:rPr>
        <w:t>Nikon Eclipse E400 Pol polarizing microscope equipped with 10X eyepiece and 10X objective to produce magnification of 100X</w:t>
      </w:r>
    </w:p>
    <w:p w:rsidR="000D14F5" w:rsidRDefault="000D14F5" w:rsidP="000D14F5">
      <w:pPr>
        <w:pStyle w:val="ListParagraph"/>
        <w:numPr>
          <w:ilvl w:val="2"/>
          <w:numId w:val="24"/>
        </w:numPr>
        <w:rPr>
          <w:b/>
          <w:snapToGrid w:val="0"/>
          <w:sz w:val="22"/>
          <w:szCs w:val="22"/>
        </w:rPr>
      </w:pPr>
      <w:r>
        <w:rPr>
          <w:sz w:val="22"/>
          <w:szCs w:val="22"/>
        </w:rPr>
        <w:t>Gas Chromatograph/Mass Spectrometer (GC-MS)</w:t>
      </w:r>
    </w:p>
    <w:p w:rsidR="000D14F5" w:rsidRPr="00D244AE" w:rsidRDefault="000D14F5" w:rsidP="000D14F5">
      <w:pPr>
        <w:pStyle w:val="List"/>
        <w:numPr>
          <w:ilvl w:val="0"/>
          <w:numId w:val="0"/>
        </w:numPr>
        <w:ind w:left="1440" w:hanging="720"/>
        <w:rPr>
          <w:b/>
          <w:sz w:val="22"/>
          <w:szCs w:val="22"/>
        </w:rPr>
      </w:pP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1"/>
          <w:numId w:val="24"/>
        </w:numPr>
        <w:rPr>
          <w:b/>
          <w:sz w:val="22"/>
          <w:szCs w:val="22"/>
        </w:rPr>
      </w:pPr>
      <w:r w:rsidRPr="00D244AE">
        <w:rPr>
          <w:b/>
          <w:snapToGrid w:val="0"/>
          <w:sz w:val="22"/>
          <w:szCs w:val="22"/>
        </w:rPr>
        <w:t>Materials and Reagents</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2"/>
          <w:numId w:val="24"/>
        </w:numPr>
        <w:rPr>
          <w:b/>
          <w:sz w:val="22"/>
          <w:szCs w:val="22"/>
        </w:rPr>
      </w:pPr>
      <w:r>
        <w:rPr>
          <w:snapToGrid w:val="0"/>
          <w:sz w:val="22"/>
          <w:szCs w:val="22"/>
        </w:rPr>
        <w:t>Cannabis</w:t>
      </w:r>
      <w:r w:rsidRPr="00D244AE">
        <w:rPr>
          <w:snapToGrid w:val="0"/>
          <w:sz w:val="22"/>
          <w:szCs w:val="22"/>
        </w:rPr>
        <w:t xml:space="preserve"> </w:t>
      </w:r>
      <w:r>
        <w:rPr>
          <w:snapToGrid w:val="0"/>
          <w:sz w:val="22"/>
          <w:szCs w:val="22"/>
        </w:rPr>
        <w:t xml:space="preserve">or Delta-9-Tetrahydrocannabinol </w:t>
      </w:r>
      <w:r w:rsidRPr="00D244AE">
        <w:rPr>
          <w:snapToGrid w:val="0"/>
          <w:sz w:val="22"/>
          <w:szCs w:val="22"/>
        </w:rPr>
        <w:t>reference material</w:t>
      </w:r>
    </w:p>
    <w:p w:rsidR="000D14F5" w:rsidRPr="00582342" w:rsidRDefault="000D14F5" w:rsidP="000D14F5">
      <w:pPr>
        <w:pStyle w:val="List"/>
        <w:numPr>
          <w:ilvl w:val="2"/>
          <w:numId w:val="24"/>
        </w:numPr>
        <w:rPr>
          <w:b/>
          <w:sz w:val="22"/>
          <w:szCs w:val="22"/>
        </w:rPr>
      </w:pPr>
      <w:r w:rsidRPr="00D244AE">
        <w:rPr>
          <w:snapToGrid w:val="0"/>
          <w:sz w:val="22"/>
          <w:szCs w:val="22"/>
        </w:rPr>
        <w:t>Chloroform, ACS grade</w:t>
      </w:r>
    </w:p>
    <w:p w:rsidR="000D14F5" w:rsidRPr="00582342" w:rsidRDefault="000D14F5" w:rsidP="000D14F5">
      <w:pPr>
        <w:pStyle w:val="List"/>
        <w:numPr>
          <w:ilvl w:val="2"/>
          <w:numId w:val="24"/>
        </w:numPr>
        <w:rPr>
          <w:b/>
          <w:sz w:val="22"/>
          <w:szCs w:val="22"/>
        </w:rPr>
      </w:pPr>
      <w:r>
        <w:rPr>
          <w:snapToGrid w:val="0"/>
          <w:sz w:val="22"/>
          <w:szCs w:val="22"/>
        </w:rPr>
        <w:t>Vanillin, NF</w:t>
      </w:r>
    </w:p>
    <w:p w:rsidR="000D14F5" w:rsidRPr="00582342" w:rsidRDefault="000D14F5" w:rsidP="000D14F5">
      <w:pPr>
        <w:pStyle w:val="List"/>
        <w:numPr>
          <w:ilvl w:val="2"/>
          <w:numId w:val="24"/>
        </w:numPr>
        <w:rPr>
          <w:b/>
          <w:sz w:val="22"/>
          <w:szCs w:val="22"/>
        </w:rPr>
      </w:pPr>
      <w:r>
        <w:rPr>
          <w:snapToGrid w:val="0"/>
          <w:sz w:val="22"/>
          <w:szCs w:val="22"/>
        </w:rPr>
        <w:t>Acetaldehyde, 99.5%</w:t>
      </w:r>
    </w:p>
    <w:p w:rsidR="000D14F5" w:rsidRPr="00582342" w:rsidRDefault="000D14F5" w:rsidP="000D14F5">
      <w:pPr>
        <w:pStyle w:val="List"/>
        <w:numPr>
          <w:ilvl w:val="2"/>
          <w:numId w:val="24"/>
        </w:numPr>
        <w:rPr>
          <w:b/>
          <w:sz w:val="22"/>
          <w:szCs w:val="22"/>
        </w:rPr>
      </w:pPr>
      <w:r>
        <w:rPr>
          <w:snapToGrid w:val="0"/>
          <w:sz w:val="22"/>
          <w:szCs w:val="22"/>
        </w:rPr>
        <w:t>Ethanol, ACS</w:t>
      </w:r>
    </w:p>
    <w:p w:rsidR="000D14F5" w:rsidRPr="00530181" w:rsidRDefault="000D14F5" w:rsidP="000D14F5">
      <w:pPr>
        <w:pStyle w:val="List"/>
        <w:numPr>
          <w:ilvl w:val="2"/>
          <w:numId w:val="24"/>
        </w:numPr>
        <w:rPr>
          <w:b/>
          <w:sz w:val="22"/>
          <w:szCs w:val="22"/>
        </w:rPr>
      </w:pPr>
      <w:r>
        <w:rPr>
          <w:snapToGrid w:val="0"/>
          <w:sz w:val="22"/>
          <w:szCs w:val="22"/>
        </w:rPr>
        <w:t>Culture tube or spot plate</w:t>
      </w:r>
    </w:p>
    <w:p w:rsidR="000D14F5" w:rsidRPr="00D244AE" w:rsidRDefault="000D14F5" w:rsidP="000D14F5">
      <w:pPr>
        <w:pStyle w:val="List"/>
        <w:numPr>
          <w:ilvl w:val="0"/>
          <w:numId w:val="0"/>
        </w:numPr>
        <w:rPr>
          <w:b/>
          <w:sz w:val="22"/>
          <w:szCs w:val="22"/>
        </w:rPr>
      </w:pPr>
    </w:p>
    <w:p w:rsidR="000D14F5" w:rsidRDefault="000D14F5" w:rsidP="000D14F5">
      <w:pPr>
        <w:pStyle w:val="List"/>
        <w:numPr>
          <w:ilvl w:val="0"/>
          <w:numId w:val="24"/>
        </w:numPr>
        <w:rPr>
          <w:b/>
          <w:sz w:val="22"/>
          <w:szCs w:val="22"/>
        </w:rPr>
      </w:pPr>
      <w:r w:rsidRPr="00D244AE">
        <w:rPr>
          <w:b/>
          <w:sz w:val="22"/>
          <w:szCs w:val="22"/>
        </w:rPr>
        <w:t>Procedure</w:t>
      </w:r>
    </w:p>
    <w:p w:rsidR="000D14F5" w:rsidRDefault="000D14F5" w:rsidP="000D14F5">
      <w:pPr>
        <w:pStyle w:val="List"/>
        <w:numPr>
          <w:ilvl w:val="0"/>
          <w:numId w:val="0"/>
        </w:numPr>
        <w:ind w:left="360"/>
        <w:rPr>
          <w:b/>
          <w:sz w:val="22"/>
          <w:szCs w:val="22"/>
        </w:rPr>
      </w:pPr>
    </w:p>
    <w:p w:rsidR="000D14F5" w:rsidRPr="00D244AE" w:rsidRDefault="000D14F5" w:rsidP="000D14F5">
      <w:pPr>
        <w:pStyle w:val="List"/>
        <w:numPr>
          <w:ilvl w:val="1"/>
          <w:numId w:val="24"/>
        </w:numPr>
        <w:rPr>
          <w:b/>
          <w:sz w:val="22"/>
          <w:szCs w:val="22"/>
        </w:rPr>
      </w:pPr>
      <w:r w:rsidRPr="00D244AE">
        <w:rPr>
          <w:sz w:val="22"/>
          <w:szCs w:val="22"/>
        </w:rPr>
        <w:t>Refer to the Drug Chemistry Analysis Technical Procedure for sampling.</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1"/>
          <w:numId w:val="24"/>
        </w:numPr>
        <w:rPr>
          <w:b/>
          <w:sz w:val="22"/>
          <w:szCs w:val="22"/>
        </w:rPr>
      </w:pPr>
      <w:r w:rsidRPr="00D244AE">
        <w:rPr>
          <w:sz w:val="22"/>
          <w:szCs w:val="22"/>
        </w:rPr>
        <w:lastRenderedPageBreak/>
        <w:t>For exhibits with a gross weight of less than 5 grams consisting of hand-rolled cigarettes or partial hand-rolled cigarettes, the paper may be included in the weight recorded and reported. The evidence may be cut open to expose the plant material for viewing and analysis.  Use the following statement to report the weight when the paper is included:</w:t>
      </w:r>
    </w:p>
    <w:p w:rsidR="000D14F5" w:rsidRPr="00D244AE" w:rsidRDefault="000D14F5" w:rsidP="000D14F5">
      <w:pPr>
        <w:pStyle w:val="ListParagraph"/>
        <w:autoSpaceDE w:val="0"/>
        <w:autoSpaceDN w:val="0"/>
        <w:adjustRightInd w:val="0"/>
        <w:ind w:left="1080" w:firstLine="360"/>
        <w:rPr>
          <w:i/>
          <w:sz w:val="22"/>
          <w:szCs w:val="22"/>
        </w:rPr>
      </w:pPr>
      <w:r w:rsidRPr="00D244AE">
        <w:rPr>
          <w:i/>
          <w:sz w:val="22"/>
          <w:szCs w:val="22"/>
        </w:rPr>
        <w:t>“Weight of paper and plant material:”</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1"/>
          <w:numId w:val="24"/>
        </w:numPr>
        <w:rPr>
          <w:b/>
          <w:sz w:val="22"/>
          <w:szCs w:val="22"/>
        </w:rPr>
      </w:pPr>
      <w:r w:rsidRPr="00D244AE">
        <w:rPr>
          <w:sz w:val="22"/>
          <w:szCs w:val="22"/>
        </w:rPr>
        <w:t>Observe plant material macroscopically and microscopically to verify the presence of visually recognizable morphological characteristics</w:t>
      </w:r>
      <w:r>
        <w:rPr>
          <w:sz w:val="22"/>
          <w:szCs w:val="22"/>
        </w:rPr>
        <w:t>.  Macroscopic and microscopic morphological characteristics shall be consistent with</w:t>
      </w:r>
      <w:r w:rsidRPr="00D244AE">
        <w:rPr>
          <w:sz w:val="22"/>
          <w:szCs w:val="22"/>
        </w:rPr>
        <w:t xml:space="preserve"> </w:t>
      </w:r>
      <w:r>
        <w:rPr>
          <w:sz w:val="22"/>
          <w:szCs w:val="22"/>
        </w:rPr>
        <w:t>cannabis</w:t>
      </w:r>
      <w:r w:rsidRPr="00D244AE">
        <w:rPr>
          <w:sz w:val="22"/>
          <w:szCs w:val="22"/>
        </w:rPr>
        <w:t xml:space="preserve"> reference material </w:t>
      </w:r>
      <w:r>
        <w:rPr>
          <w:sz w:val="22"/>
          <w:szCs w:val="22"/>
        </w:rPr>
        <w:t>characteristics</w:t>
      </w:r>
      <w:r w:rsidRPr="00D244AE">
        <w:rPr>
          <w:sz w:val="22"/>
          <w:szCs w:val="22"/>
        </w:rPr>
        <w:t>.</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1"/>
          <w:numId w:val="24"/>
        </w:numPr>
        <w:rPr>
          <w:b/>
          <w:sz w:val="22"/>
          <w:szCs w:val="22"/>
        </w:rPr>
      </w:pPr>
      <w:r w:rsidRPr="00D244AE">
        <w:rPr>
          <w:sz w:val="22"/>
          <w:szCs w:val="22"/>
        </w:rPr>
        <w:t xml:space="preserve">Record the lot number or Drug Chemistry designation of the </w:t>
      </w:r>
      <w:r>
        <w:rPr>
          <w:sz w:val="22"/>
          <w:szCs w:val="22"/>
        </w:rPr>
        <w:t xml:space="preserve">cannabis </w:t>
      </w:r>
      <w:r w:rsidRPr="00D244AE">
        <w:rPr>
          <w:sz w:val="22"/>
          <w:szCs w:val="22"/>
        </w:rPr>
        <w:t>reference material used for comparison on the Drug Chemistry Worksheet.</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1"/>
          <w:numId w:val="24"/>
        </w:numPr>
        <w:rPr>
          <w:b/>
          <w:sz w:val="22"/>
          <w:szCs w:val="22"/>
        </w:rPr>
      </w:pPr>
      <w:r w:rsidRPr="00D244AE">
        <w:rPr>
          <w:b/>
          <w:sz w:val="22"/>
          <w:szCs w:val="22"/>
        </w:rPr>
        <w:t>Macroscopic characteristics</w:t>
      </w:r>
      <w:r w:rsidRPr="00D244AE">
        <w:rPr>
          <w:sz w:val="22"/>
          <w:szCs w:val="22"/>
        </w:rPr>
        <w:t xml:space="preserve"> – Record the observed macroscopic characteristics present in the exhibit on the Drug Chemistry Worksheet.  Include any additional details as needed.</w:t>
      </w:r>
    </w:p>
    <w:p w:rsidR="000D14F5" w:rsidRPr="00D244AE" w:rsidRDefault="000D14F5" w:rsidP="000D14F5">
      <w:pPr>
        <w:pStyle w:val="List"/>
        <w:numPr>
          <w:ilvl w:val="0"/>
          <w:numId w:val="0"/>
        </w:numPr>
        <w:ind w:left="792"/>
        <w:rPr>
          <w:b/>
          <w:sz w:val="22"/>
          <w:szCs w:val="22"/>
        </w:rPr>
      </w:pPr>
    </w:p>
    <w:p w:rsidR="000D14F5" w:rsidRPr="00D244AE" w:rsidRDefault="000D14F5" w:rsidP="000D14F5">
      <w:pPr>
        <w:pStyle w:val="List"/>
        <w:numPr>
          <w:ilvl w:val="2"/>
          <w:numId w:val="24"/>
        </w:numPr>
        <w:rPr>
          <w:b/>
          <w:sz w:val="22"/>
          <w:szCs w:val="22"/>
        </w:rPr>
      </w:pPr>
      <w:r>
        <w:rPr>
          <w:sz w:val="22"/>
          <w:szCs w:val="22"/>
        </w:rPr>
        <w:t xml:space="preserve"> </w:t>
      </w:r>
      <w:r w:rsidRPr="00D244AE">
        <w:rPr>
          <w:sz w:val="22"/>
          <w:szCs w:val="22"/>
        </w:rPr>
        <w:t xml:space="preserve">An exhibit must contain sufficient macroscopic characteristics described and referenced in this procedure to be macroscopically consistent with </w:t>
      </w:r>
      <w:r>
        <w:rPr>
          <w:sz w:val="22"/>
          <w:szCs w:val="22"/>
        </w:rPr>
        <w:t>cannabis</w:t>
      </w:r>
      <w:r w:rsidRPr="00D244AE">
        <w:rPr>
          <w:sz w:val="22"/>
          <w:szCs w:val="22"/>
        </w:rPr>
        <w:t xml:space="preserve"> or be visually consistent with </w:t>
      </w:r>
      <w:r>
        <w:rPr>
          <w:sz w:val="22"/>
          <w:szCs w:val="22"/>
        </w:rPr>
        <w:t>cannabis</w:t>
      </w:r>
      <w:r w:rsidRPr="00D244AE">
        <w:rPr>
          <w:sz w:val="22"/>
          <w:szCs w:val="22"/>
        </w:rPr>
        <w:t xml:space="preserve"> reference material for the macroscopic examination to be considered as a positive Category B test, refer to the Drug Chemistry Drug Analysis Technical Procedure.</w:t>
      </w:r>
    </w:p>
    <w:p w:rsidR="000D14F5" w:rsidRPr="00D244AE" w:rsidRDefault="000D14F5" w:rsidP="000D14F5">
      <w:pPr>
        <w:pStyle w:val="List"/>
        <w:numPr>
          <w:ilvl w:val="0"/>
          <w:numId w:val="0"/>
        </w:numPr>
        <w:ind w:left="1224"/>
        <w:rPr>
          <w:b/>
          <w:sz w:val="22"/>
          <w:szCs w:val="22"/>
        </w:rPr>
      </w:pPr>
    </w:p>
    <w:p w:rsidR="000D14F5" w:rsidRPr="00D244AE" w:rsidRDefault="000D14F5" w:rsidP="000D14F5">
      <w:pPr>
        <w:pStyle w:val="List"/>
        <w:numPr>
          <w:ilvl w:val="2"/>
          <w:numId w:val="24"/>
        </w:numPr>
        <w:rPr>
          <w:b/>
          <w:sz w:val="22"/>
          <w:szCs w:val="22"/>
        </w:rPr>
      </w:pPr>
      <w:r>
        <w:rPr>
          <w:sz w:val="22"/>
          <w:szCs w:val="22"/>
        </w:rPr>
        <w:t xml:space="preserve"> </w:t>
      </w:r>
      <w:r w:rsidRPr="00D244AE">
        <w:rPr>
          <w:sz w:val="22"/>
          <w:szCs w:val="22"/>
        </w:rPr>
        <w:t>Macroscopic Characteristics</w:t>
      </w:r>
    </w:p>
    <w:p w:rsidR="000D14F5" w:rsidRPr="00D244AE" w:rsidRDefault="000D14F5" w:rsidP="000D14F5">
      <w:pPr>
        <w:pStyle w:val="List"/>
        <w:numPr>
          <w:ilvl w:val="0"/>
          <w:numId w:val="0"/>
        </w:numPr>
        <w:ind w:left="1224"/>
        <w:rPr>
          <w:b/>
          <w:sz w:val="22"/>
          <w:szCs w:val="22"/>
        </w:rPr>
      </w:pPr>
    </w:p>
    <w:p w:rsidR="000D14F5" w:rsidRPr="00D244AE" w:rsidRDefault="000D14F5" w:rsidP="000D14F5">
      <w:pPr>
        <w:pStyle w:val="List"/>
        <w:numPr>
          <w:ilvl w:val="3"/>
          <w:numId w:val="24"/>
        </w:numPr>
        <w:rPr>
          <w:b/>
          <w:sz w:val="22"/>
          <w:szCs w:val="22"/>
        </w:rPr>
      </w:pPr>
      <w:r w:rsidRPr="00D244AE">
        <w:rPr>
          <w:sz w:val="22"/>
          <w:szCs w:val="22"/>
        </w:rPr>
        <w:t>Upright stalk attains a height of 3-16 feet, usually 4-6 feet.</w:t>
      </w:r>
    </w:p>
    <w:p w:rsidR="000D14F5" w:rsidRPr="00D244AE" w:rsidRDefault="000D14F5" w:rsidP="000D14F5">
      <w:pPr>
        <w:pStyle w:val="List"/>
        <w:numPr>
          <w:ilvl w:val="3"/>
          <w:numId w:val="24"/>
        </w:numPr>
        <w:rPr>
          <w:b/>
          <w:sz w:val="22"/>
          <w:szCs w:val="22"/>
        </w:rPr>
      </w:pPr>
      <w:r w:rsidRPr="00D244AE">
        <w:rPr>
          <w:sz w:val="22"/>
          <w:szCs w:val="22"/>
        </w:rPr>
        <w:t>Stalk varies in diameter up to two inches, usually one-half inch or less.</w:t>
      </w:r>
    </w:p>
    <w:p w:rsidR="000D14F5" w:rsidRPr="00D244AE" w:rsidRDefault="000D14F5" w:rsidP="000D14F5">
      <w:pPr>
        <w:pStyle w:val="List"/>
        <w:numPr>
          <w:ilvl w:val="3"/>
          <w:numId w:val="24"/>
        </w:numPr>
        <w:rPr>
          <w:b/>
          <w:sz w:val="22"/>
          <w:szCs w:val="22"/>
        </w:rPr>
      </w:pPr>
      <w:r w:rsidRPr="00D244AE">
        <w:rPr>
          <w:sz w:val="22"/>
          <w:szCs w:val="22"/>
        </w:rPr>
        <w:t>Stalks and stems are longitudinally grooved.</w:t>
      </w:r>
    </w:p>
    <w:p w:rsidR="000D14F5" w:rsidRPr="00D244AE" w:rsidRDefault="000D14F5" w:rsidP="000D14F5">
      <w:pPr>
        <w:pStyle w:val="List"/>
        <w:numPr>
          <w:ilvl w:val="3"/>
          <w:numId w:val="24"/>
        </w:numPr>
        <w:rPr>
          <w:b/>
          <w:sz w:val="22"/>
          <w:szCs w:val="22"/>
        </w:rPr>
      </w:pPr>
      <w:r w:rsidRPr="00D244AE">
        <w:rPr>
          <w:sz w:val="22"/>
          <w:szCs w:val="22"/>
        </w:rPr>
        <w:t>Nodes occur on the stalk at intervals of 4 to 20 inches.  The plant branches at the nodes – a branch appearing immediately above each leaf. The branches occur at opposite points on the stalk with alternate pairs situated at approximately right angles except at the top of the plant, where the arrangement becomes alternate rather than opposite.</w:t>
      </w:r>
    </w:p>
    <w:p w:rsidR="000D14F5" w:rsidRPr="00D244AE" w:rsidRDefault="000D14F5" w:rsidP="000D14F5">
      <w:pPr>
        <w:pStyle w:val="List"/>
        <w:numPr>
          <w:ilvl w:val="3"/>
          <w:numId w:val="24"/>
        </w:numPr>
        <w:rPr>
          <w:b/>
          <w:sz w:val="22"/>
          <w:szCs w:val="22"/>
        </w:rPr>
      </w:pPr>
      <w:r w:rsidRPr="00D244AE">
        <w:rPr>
          <w:sz w:val="22"/>
          <w:szCs w:val="22"/>
        </w:rPr>
        <w:t>Plant has compound palmate leaves with 5-11 leaflets (usually seven), and odd in number.</w:t>
      </w:r>
    </w:p>
    <w:p w:rsidR="000D14F5" w:rsidRPr="00D244AE" w:rsidRDefault="000D14F5" w:rsidP="000D14F5">
      <w:pPr>
        <w:pStyle w:val="List"/>
        <w:numPr>
          <w:ilvl w:val="3"/>
          <w:numId w:val="24"/>
        </w:numPr>
        <w:rPr>
          <w:b/>
          <w:sz w:val="22"/>
          <w:szCs w:val="22"/>
        </w:rPr>
      </w:pPr>
      <w:r w:rsidRPr="00D244AE">
        <w:rPr>
          <w:sz w:val="22"/>
          <w:szCs w:val="22"/>
        </w:rPr>
        <w:t>Leaflets are pointed at both ends and vary up to about 6 inches length and to about 1.5 inches in width.  They are characteristically hair covered, veined and serrated (with notched edges.)</w:t>
      </w:r>
    </w:p>
    <w:p w:rsidR="000D14F5" w:rsidRPr="00D244AE" w:rsidRDefault="000D14F5" w:rsidP="000D14F5">
      <w:pPr>
        <w:pStyle w:val="List"/>
        <w:numPr>
          <w:ilvl w:val="4"/>
          <w:numId w:val="24"/>
        </w:numPr>
        <w:rPr>
          <w:b/>
          <w:sz w:val="22"/>
          <w:szCs w:val="22"/>
        </w:rPr>
      </w:pPr>
      <w:r w:rsidRPr="00D244AE">
        <w:rPr>
          <w:sz w:val="22"/>
          <w:szCs w:val="22"/>
        </w:rPr>
        <w:t>The veins run out obliquely from the midrib to the tips of the teeth.</w:t>
      </w:r>
    </w:p>
    <w:p w:rsidR="000D14F5" w:rsidRPr="00D244AE" w:rsidRDefault="000D14F5" w:rsidP="000D14F5">
      <w:pPr>
        <w:pStyle w:val="List"/>
        <w:numPr>
          <w:ilvl w:val="4"/>
          <w:numId w:val="24"/>
        </w:numPr>
        <w:rPr>
          <w:b/>
          <w:sz w:val="22"/>
          <w:szCs w:val="22"/>
        </w:rPr>
      </w:pPr>
      <w:r w:rsidRPr="00D244AE">
        <w:rPr>
          <w:sz w:val="22"/>
          <w:szCs w:val="22"/>
        </w:rPr>
        <w:t>The teeth point towards the tips.</w:t>
      </w:r>
    </w:p>
    <w:p w:rsidR="000D14F5" w:rsidRPr="00D244AE" w:rsidRDefault="000D14F5" w:rsidP="000D14F5">
      <w:pPr>
        <w:pStyle w:val="List"/>
        <w:numPr>
          <w:ilvl w:val="4"/>
          <w:numId w:val="24"/>
        </w:numPr>
        <w:rPr>
          <w:b/>
          <w:sz w:val="22"/>
          <w:szCs w:val="22"/>
        </w:rPr>
      </w:pPr>
      <w:r w:rsidRPr="00D244AE">
        <w:rPr>
          <w:sz w:val="22"/>
          <w:szCs w:val="22"/>
        </w:rPr>
        <w:t>The upper surface is darker than the lower surface.</w:t>
      </w:r>
    </w:p>
    <w:p w:rsidR="000D14F5" w:rsidRPr="00D244AE" w:rsidRDefault="000D14F5" w:rsidP="000D14F5">
      <w:pPr>
        <w:pStyle w:val="List"/>
        <w:numPr>
          <w:ilvl w:val="3"/>
          <w:numId w:val="24"/>
        </w:numPr>
        <w:rPr>
          <w:b/>
          <w:sz w:val="22"/>
          <w:szCs w:val="22"/>
        </w:rPr>
      </w:pPr>
      <w:r w:rsidRPr="00D244AE">
        <w:rPr>
          <w:sz w:val="22"/>
          <w:szCs w:val="22"/>
        </w:rPr>
        <w:t>Distinction between male and female plants is difficult except at maturity.</w:t>
      </w:r>
    </w:p>
    <w:p w:rsidR="000D14F5" w:rsidRPr="00D244AE" w:rsidRDefault="000D14F5" w:rsidP="000D14F5">
      <w:pPr>
        <w:pStyle w:val="List"/>
        <w:numPr>
          <w:ilvl w:val="4"/>
          <w:numId w:val="24"/>
        </w:numPr>
        <w:rPr>
          <w:b/>
          <w:sz w:val="22"/>
          <w:szCs w:val="22"/>
        </w:rPr>
      </w:pPr>
      <w:r w:rsidRPr="00D244AE">
        <w:rPr>
          <w:sz w:val="22"/>
          <w:szCs w:val="22"/>
        </w:rPr>
        <w:t>Male: flowers are very prominent; mature ones shed pollen profusely.</w:t>
      </w:r>
    </w:p>
    <w:p w:rsidR="000D14F5" w:rsidRPr="00D244AE" w:rsidRDefault="000D14F5" w:rsidP="000D14F5">
      <w:pPr>
        <w:pStyle w:val="List"/>
        <w:numPr>
          <w:ilvl w:val="4"/>
          <w:numId w:val="24"/>
        </w:numPr>
        <w:rPr>
          <w:b/>
          <w:sz w:val="22"/>
          <w:szCs w:val="22"/>
        </w:rPr>
      </w:pPr>
      <w:r w:rsidRPr="00D244AE">
        <w:rPr>
          <w:sz w:val="22"/>
          <w:szCs w:val="22"/>
        </w:rPr>
        <w:t>Female: flowers are inconspicuous and are found hidden among the small leaves at the ends of the stalk and branches.</w:t>
      </w:r>
    </w:p>
    <w:p w:rsidR="000D14F5" w:rsidRPr="00D244AE" w:rsidRDefault="000D14F5" w:rsidP="000D14F5">
      <w:pPr>
        <w:pStyle w:val="List"/>
        <w:numPr>
          <w:ilvl w:val="3"/>
          <w:numId w:val="24"/>
        </w:numPr>
        <w:rPr>
          <w:b/>
          <w:sz w:val="22"/>
          <w:szCs w:val="22"/>
        </w:rPr>
      </w:pPr>
      <w:r w:rsidRPr="00D244AE">
        <w:rPr>
          <w:sz w:val="22"/>
          <w:szCs w:val="22"/>
        </w:rPr>
        <w:lastRenderedPageBreak/>
        <w:t>Seeds are about 2 – 5 mm long, greenish-yellow to brown, mottled, covered with lacy markings, ovoid in shape and divided into two segments by a ridge extending around the greatest circumference.</w:t>
      </w:r>
    </w:p>
    <w:p w:rsidR="000D14F5" w:rsidRPr="008243EA" w:rsidRDefault="000D14F5" w:rsidP="000D14F5">
      <w:pPr>
        <w:pStyle w:val="List"/>
        <w:numPr>
          <w:ilvl w:val="3"/>
          <w:numId w:val="24"/>
        </w:numPr>
        <w:rPr>
          <w:b/>
          <w:sz w:val="22"/>
          <w:szCs w:val="22"/>
        </w:rPr>
      </w:pPr>
      <w:r w:rsidRPr="00D244AE">
        <w:rPr>
          <w:sz w:val="22"/>
          <w:szCs w:val="22"/>
        </w:rPr>
        <w:t>Seeds are enclosed in hulls or pods which are green, hairy and sticky to the touch.</w:t>
      </w:r>
    </w:p>
    <w:p w:rsidR="000D14F5" w:rsidRPr="008243EA" w:rsidRDefault="000D14F5" w:rsidP="000D14F5">
      <w:pPr>
        <w:pStyle w:val="List"/>
        <w:numPr>
          <w:ilvl w:val="3"/>
          <w:numId w:val="24"/>
        </w:numPr>
        <w:rPr>
          <w:b/>
          <w:sz w:val="22"/>
          <w:szCs w:val="22"/>
        </w:rPr>
      </w:pPr>
      <w:r w:rsidRPr="008243EA">
        <w:rPr>
          <w:sz w:val="22"/>
          <w:szCs w:val="22"/>
        </w:rPr>
        <w:t>Seeds contain a white, oily, meaty substance similar to coconut meat.</w:t>
      </w:r>
    </w:p>
    <w:p w:rsidR="000D14F5" w:rsidRPr="008243EA" w:rsidRDefault="000D14F5" w:rsidP="000D14F5">
      <w:pPr>
        <w:pStyle w:val="List"/>
        <w:numPr>
          <w:ilvl w:val="3"/>
          <w:numId w:val="24"/>
        </w:numPr>
        <w:rPr>
          <w:b/>
          <w:sz w:val="22"/>
          <w:szCs w:val="22"/>
        </w:rPr>
      </w:pPr>
      <w:r w:rsidRPr="008243EA">
        <w:rPr>
          <w:sz w:val="22"/>
          <w:szCs w:val="22"/>
        </w:rPr>
        <w:t>The root system consists of one main tap root up to eight inches long, from which spring a number of comparatively tiny branches.</w:t>
      </w:r>
    </w:p>
    <w:p w:rsidR="000D14F5" w:rsidRPr="008243EA" w:rsidRDefault="000D14F5" w:rsidP="000D14F5">
      <w:pPr>
        <w:pStyle w:val="List"/>
        <w:numPr>
          <w:ilvl w:val="3"/>
          <w:numId w:val="24"/>
        </w:numPr>
        <w:rPr>
          <w:b/>
          <w:sz w:val="22"/>
          <w:szCs w:val="22"/>
        </w:rPr>
      </w:pPr>
      <w:r w:rsidRPr="008243EA">
        <w:rPr>
          <w:sz w:val="22"/>
          <w:szCs w:val="22"/>
        </w:rPr>
        <w:t>Plant has a characteristic odor and is sticky to the touch.</w:t>
      </w:r>
    </w:p>
    <w:p w:rsidR="000D14F5" w:rsidRPr="008243EA" w:rsidRDefault="000D14F5" w:rsidP="000D14F5">
      <w:pPr>
        <w:pStyle w:val="List"/>
        <w:numPr>
          <w:ilvl w:val="0"/>
          <w:numId w:val="0"/>
        </w:numPr>
        <w:ind w:left="792"/>
        <w:rPr>
          <w:b/>
          <w:sz w:val="22"/>
          <w:szCs w:val="22"/>
        </w:rPr>
      </w:pPr>
    </w:p>
    <w:p w:rsidR="000D14F5" w:rsidRDefault="000D14F5" w:rsidP="000D14F5">
      <w:pPr>
        <w:pStyle w:val="List"/>
        <w:numPr>
          <w:ilvl w:val="1"/>
          <w:numId w:val="24"/>
        </w:numPr>
        <w:rPr>
          <w:b/>
          <w:sz w:val="22"/>
          <w:szCs w:val="22"/>
        </w:rPr>
      </w:pPr>
      <w:r w:rsidRPr="008243EA">
        <w:rPr>
          <w:b/>
          <w:sz w:val="22"/>
          <w:szCs w:val="22"/>
        </w:rPr>
        <w:t>Microscopic Characteristics</w:t>
      </w:r>
    </w:p>
    <w:p w:rsidR="000D14F5" w:rsidRPr="008243EA" w:rsidRDefault="000D14F5" w:rsidP="000D14F5">
      <w:pPr>
        <w:pStyle w:val="List"/>
        <w:numPr>
          <w:ilvl w:val="0"/>
          <w:numId w:val="0"/>
        </w:numPr>
        <w:ind w:left="1224"/>
        <w:rPr>
          <w:b/>
          <w:sz w:val="22"/>
          <w:szCs w:val="22"/>
        </w:rPr>
      </w:pPr>
    </w:p>
    <w:p w:rsidR="000D14F5" w:rsidRPr="008243EA" w:rsidRDefault="000D14F5" w:rsidP="000D14F5">
      <w:pPr>
        <w:pStyle w:val="List"/>
        <w:numPr>
          <w:ilvl w:val="2"/>
          <w:numId w:val="24"/>
        </w:numPr>
        <w:rPr>
          <w:b/>
          <w:sz w:val="22"/>
          <w:szCs w:val="22"/>
        </w:rPr>
      </w:pPr>
      <w:r>
        <w:rPr>
          <w:sz w:val="22"/>
          <w:szCs w:val="22"/>
        </w:rPr>
        <w:t xml:space="preserve"> </w:t>
      </w:r>
      <w:r w:rsidRPr="008243EA">
        <w:rPr>
          <w:sz w:val="22"/>
          <w:szCs w:val="22"/>
        </w:rPr>
        <w:t xml:space="preserve">Observe the microscopic characteristics using the stereomicroscope and record the observations on the Drug Chemistry Worksheet by checking the box beside the characteristics, if applicable, or recording a written description of the observation.  </w:t>
      </w:r>
      <w:r w:rsidRPr="00CB079A">
        <w:rPr>
          <w:sz w:val="22"/>
          <w:szCs w:val="22"/>
        </w:rPr>
        <w:t xml:space="preserve"> </w:t>
      </w:r>
      <w:r w:rsidRPr="008243EA">
        <w:rPr>
          <w:sz w:val="22"/>
          <w:szCs w:val="22"/>
        </w:rPr>
        <w:t xml:space="preserve">An exhibit must contain leaves that meet the requirements </w:t>
      </w:r>
      <w:r w:rsidRPr="00E53831">
        <w:rPr>
          <w:sz w:val="22"/>
          <w:szCs w:val="22"/>
        </w:rPr>
        <w:t>of 5.6.</w:t>
      </w:r>
      <w:r>
        <w:rPr>
          <w:sz w:val="22"/>
          <w:szCs w:val="22"/>
        </w:rPr>
        <w:t>1</w:t>
      </w:r>
      <w:r w:rsidRPr="00E53831">
        <w:rPr>
          <w:sz w:val="22"/>
          <w:szCs w:val="22"/>
        </w:rPr>
        <w:t>.3.3 and 5.6.</w:t>
      </w:r>
      <w:r>
        <w:rPr>
          <w:sz w:val="22"/>
          <w:szCs w:val="22"/>
        </w:rPr>
        <w:t>1</w:t>
      </w:r>
      <w:r w:rsidRPr="00E53831">
        <w:rPr>
          <w:sz w:val="22"/>
          <w:szCs w:val="22"/>
        </w:rPr>
        <w:t xml:space="preserve">.3.4. </w:t>
      </w:r>
      <w:r w:rsidRPr="008243EA">
        <w:rPr>
          <w:sz w:val="22"/>
          <w:szCs w:val="22"/>
        </w:rPr>
        <w:t>for the microscopic examination to be considered as a positive Category B test, refer to the Drug Chemistry Drug Analysis Technical Procedure.</w:t>
      </w:r>
      <w:r>
        <w:rPr>
          <w:sz w:val="22"/>
          <w:szCs w:val="22"/>
        </w:rPr>
        <w:t xml:space="preserve"> Digital images of these leaf characteristics shall be taken.  Additional images may be taken of additional plant characteristics. </w:t>
      </w:r>
    </w:p>
    <w:p w:rsidR="000D14F5" w:rsidRPr="008243EA" w:rsidRDefault="000D14F5" w:rsidP="000D14F5">
      <w:pPr>
        <w:pStyle w:val="List"/>
        <w:numPr>
          <w:ilvl w:val="0"/>
          <w:numId w:val="0"/>
        </w:numPr>
        <w:ind w:left="1224"/>
        <w:rPr>
          <w:b/>
          <w:sz w:val="22"/>
          <w:szCs w:val="22"/>
        </w:rPr>
      </w:pPr>
    </w:p>
    <w:p w:rsidR="000D14F5" w:rsidRPr="008243EA" w:rsidRDefault="000D14F5" w:rsidP="000D14F5">
      <w:pPr>
        <w:pStyle w:val="List"/>
        <w:numPr>
          <w:ilvl w:val="3"/>
          <w:numId w:val="24"/>
        </w:numPr>
        <w:rPr>
          <w:b/>
          <w:sz w:val="22"/>
          <w:szCs w:val="22"/>
        </w:rPr>
      </w:pPr>
      <w:r w:rsidRPr="008243EA">
        <w:rPr>
          <w:sz w:val="22"/>
          <w:szCs w:val="22"/>
        </w:rPr>
        <w:t xml:space="preserve">The plant has glandular (related to a cell or group of cells that produces a secretion) trichomes (hair-like projections) where the cannabis resin is produced and stored.  They are mainly associated with the flower </w:t>
      </w:r>
      <w:proofErr w:type="gramStart"/>
      <w:r w:rsidRPr="008243EA">
        <w:rPr>
          <w:sz w:val="22"/>
          <w:szCs w:val="22"/>
        </w:rPr>
        <w:t>structures</w:t>
      </w:r>
      <w:proofErr w:type="gramEnd"/>
      <w:r w:rsidRPr="008243EA">
        <w:rPr>
          <w:sz w:val="22"/>
          <w:szCs w:val="22"/>
        </w:rPr>
        <w:t xml:space="preserve"> but they can also be found on the lower surface of the leaves and occasionally on the stems of young plants.  They occur as:</w:t>
      </w:r>
    </w:p>
    <w:p w:rsidR="000D14F5" w:rsidRPr="008243EA" w:rsidRDefault="000D14F5" w:rsidP="000D14F5">
      <w:pPr>
        <w:pStyle w:val="List"/>
        <w:numPr>
          <w:ilvl w:val="0"/>
          <w:numId w:val="0"/>
        </w:numPr>
        <w:ind w:left="1728"/>
        <w:rPr>
          <w:b/>
          <w:sz w:val="22"/>
          <w:szCs w:val="22"/>
        </w:rPr>
      </w:pPr>
    </w:p>
    <w:p w:rsidR="000D14F5" w:rsidRPr="008243EA" w:rsidRDefault="000D14F5" w:rsidP="000D14F5">
      <w:pPr>
        <w:pStyle w:val="List"/>
        <w:numPr>
          <w:ilvl w:val="4"/>
          <w:numId w:val="24"/>
        </w:numPr>
        <w:rPr>
          <w:b/>
          <w:sz w:val="22"/>
          <w:szCs w:val="22"/>
        </w:rPr>
      </w:pPr>
      <w:r w:rsidRPr="008243EA">
        <w:rPr>
          <w:sz w:val="22"/>
          <w:szCs w:val="22"/>
        </w:rPr>
        <w:t>Sessile glands, i.e. trichomes without stalk</w:t>
      </w:r>
    </w:p>
    <w:p w:rsidR="000D14F5" w:rsidRPr="008243EA" w:rsidRDefault="000D14F5" w:rsidP="000D14F5">
      <w:pPr>
        <w:pStyle w:val="List"/>
        <w:numPr>
          <w:ilvl w:val="4"/>
          <w:numId w:val="24"/>
        </w:numPr>
        <w:rPr>
          <w:b/>
          <w:sz w:val="22"/>
          <w:szCs w:val="22"/>
        </w:rPr>
      </w:pPr>
      <w:r w:rsidRPr="008243EA">
        <w:rPr>
          <w:sz w:val="22"/>
          <w:szCs w:val="22"/>
        </w:rPr>
        <w:t>Small bulbous glandular trichomes with one-celled stalks</w:t>
      </w:r>
    </w:p>
    <w:p w:rsidR="000D14F5" w:rsidRPr="008243EA" w:rsidRDefault="000D14F5" w:rsidP="000D14F5">
      <w:pPr>
        <w:pStyle w:val="List"/>
        <w:numPr>
          <w:ilvl w:val="4"/>
          <w:numId w:val="24"/>
        </w:numPr>
        <w:rPr>
          <w:b/>
          <w:sz w:val="22"/>
          <w:szCs w:val="22"/>
        </w:rPr>
      </w:pPr>
      <w:r w:rsidRPr="008243EA">
        <w:rPr>
          <w:sz w:val="22"/>
          <w:szCs w:val="22"/>
        </w:rPr>
        <w:t>Long multicellular stalks on female flowers</w:t>
      </w:r>
    </w:p>
    <w:p w:rsidR="000D14F5" w:rsidRPr="008243EA" w:rsidRDefault="000D14F5" w:rsidP="000D14F5">
      <w:pPr>
        <w:pStyle w:val="List"/>
        <w:numPr>
          <w:ilvl w:val="0"/>
          <w:numId w:val="0"/>
        </w:numPr>
        <w:ind w:left="2232"/>
        <w:rPr>
          <w:b/>
          <w:sz w:val="22"/>
          <w:szCs w:val="22"/>
        </w:rPr>
      </w:pPr>
    </w:p>
    <w:p w:rsidR="000D14F5" w:rsidRPr="008243EA" w:rsidRDefault="000D14F5" w:rsidP="000D14F5">
      <w:pPr>
        <w:pStyle w:val="List"/>
        <w:numPr>
          <w:ilvl w:val="3"/>
          <w:numId w:val="24"/>
        </w:numPr>
        <w:rPr>
          <w:b/>
          <w:sz w:val="22"/>
          <w:szCs w:val="22"/>
        </w:rPr>
      </w:pPr>
      <w:r w:rsidRPr="008243EA">
        <w:rPr>
          <w:sz w:val="22"/>
          <w:szCs w:val="22"/>
        </w:rPr>
        <w:t>The plant has non-glandular trichomes which are unicellular, rigid and curved with a slender pointed apex.</w:t>
      </w:r>
    </w:p>
    <w:p w:rsidR="000D14F5" w:rsidRPr="008243EA" w:rsidRDefault="000D14F5" w:rsidP="000D14F5">
      <w:pPr>
        <w:pStyle w:val="List"/>
        <w:numPr>
          <w:ilvl w:val="0"/>
          <w:numId w:val="0"/>
        </w:numPr>
        <w:ind w:left="1728"/>
        <w:rPr>
          <w:b/>
          <w:sz w:val="22"/>
          <w:szCs w:val="22"/>
        </w:rPr>
      </w:pPr>
    </w:p>
    <w:p w:rsidR="000D14F5" w:rsidRPr="008243EA" w:rsidRDefault="000D14F5" w:rsidP="000D14F5">
      <w:pPr>
        <w:pStyle w:val="List"/>
        <w:numPr>
          <w:ilvl w:val="3"/>
          <w:numId w:val="24"/>
        </w:numPr>
        <w:rPr>
          <w:b/>
          <w:sz w:val="22"/>
          <w:szCs w:val="22"/>
        </w:rPr>
      </w:pPr>
      <w:r w:rsidRPr="008243EA">
        <w:rPr>
          <w:sz w:val="22"/>
          <w:szCs w:val="22"/>
        </w:rPr>
        <w:t xml:space="preserve">Required characteristics for identification of </w:t>
      </w:r>
      <w:r>
        <w:rPr>
          <w:sz w:val="22"/>
          <w:szCs w:val="22"/>
        </w:rPr>
        <w:t>cannabis</w:t>
      </w:r>
      <w:r w:rsidRPr="008243EA">
        <w:rPr>
          <w:sz w:val="22"/>
          <w:szCs w:val="22"/>
        </w:rPr>
        <w:t xml:space="preserve"> leaves:</w:t>
      </w:r>
    </w:p>
    <w:p w:rsidR="000D14F5" w:rsidRPr="008243EA" w:rsidRDefault="000D14F5" w:rsidP="000D14F5">
      <w:pPr>
        <w:pStyle w:val="List"/>
        <w:numPr>
          <w:ilvl w:val="0"/>
          <w:numId w:val="0"/>
        </w:numPr>
        <w:ind w:left="1728"/>
        <w:rPr>
          <w:b/>
          <w:sz w:val="22"/>
          <w:szCs w:val="22"/>
        </w:rPr>
      </w:pPr>
    </w:p>
    <w:p w:rsidR="000D14F5" w:rsidRPr="008243EA" w:rsidRDefault="000D14F5" w:rsidP="000D14F5">
      <w:pPr>
        <w:pStyle w:val="List"/>
        <w:numPr>
          <w:ilvl w:val="4"/>
          <w:numId w:val="24"/>
        </w:numPr>
        <w:rPr>
          <w:b/>
          <w:sz w:val="22"/>
          <w:szCs w:val="22"/>
        </w:rPr>
      </w:pPr>
      <w:r w:rsidRPr="008243EA">
        <w:rPr>
          <w:sz w:val="22"/>
          <w:szCs w:val="22"/>
        </w:rPr>
        <w:t>Green, brown or brown-spotted in color</w:t>
      </w:r>
    </w:p>
    <w:p w:rsidR="000D14F5" w:rsidRPr="008243EA" w:rsidRDefault="000D14F5" w:rsidP="000D14F5">
      <w:pPr>
        <w:pStyle w:val="List"/>
        <w:numPr>
          <w:ilvl w:val="4"/>
          <w:numId w:val="24"/>
        </w:numPr>
        <w:rPr>
          <w:b/>
          <w:sz w:val="22"/>
          <w:szCs w:val="22"/>
        </w:rPr>
      </w:pPr>
      <w:r w:rsidRPr="008243EA">
        <w:rPr>
          <w:sz w:val="22"/>
          <w:szCs w:val="22"/>
        </w:rPr>
        <w:t xml:space="preserve">Characteristically veined and serrated, refer to </w:t>
      </w:r>
      <w:r>
        <w:rPr>
          <w:sz w:val="22"/>
          <w:szCs w:val="22"/>
        </w:rPr>
        <w:t>5</w:t>
      </w:r>
      <w:r w:rsidRPr="008243EA">
        <w:rPr>
          <w:sz w:val="22"/>
          <w:szCs w:val="22"/>
        </w:rPr>
        <w:t xml:space="preserve">.5.2.6.1 – </w:t>
      </w:r>
      <w:r>
        <w:rPr>
          <w:sz w:val="22"/>
          <w:szCs w:val="22"/>
        </w:rPr>
        <w:t>5</w:t>
      </w:r>
      <w:r w:rsidRPr="008243EA">
        <w:rPr>
          <w:sz w:val="22"/>
          <w:szCs w:val="22"/>
        </w:rPr>
        <w:t>.5.2.6.2.</w:t>
      </w:r>
    </w:p>
    <w:p w:rsidR="000D14F5" w:rsidRPr="008243EA" w:rsidRDefault="000D14F5" w:rsidP="000D14F5">
      <w:pPr>
        <w:pStyle w:val="List"/>
        <w:numPr>
          <w:ilvl w:val="4"/>
          <w:numId w:val="24"/>
        </w:numPr>
        <w:rPr>
          <w:b/>
          <w:sz w:val="22"/>
          <w:szCs w:val="22"/>
        </w:rPr>
      </w:pPr>
      <w:r w:rsidRPr="008243EA">
        <w:rPr>
          <w:sz w:val="22"/>
          <w:szCs w:val="22"/>
        </w:rPr>
        <w:t xml:space="preserve">Non-glandular </w:t>
      </w:r>
      <w:proofErr w:type="spellStart"/>
      <w:r w:rsidRPr="008243EA">
        <w:rPr>
          <w:sz w:val="22"/>
          <w:szCs w:val="22"/>
        </w:rPr>
        <w:t>cystolithic</w:t>
      </w:r>
      <w:proofErr w:type="spellEnd"/>
      <w:r w:rsidRPr="008243EA">
        <w:rPr>
          <w:sz w:val="22"/>
          <w:szCs w:val="22"/>
        </w:rPr>
        <w:t xml:space="preserve"> hairs on the upper side with a characteristic bear claw shape with </w:t>
      </w:r>
      <w:proofErr w:type="spellStart"/>
      <w:r w:rsidRPr="008243EA">
        <w:rPr>
          <w:sz w:val="22"/>
          <w:szCs w:val="22"/>
        </w:rPr>
        <w:t>cystoliths</w:t>
      </w:r>
      <w:proofErr w:type="spellEnd"/>
      <w:r w:rsidRPr="008243EA">
        <w:rPr>
          <w:sz w:val="22"/>
          <w:szCs w:val="22"/>
        </w:rPr>
        <w:t xml:space="preserve">, calcium carbonate crystals, visible at their bases.  Some hairs may be broken and the </w:t>
      </w:r>
      <w:proofErr w:type="spellStart"/>
      <w:r w:rsidRPr="008243EA">
        <w:rPr>
          <w:sz w:val="22"/>
          <w:szCs w:val="22"/>
        </w:rPr>
        <w:t>cystolith</w:t>
      </w:r>
      <w:proofErr w:type="spellEnd"/>
      <w:r w:rsidRPr="008243EA">
        <w:rPr>
          <w:sz w:val="22"/>
          <w:szCs w:val="22"/>
        </w:rPr>
        <w:t xml:space="preserve"> freed.  Dilute hydrochloric acid may be added to produce effervescence with the calcium carbonate </w:t>
      </w:r>
      <w:proofErr w:type="spellStart"/>
      <w:r w:rsidRPr="008243EA">
        <w:rPr>
          <w:sz w:val="22"/>
          <w:szCs w:val="22"/>
        </w:rPr>
        <w:t>cystolith</w:t>
      </w:r>
      <w:proofErr w:type="spellEnd"/>
    </w:p>
    <w:p w:rsidR="000D14F5" w:rsidRPr="008243EA" w:rsidRDefault="000D14F5" w:rsidP="000D14F5">
      <w:pPr>
        <w:pStyle w:val="List"/>
        <w:numPr>
          <w:ilvl w:val="4"/>
          <w:numId w:val="24"/>
        </w:numPr>
        <w:rPr>
          <w:b/>
          <w:sz w:val="22"/>
          <w:szCs w:val="22"/>
        </w:rPr>
      </w:pPr>
      <w:r w:rsidRPr="008243EA">
        <w:rPr>
          <w:sz w:val="22"/>
          <w:szCs w:val="22"/>
        </w:rPr>
        <w:t>Non glandular, non-</w:t>
      </w:r>
      <w:proofErr w:type="spellStart"/>
      <w:r w:rsidRPr="008243EA">
        <w:rPr>
          <w:sz w:val="22"/>
          <w:szCs w:val="22"/>
        </w:rPr>
        <w:t>cystolithic</w:t>
      </w:r>
      <w:proofErr w:type="spellEnd"/>
      <w:r w:rsidRPr="008243EA">
        <w:rPr>
          <w:sz w:val="22"/>
          <w:szCs w:val="22"/>
        </w:rPr>
        <w:t xml:space="preserve"> hairs on the lower surface which are longer, </w:t>
      </w:r>
      <w:proofErr w:type="gramStart"/>
      <w:r w:rsidRPr="008243EA">
        <w:rPr>
          <w:sz w:val="22"/>
          <w:szCs w:val="22"/>
        </w:rPr>
        <w:t>more slender</w:t>
      </w:r>
      <w:proofErr w:type="gramEnd"/>
      <w:r w:rsidRPr="008243EA">
        <w:rPr>
          <w:sz w:val="22"/>
          <w:szCs w:val="22"/>
        </w:rPr>
        <w:t xml:space="preserve"> and more sharply pointed than the hairs on the upper surface.</w:t>
      </w:r>
    </w:p>
    <w:p w:rsidR="000D14F5" w:rsidRPr="008243EA" w:rsidRDefault="000D14F5" w:rsidP="000D14F5">
      <w:pPr>
        <w:pStyle w:val="List"/>
        <w:numPr>
          <w:ilvl w:val="0"/>
          <w:numId w:val="0"/>
        </w:numPr>
        <w:ind w:left="2232"/>
        <w:rPr>
          <w:b/>
          <w:sz w:val="22"/>
          <w:szCs w:val="22"/>
        </w:rPr>
      </w:pPr>
    </w:p>
    <w:p w:rsidR="000D14F5" w:rsidRPr="008243EA" w:rsidRDefault="000D14F5" w:rsidP="000D14F5">
      <w:pPr>
        <w:pStyle w:val="List"/>
        <w:numPr>
          <w:ilvl w:val="3"/>
          <w:numId w:val="24"/>
        </w:numPr>
        <w:rPr>
          <w:b/>
          <w:sz w:val="22"/>
          <w:szCs w:val="22"/>
        </w:rPr>
      </w:pPr>
      <w:r w:rsidRPr="008243EA">
        <w:rPr>
          <w:sz w:val="22"/>
          <w:szCs w:val="22"/>
        </w:rPr>
        <w:t xml:space="preserve">Required characteristics for identification of </w:t>
      </w:r>
      <w:r>
        <w:rPr>
          <w:sz w:val="22"/>
          <w:szCs w:val="22"/>
        </w:rPr>
        <w:t>cannabis</w:t>
      </w:r>
      <w:r w:rsidRPr="008243EA">
        <w:rPr>
          <w:sz w:val="22"/>
          <w:szCs w:val="22"/>
        </w:rPr>
        <w:t xml:space="preserve"> stems</w:t>
      </w:r>
      <w:r>
        <w:rPr>
          <w:sz w:val="22"/>
          <w:szCs w:val="22"/>
        </w:rPr>
        <w:t>:</w:t>
      </w:r>
    </w:p>
    <w:p w:rsidR="000D14F5" w:rsidRPr="008243EA" w:rsidRDefault="000D14F5" w:rsidP="000D14F5">
      <w:pPr>
        <w:pStyle w:val="List"/>
        <w:numPr>
          <w:ilvl w:val="0"/>
          <w:numId w:val="0"/>
        </w:numPr>
        <w:ind w:left="1728"/>
        <w:rPr>
          <w:b/>
          <w:sz w:val="22"/>
          <w:szCs w:val="22"/>
        </w:rPr>
      </w:pPr>
    </w:p>
    <w:p w:rsidR="000D14F5" w:rsidRPr="008243EA" w:rsidRDefault="000D14F5" w:rsidP="000D14F5">
      <w:pPr>
        <w:pStyle w:val="List"/>
        <w:numPr>
          <w:ilvl w:val="4"/>
          <w:numId w:val="24"/>
        </w:numPr>
        <w:rPr>
          <w:b/>
          <w:sz w:val="22"/>
          <w:szCs w:val="22"/>
        </w:rPr>
      </w:pPr>
      <w:r w:rsidRPr="008243EA">
        <w:rPr>
          <w:sz w:val="22"/>
          <w:szCs w:val="22"/>
        </w:rPr>
        <w:t>Green, brown or brown-spotted in color</w:t>
      </w:r>
    </w:p>
    <w:p w:rsidR="000D14F5" w:rsidRPr="008243EA" w:rsidRDefault="000D14F5" w:rsidP="000D14F5">
      <w:pPr>
        <w:pStyle w:val="List"/>
        <w:numPr>
          <w:ilvl w:val="4"/>
          <w:numId w:val="24"/>
        </w:numPr>
        <w:rPr>
          <w:b/>
          <w:sz w:val="22"/>
          <w:szCs w:val="22"/>
        </w:rPr>
      </w:pPr>
      <w:r w:rsidRPr="008243EA">
        <w:rPr>
          <w:sz w:val="22"/>
          <w:szCs w:val="22"/>
        </w:rPr>
        <w:t>Longitudinally grooved.</w:t>
      </w:r>
    </w:p>
    <w:p w:rsidR="000D14F5" w:rsidRPr="008243EA" w:rsidRDefault="000D14F5" w:rsidP="000D14F5">
      <w:pPr>
        <w:pStyle w:val="List"/>
        <w:numPr>
          <w:ilvl w:val="0"/>
          <w:numId w:val="0"/>
        </w:numPr>
        <w:ind w:left="2232"/>
        <w:rPr>
          <w:b/>
          <w:sz w:val="22"/>
          <w:szCs w:val="22"/>
        </w:rPr>
      </w:pPr>
    </w:p>
    <w:p w:rsidR="000D14F5" w:rsidRDefault="000D14F5" w:rsidP="000D14F5">
      <w:pPr>
        <w:pStyle w:val="List"/>
        <w:numPr>
          <w:ilvl w:val="3"/>
          <w:numId w:val="24"/>
        </w:numPr>
        <w:rPr>
          <w:b/>
          <w:sz w:val="22"/>
          <w:szCs w:val="22"/>
        </w:rPr>
      </w:pPr>
      <w:r w:rsidRPr="008243EA">
        <w:rPr>
          <w:sz w:val="22"/>
          <w:szCs w:val="22"/>
        </w:rPr>
        <w:t xml:space="preserve">Required characteristics for identification of </w:t>
      </w:r>
      <w:r>
        <w:rPr>
          <w:sz w:val="22"/>
          <w:szCs w:val="22"/>
        </w:rPr>
        <w:t>cannabis</w:t>
      </w:r>
      <w:r w:rsidRPr="008243EA">
        <w:rPr>
          <w:sz w:val="22"/>
          <w:szCs w:val="22"/>
        </w:rPr>
        <w:t xml:space="preserve"> seeds</w:t>
      </w:r>
      <w:r w:rsidRPr="008243EA">
        <w:rPr>
          <w:b/>
          <w:sz w:val="22"/>
          <w:szCs w:val="22"/>
        </w:rPr>
        <w:t>:</w:t>
      </w:r>
    </w:p>
    <w:p w:rsidR="000D14F5" w:rsidRDefault="000D14F5" w:rsidP="000D14F5">
      <w:pPr>
        <w:pStyle w:val="List"/>
        <w:numPr>
          <w:ilvl w:val="0"/>
          <w:numId w:val="0"/>
        </w:numPr>
        <w:ind w:left="1728"/>
        <w:rPr>
          <w:b/>
          <w:sz w:val="22"/>
          <w:szCs w:val="22"/>
        </w:rPr>
      </w:pPr>
    </w:p>
    <w:p w:rsidR="000D14F5" w:rsidRPr="008243EA" w:rsidRDefault="000D14F5" w:rsidP="000D14F5">
      <w:pPr>
        <w:pStyle w:val="List"/>
        <w:numPr>
          <w:ilvl w:val="4"/>
          <w:numId w:val="24"/>
        </w:numPr>
        <w:rPr>
          <w:b/>
          <w:sz w:val="22"/>
          <w:szCs w:val="22"/>
        </w:rPr>
      </w:pPr>
      <w:r w:rsidRPr="008243EA">
        <w:rPr>
          <w:sz w:val="22"/>
          <w:szCs w:val="22"/>
        </w:rPr>
        <w:t>Greenish-yellow to brown, mottled</w:t>
      </w:r>
    </w:p>
    <w:p w:rsidR="000D14F5" w:rsidRPr="008243EA" w:rsidRDefault="000D14F5" w:rsidP="000D14F5">
      <w:pPr>
        <w:pStyle w:val="List"/>
        <w:numPr>
          <w:ilvl w:val="4"/>
          <w:numId w:val="24"/>
        </w:numPr>
        <w:rPr>
          <w:b/>
          <w:sz w:val="22"/>
          <w:szCs w:val="22"/>
        </w:rPr>
      </w:pPr>
      <w:r w:rsidRPr="008243EA">
        <w:rPr>
          <w:sz w:val="22"/>
          <w:szCs w:val="22"/>
        </w:rPr>
        <w:t>Covered with lacy markings</w:t>
      </w:r>
    </w:p>
    <w:p w:rsidR="000D14F5" w:rsidRPr="008243EA" w:rsidRDefault="000D14F5" w:rsidP="000D14F5">
      <w:pPr>
        <w:pStyle w:val="List"/>
        <w:numPr>
          <w:ilvl w:val="4"/>
          <w:numId w:val="24"/>
        </w:numPr>
        <w:rPr>
          <w:b/>
          <w:sz w:val="22"/>
          <w:szCs w:val="22"/>
        </w:rPr>
      </w:pPr>
      <w:r w:rsidRPr="008243EA">
        <w:rPr>
          <w:sz w:val="22"/>
          <w:szCs w:val="22"/>
        </w:rPr>
        <w:t>Ovoid in shape</w:t>
      </w:r>
    </w:p>
    <w:p w:rsidR="000D14F5" w:rsidRPr="008243EA" w:rsidRDefault="000D14F5" w:rsidP="000D14F5">
      <w:pPr>
        <w:pStyle w:val="List"/>
        <w:numPr>
          <w:ilvl w:val="4"/>
          <w:numId w:val="24"/>
        </w:numPr>
        <w:rPr>
          <w:b/>
          <w:sz w:val="22"/>
          <w:szCs w:val="22"/>
        </w:rPr>
      </w:pPr>
      <w:r w:rsidRPr="008243EA">
        <w:rPr>
          <w:sz w:val="22"/>
          <w:szCs w:val="22"/>
        </w:rPr>
        <w:t>Ridge around the greatest circumference</w:t>
      </w:r>
    </w:p>
    <w:p w:rsidR="000D14F5" w:rsidRPr="008243EA" w:rsidRDefault="000D14F5" w:rsidP="000D14F5">
      <w:pPr>
        <w:pStyle w:val="List"/>
        <w:numPr>
          <w:ilvl w:val="0"/>
          <w:numId w:val="0"/>
        </w:numPr>
        <w:ind w:left="2232"/>
        <w:rPr>
          <w:b/>
          <w:sz w:val="22"/>
          <w:szCs w:val="22"/>
        </w:rPr>
      </w:pPr>
    </w:p>
    <w:p w:rsidR="000D14F5" w:rsidRPr="008243EA" w:rsidRDefault="000D14F5" w:rsidP="000D14F5">
      <w:pPr>
        <w:pStyle w:val="List"/>
        <w:numPr>
          <w:ilvl w:val="3"/>
          <w:numId w:val="24"/>
        </w:numPr>
        <w:rPr>
          <w:b/>
          <w:sz w:val="22"/>
          <w:szCs w:val="22"/>
        </w:rPr>
      </w:pPr>
      <w:r w:rsidRPr="008243EA">
        <w:rPr>
          <w:sz w:val="22"/>
          <w:szCs w:val="22"/>
        </w:rPr>
        <w:t xml:space="preserve">Required characteristics for identification of </w:t>
      </w:r>
      <w:r>
        <w:rPr>
          <w:sz w:val="22"/>
          <w:szCs w:val="22"/>
        </w:rPr>
        <w:t>cannabis</w:t>
      </w:r>
      <w:r w:rsidRPr="008243EA">
        <w:rPr>
          <w:sz w:val="22"/>
          <w:szCs w:val="22"/>
        </w:rPr>
        <w:t xml:space="preserve"> hulls</w:t>
      </w:r>
      <w:r>
        <w:rPr>
          <w:sz w:val="22"/>
          <w:szCs w:val="22"/>
        </w:rPr>
        <w:t>:</w:t>
      </w:r>
    </w:p>
    <w:p w:rsidR="000D14F5" w:rsidRPr="008243EA" w:rsidRDefault="000D14F5" w:rsidP="000D14F5">
      <w:pPr>
        <w:pStyle w:val="List"/>
        <w:numPr>
          <w:ilvl w:val="0"/>
          <w:numId w:val="0"/>
        </w:numPr>
        <w:ind w:left="1728"/>
        <w:rPr>
          <w:b/>
          <w:sz w:val="22"/>
          <w:szCs w:val="22"/>
        </w:rPr>
      </w:pPr>
    </w:p>
    <w:p w:rsidR="000D14F5" w:rsidRPr="008243EA" w:rsidRDefault="000D14F5" w:rsidP="000D14F5">
      <w:pPr>
        <w:pStyle w:val="List"/>
        <w:numPr>
          <w:ilvl w:val="4"/>
          <w:numId w:val="24"/>
        </w:numPr>
        <w:rPr>
          <w:b/>
          <w:sz w:val="22"/>
          <w:szCs w:val="22"/>
        </w:rPr>
      </w:pPr>
      <w:r w:rsidRPr="008243EA">
        <w:rPr>
          <w:sz w:val="22"/>
          <w:szCs w:val="22"/>
        </w:rPr>
        <w:t>Green, brown or brown-spotted in color</w:t>
      </w:r>
    </w:p>
    <w:p w:rsidR="000D14F5" w:rsidRPr="008243EA" w:rsidRDefault="000D14F5" w:rsidP="000D14F5">
      <w:pPr>
        <w:pStyle w:val="List"/>
        <w:numPr>
          <w:ilvl w:val="4"/>
          <w:numId w:val="24"/>
        </w:numPr>
        <w:rPr>
          <w:b/>
          <w:sz w:val="22"/>
          <w:szCs w:val="22"/>
        </w:rPr>
      </w:pPr>
      <w:r w:rsidRPr="008243EA">
        <w:rPr>
          <w:sz w:val="22"/>
          <w:szCs w:val="22"/>
        </w:rPr>
        <w:t>Characteristically shaped, ovoid</w:t>
      </w:r>
    </w:p>
    <w:p w:rsidR="000D14F5" w:rsidRPr="008243EA" w:rsidRDefault="000D14F5" w:rsidP="000D14F5">
      <w:pPr>
        <w:pStyle w:val="List"/>
        <w:numPr>
          <w:ilvl w:val="4"/>
          <w:numId w:val="24"/>
        </w:numPr>
        <w:rPr>
          <w:b/>
          <w:sz w:val="22"/>
          <w:szCs w:val="22"/>
        </w:rPr>
      </w:pPr>
      <w:r w:rsidRPr="008243EA">
        <w:rPr>
          <w:sz w:val="22"/>
          <w:szCs w:val="22"/>
        </w:rPr>
        <w:t xml:space="preserve">Non-glandular </w:t>
      </w:r>
      <w:proofErr w:type="spellStart"/>
      <w:r w:rsidRPr="008243EA">
        <w:rPr>
          <w:sz w:val="22"/>
          <w:szCs w:val="22"/>
        </w:rPr>
        <w:t>cystolithic</w:t>
      </w:r>
      <w:proofErr w:type="spellEnd"/>
      <w:r w:rsidRPr="008243EA">
        <w:rPr>
          <w:sz w:val="22"/>
          <w:szCs w:val="22"/>
        </w:rPr>
        <w:t xml:space="preserve"> hairs on outer surface</w:t>
      </w:r>
    </w:p>
    <w:p w:rsidR="000D14F5" w:rsidRPr="008243EA" w:rsidRDefault="000D14F5" w:rsidP="000D14F5">
      <w:pPr>
        <w:pStyle w:val="List"/>
        <w:numPr>
          <w:ilvl w:val="4"/>
          <w:numId w:val="24"/>
        </w:numPr>
        <w:rPr>
          <w:b/>
          <w:sz w:val="22"/>
          <w:szCs w:val="22"/>
        </w:rPr>
      </w:pPr>
      <w:r w:rsidRPr="008243EA">
        <w:rPr>
          <w:sz w:val="22"/>
          <w:szCs w:val="22"/>
        </w:rPr>
        <w:t>Glandular hairs which are shaped like clubs with flattened spherical heads</w:t>
      </w:r>
    </w:p>
    <w:p w:rsidR="000D14F5" w:rsidRDefault="000D14F5" w:rsidP="000D14F5">
      <w:pPr>
        <w:pStyle w:val="List"/>
        <w:numPr>
          <w:ilvl w:val="0"/>
          <w:numId w:val="0"/>
        </w:numPr>
        <w:rPr>
          <w:b/>
          <w:sz w:val="22"/>
          <w:szCs w:val="22"/>
        </w:rPr>
      </w:pPr>
    </w:p>
    <w:p w:rsidR="000D14F5" w:rsidRDefault="000D14F5" w:rsidP="000D14F5">
      <w:pPr>
        <w:pStyle w:val="ListParagraph"/>
        <w:numPr>
          <w:ilvl w:val="1"/>
          <w:numId w:val="29"/>
        </w:numPr>
        <w:autoSpaceDE w:val="0"/>
        <w:autoSpaceDN w:val="0"/>
        <w:adjustRightInd w:val="0"/>
        <w:ind w:left="720"/>
        <w:contextualSpacing w:val="0"/>
        <w:rPr>
          <w:b/>
          <w:sz w:val="22"/>
          <w:szCs w:val="22"/>
        </w:rPr>
      </w:pPr>
      <w:r>
        <w:rPr>
          <w:b/>
          <w:sz w:val="22"/>
          <w:szCs w:val="22"/>
        </w:rPr>
        <w:t>Color Test</w:t>
      </w:r>
    </w:p>
    <w:p w:rsidR="000D14F5" w:rsidRPr="00582342" w:rsidRDefault="000D14F5" w:rsidP="000D14F5">
      <w:pPr>
        <w:pStyle w:val="ListParagraph"/>
        <w:numPr>
          <w:ilvl w:val="2"/>
          <w:numId w:val="29"/>
        </w:numPr>
        <w:autoSpaceDE w:val="0"/>
        <w:autoSpaceDN w:val="0"/>
        <w:adjustRightInd w:val="0"/>
        <w:spacing w:before="240"/>
        <w:ind w:left="1260" w:hanging="540"/>
        <w:contextualSpacing w:val="0"/>
        <w:jc w:val="both"/>
        <w:rPr>
          <w:b/>
          <w:sz w:val="22"/>
          <w:szCs w:val="22"/>
        </w:rPr>
      </w:pPr>
      <w:proofErr w:type="spellStart"/>
      <w:r w:rsidRPr="00582342">
        <w:rPr>
          <w:b/>
          <w:sz w:val="22"/>
          <w:szCs w:val="22"/>
        </w:rPr>
        <w:t>Duquenois</w:t>
      </w:r>
      <w:proofErr w:type="spellEnd"/>
      <w:r w:rsidRPr="00582342">
        <w:rPr>
          <w:b/>
          <w:sz w:val="22"/>
          <w:szCs w:val="22"/>
        </w:rPr>
        <w:t>-Levine (Modified)</w:t>
      </w:r>
    </w:p>
    <w:p w:rsidR="000D14F5" w:rsidRPr="00FE343A" w:rsidRDefault="000D14F5" w:rsidP="000D14F5">
      <w:pPr>
        <w:pStyle w:val="ListParagraph"/>
        <w:autoSpaceDE w:val="0"/>
        <w:autoSpaceDN w:val="0"/>
        <w:adjustRightInd w:val="0"/>
        <w:ind w:left="1440"/>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 xml:space="preserve">Reacts with </w:t>
      </w:r>
      <w:r>
        <w:rPr>
          <w:sz w:val="22"/>
          <w:szCs w:val="22"/>
        </w:rPr>
        <w:t>cannabis/</w:t>
      </w:r>
      <w:r w:rsidRPr="00FE343A">
        <w:rPr>
          <w:sz w:val="22"/>
          <w:szCs w:val="22"/>
        </w:rPr>
        <w:t>cannabinoids to produce a violet blue color that transfers to the chloroform layer.</w:t>
      </w:r>
    </w:p>
    <w:p w:rsidR="000D14F5" w:rsidRPr="00FE343A" w:rsidRDefault="000D14F5" w:rsidP="000D14F5">
      <w:pPr>
        <w:pStyle w:val="ListParagraph"/>
        <w:autoSpaceDE w:val="0"/>
        <w:autoSpaceDN w:val="0"/>
        <w:adjustRightInd w:val="0"/>
        <w:ind w:left="2304"/>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napToGrid w:val="0"/>
          <w:sz w:val="22"/>
          <w:szCs w:val="22"/>
        </w:rPr>
      </w:pPr>
      <w:r w:rsidRPr="00FE343A">
        <w:rPr>
          <w:sz w:val="22"/>
          <w:szCs w:val="22"/>
        </w:rPr>
        <w:t>Preparation:  Dissolve 2.0 grams of vanillin and 2.5 milliliters of acetaldehyde in 100 milliliters of ethanol.</w:t>
      </w:r>
    </w:p>
    <w:p w:rsidR="000D14F5" w:rsidRPr="00FE343A" w:rsidRDefault="000D14F5" w:rsidP="000D14F5">
      <w:pPr>
        <w:pStyle w:val="ListParagraph"/>
        <w:autoSpaceDE w:val="0"/>
        <w:autoSpaceDN w:val="0"/>
        <w:adjustRightInd w:val="0"/>
        <w:ind w:left="3312"/>
        <w:jc w:val="both"/>
        <w:rPr>
          <w:b/>
          <w:snapToGrid w:val="0"/>
          <w:sz w:val="22"/>
          <w:szCs w:val="22"/>
        </w:rPr>
      </w:pPr>
    </w:p>
    <w:p w:rsidR="000D14F5" w:rsidRPr="00FE343A" w:rsidRDefault="000D14F5" w:rsidP="000D14F5">
      <w:pPr>
        <w:pStyle w:val="ListParagraph"/>
        <w:numPr>
          <w:ilvl w:val="4"/>
          <w:numId w:val="29"/>
        </w:numPr>
        <w:autoSpaceDE w:val="0"/>
        <w:autoSpaceDN w:val="0"/>
        <w:adjustRightInd w:val="0"/>
        <w:ind w:left="2250" w:hanging="810"/>
        <w:jc w:val="both"/>
        <w:rPr>
          <w:b/>
          <w:sz w:val="22"/>
          <w:szCs w:val="22"/>
        </w:rPr>
      </w:pPr>
      <w:r>
        <w:rPr>
          <w:snapToGrid w:val="0"/>
          <w:sz w:val="22"/>
          <w:szCs w:val="22"/>
        </w:rPr>
        <w:t xml:space="preserve"> </w:t>
      </w:r>
      <w:r w:rsidRPr="00FE343A">
        <w:rPr>
          <w:snapToGrid w:val="0"/>
          <w:sz w:val="22"/>
          <w:szCs w:val="22"/>
        </w:rPr>
        <w:t xml:space="preserve">Storage:  Amber glass.  </w:t>
      </w:r>
    </w:p>
    <w:p w:rsidR="000D14F5" w:rsidRPr="00FE343A" w:rsidRDefault="000D14F5" w:rsidP="000D14F5">
      <w:pPr>
        <w:pStyle w:val="ListParagraph"/>
        <w:autoSpaceDE w:val="0"/>
        <w:autoSpaceDN w:val="0"/>
        <w:adjustRightInd w:val="0"/>
        <w:ind w:left="2250" w:hanging="810"/>
        <w:jc w:val="both"/>
        <w:rPr>
          <w:b/>
          <w:sz w:val="22"/>
          <w:szCs w:val="22"/>
        </w:rPr>
      </w:pPr>
    </w:p>
    <w:p w:rsidR="000D14F5" w:rsidRPr="00FE343A" w:rsidRDefault="000D14F5" w:rsidP="000D14F5">
      <w:pPr>
        <w:pStyle w:val="ListParagraph"/>
        <w:numPr>
          <w:ilvl w:val="4"/>
          <w:numId w:val="29"/>
        </w:numPr>
        <w:autoSpaceDE w:val="0"/>
        <w:autoSpaceDN w:val="0"/>
        <w:adjustRightInd w:val="0"/>
        <w:ind w:left="2250" w:hanging="810"/>
        <w:jc w:val="both"/>
        <w:rPr>
          <w:b/>
          <w:sz w:val="22"/>
          <w:szCs w:val="22"/>
        </w:rPr>
      </w:pPr>
      <w:r>
        <w:rPr>
          <w:snapToGrid w:val="0"/>
          <w:sz w:val="22"/>
          <w:szCs w:val="22"/>
        </w:rPr>
        <w:t xml:space="preserve"> </w:t>
      </w:r>
      <w:r w:rsidRPr="00FE343A">
        <w:rPr>
          <w:snapToGrid w:val="0"/>
          <w:sz w:val="22"/>
          <w:szCs w:val="22"/>
        </w:rPr>
        <w:t xml:space="preserve">Expiration: </w:t>
      </w:r>
      <w:r w:rsidRPr="00FE343A">
        <w:rPr>
          <w:snapToGrid w:val="0"/>
          <w:sz w:val="22"/>
          <w:szCs w:val="22"/>
        </w:rPr>
        <w:tab/>
        <w:t>Stock container:</w:t>
      </w:r>
      <w:proofErr w:type="gramStart"/>
      <w:r w:rsidRPr="00FE343A">
        <w:rPr>
          <w:snapToGrid w:val="0"/>
          <w:sz w:val="22"/>
          <w:szCs w:val="22"/>
        </w:rPr>
        <w:tab/>
        <w:t xml:space="preserve">  Three</w:t>
      </w:r>
      <w:proofErr w:type="gramEnd"/>
      <w:r w:rsidRPr="00FE343A">
        <w:rPr>
          <w:snapToGrid w:val="0"/>
          <w:sz w:val="22"/>
          <w:szCs w:val="22"/>
        </w:rPr>
        <w:t xml:space="preserve"> years</w:t>
      </w:r>
    </w:p>
    <w:p w:rsidR="000D14F5" w:rsidRPr="00FE343A" w:rsidRDefault="000D14F5" w:rsidP="000D14F5">
      <w:pPr>
        <w:pStyle w:val="ListParagraph"/>
        <w:ind w:left="2970" w:firstLine="630"/>
        <w:jc w:val="both"/>
        <w:rPr>
          <w:sz w:val="22"/>
          <w:szCs w:val="22"/>
        </w:rPr>
      </w:pPr>
      <w:r w:rsidRPr="00FE343A">
        <w:rPr>
          <w:sz w:val="22"/>
          <w:szCs w:val="22"/>
        </w:rPr>
        <w:t>Use container:  Three months</w:t>
      </w:r>
    </w:p>
    <w:p w:rsidR="000D14F5" w:rsidRPr="00FE343A" w:rsidRDefault="000D14F5" w:rsidP="000D14F5">
      <w:pPr>
        <w:pStyle w:val="ListParagraph"/>
        <w:autoSpaceDE w:val="0"/>
        <w:autoSpaceDN w:val="0"/>
        <w:adjustRightInd w:val="0"/>
        <w:ind w:left="2250" w:hanging="810"/>
        <w:jc w:val="both"/>
        <w:rPr>
          <w:b/>
          <w:sz w:val="22"/>
          <w:szCs w:val="22"/>
        </w:rPr>
      </w:pPr>
    </w:p>
    <w:p w:rsidR="000D14F5" w:rsidRPr="00FE343A" w:rsidRDefault="000D14F5" w:rsidP="000D14F5">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 xml:space="preserve">Lot number: </w:t>
      </w:r>
      <w:r w:rsidRPr="00FE343A">
        <w:rPr>
          <w:sz w:val="22"/>
          <w:szCs w:val="22"/>
        </w:rPr>
        <w:tab/>
      </w:r>
      <w:proofErr w:type="gramStart"/>
      <w:r w:rsidRPr="00FE343A">
        <w:rPr>
          <w:sz w:val="22"/>
          <w:szCs w:val="22"/>
        </w:rPr>
        <w:t>Eight digit</w:t>
      </w:r>
      <w:proofErr w:type="gramEnd"/>
      <w:r w:rsidRPr="00FE343A">
        <w:rPr>
          <w:sz w:val="22"/>
          <w:szCs w:val="22"/>
        </w:rPr>
        <w:t xml:space="preserve"> format year/month/day/</w:t>
      </w:r>
      <w:proofErr w:type="spellStart"/>
      <w:r w:rsidRPr="00FE343A">
        <w:rPr>
          <w:sz w:val="22"/>
          <w:szCs w:val="22"/>
        </w:rPr>
        <w:t>Duq</w:t>
      </w:r>
      <w:proofErr w:type="spellEnd"/>
      <w:r w:rsidRPr="00FE343A">
        <w:rPr>
          <w:sz w:val="22"/>
          <w:szCs w:val="22"/>
        </w:rPr>
        <w:t>/initials of preparer</w:t>
      </w:r>
      <w:r w:rsidRPr="00FE343A">
        <w:rPr>
          <w:b/>
          <w:sz w:val="22"/>
          <w:szCs w:val="22"/>
        </w:rPr>
        <w:t xml:space="preserve">.  </w:t>
      </w:r>
    </w:p>
    <w:p w:rsidR="000D14F5" w:rsidRPr="00FE343A" w:rsidRDefault="000D14F5" w:rsidP="000D14F5">
      <w:pPr>
        <w:pStyle w:val="ListParagraph"/>
        <w:autoSpaceDE w:val="0"/>
        <w:autoSpaceDN w:val="0"/>
        <w:adjustRightInd w:val="0"/>
        <w:ind w:left="2970" w:firstLine="630"/>
        <w:jc w:val="both"/>
        <w:rPr>
          <w:b/>
          <w:sz w:val="22"/>
          <w:szCs w:val="22"/>
        </w:rPr>
      </w:pPr>
      <w:r w:rsidRPr="00FE343A">
        <w:rPr>
          <w:sz w:val="22"/>
          <w:szCs w:val="22"/>
        </w:rPr>
        <w:t>Example: 20120131DuqXXX</w:t>
      </w:r>
    </w:p>
    <w:p w:rsidR="000D14F5" w:rsidRPr="00FE343A" w:rsidRDefault="000D14F5" w:rsidP="000D14F5">
      <w:pPr>
        <w:pStyle w:val="ListParagraph"/>
        <w:ind w:left="2250" w:hanging="810"/>
        <w:jc w:val="both"/>
        <w:rPr>
          <w:sz w:val="22"/>
          <w:szCs w:val="22"/>
        </w:rPr>
      </w:pPr>
    </w:p>
    <w:p w:rsidR="000D14F5" w:rsidRPr="00FE343A" w:rsidRDefault="000D14F5" w:rsidP="000D14F5">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 xml:space="preserve">PQCC:  </w:t>
      </w:r>
    </w:p>
    <w:p w:rsidR="000D14F5" w:rsidRPr="00FE343A" w:rsidRDefault="000D14F5" w:rsidP="000D14F5">
      <w:pPr>
        <w:pStyle w:val="ListParagraph"/>
        <w:autoSpaceDE w:val="0"/>
        <w:autoSpaceDN w:val="0"/>
        <w:adjustRightInd w:val="0"/>
        <w:ind w:left="1728"/>
        <w:jc w:val="both"/>
        <w:rPr>
          <w:b/>
          <w:sz w:val="22"/>
          <w:szCs w:val="22"/>
        </w:rPr>
      </w:pPr>
    </w:p>
    <w:p w:rsidR="000D14F5" w:rsidRPr="00FE343A" w:rsidRDefault="000D14F5" w:rsidP="000D14F5">
      <w:pPr>
        <w:pStyle w:val="ListParagraph"/>
        <w:numPr>
          <w:ilvl w:val="5"/>
          <w:numId w:val="29"/>
        </w:numPr>
        <w:autoSpaceDE w:val="0"/>
        <w:autoSpaceDN w:val="0"/>
        <w:adjustRightInd w:val="0"/>
        <w:spacing w:before="240" w:after="240"/>
        <w:ind w:left="2700" w:hanging="810"/>
        <w:jc w:val="both"/>
        <w:rPr>
          <w:b/>
          <w:sz w:val="22"/>
          <w:szCs w:val="22"/>
        </w:rPr>
      </w:pPr>
      <w:r>
        <w:rPr>
          <w:sz w:val="22"/>
          <w:szCs w:val="22"/>
        </w:rPr>
        <w:t xml:space="preserve"> </w:t>
      </w:r>
      <w:r w:rsidRPr="00FE343A">
        <w:rPr>
          <w:sz w:val="22"/>
          <w:szCs w:val="22"/>
        </w:rPr>
        <w:t xml:space="preserve">Reference material:  </w:t>
      </w:r>
      <w:r>
        <w:rPr>
          <w:sz w:val="22"/>
          <w:szCs w:val="22"/>
        </w:rPr>
        <w:t>Cannabis</w:t>
      </w:r>
      <w:r w:rsidRPr="00FE343A">
        <w:rPr>
          <w:sz w:val="22"/>
          <w:szCs w:val="22"/>
        </w:rPr>
        <w:t xml:space="preserve"> or Δ</w:t>
      </w:r>
      <w:r w:rsidRPr="00FE343A">
        <w:rPr>
          <w:sz w:val="22"/>
          <w:szCs w:val="22"/>
          <w:vertAlign w:val="superscript"/>
        </w:rPr>
        <w:t>9</w:t>
      </w:r>
      <w:r w:rsidRPr="00FE343A">
        <w:rPr>
          <w:sz w:val="22"/>
          <w:szCs w:val="22"/>
        </w:rPr>
        <w:t xml:space="preserve">-Tetrahydrocannabinol.  </w:t>
      </w:r>
    </w:p>
    <w:p w:rsidR="000D14F5" w:rsidRPr="00FE343A" w:rsidRDefault="000D14F5" w:rsidP="000D14F5">
      <w:pPr>
        <w:pStyle w:val="ListParagraph"/>
        <w:numPr>
          <w:ilvl w:val="5"/>
          <w:numId w:val="29"/>
        </w:numPr>
        <w:autoSpaceDE w:val="0"/>
        <w:autoSpaceDN w:val="0"/>
        <w:adjustRightInd w:val="0"/>
        <w:spacing w:before="240" w:after="240"/>
        <w:ind w:left="2700" w:hanging="810"/>
        <w:jc w:val="both"/>
        <w:rPr>
          <w:b/>
          <w:sz w:val="22"/>
          <w:szCs w:val="22"/>
        </w:rPr>
      </w:pPr>
      <w:r>
        <w:rPr>
          <w:sz w:val="22"/>
          <w:szCs w:val="22"/>
        </w:rPr>
        <w:t xml:space="preserve"> </w:t>
      </w:r>
      <w:r w:rsidRPr="00FE343A">
        <w:rPr>
          <w:sz w:val="22"/>
          <w:szCs w:val="22"/>
        </w:rPr>
        <w:t xml:space="preserve">Acceptable result:  A violet blue color observed after the addition of acid and the violet color transfers to the chloroform layer, i.e., Positive.  </w:t>
      </w:r>
    </w:p>
    <w:p w:rsidR="000D14F5" w:rsidRPr="00FE343A" w:rsidRDefault="000D14F5" w:rsidP="000D14F5">
      <w:pPr>
        <w:pStyle w:val="ListParagraph"/>
        <w:autoSpaceDE w:val="0"/>
        <w:autoSpaceDN w:val="0"/>
        <w:adjustRightInd w:val="0"/>
        <w:ind w:left="3042"/>
        <w:jc w:val="both"/>
        <w:rPr>
          <w:b/>
          <w:sz w:val="22"/>
          <w:szCs w:val="22"/>
        </w:rPr>
      </w:pPr>
    </w:p>
    <w:p w:rsidR="000D14F5" w:rsidRPr="00FE343A" w:rsidRDefault="000D14F5" w:rsidP="000D14F5">
      <w:pPr>
        <w:pStyle w:val="ListParagraph"/>
        <w:numPr>
          <w:ilvl w:val="2"/>
          <w:numId w:val="29"/>
        </w:numPr>
        <w:autoSpaceDE w:val="0"/>
        <w:autoSpaceDN w:val="0"/>
        <w:adjustRightInd w:val="0"/>
        <w:ind w:left="1260" w:hanging="540"/>
        <w:jc w:val="both"/>
        <w:rPr>
          <w:b/>
          <w:sz w:val="22"/>
          <w:szCs w:val="22"/>
        </w:rPr>
      </w:pPr>
      <w:r w:rsidRPr="00FE343A">
        <w:rPr>
          <w:sz w:val="22"/>
          <w:szCs w:val="22"/>
        </w:rPr>
        <w:lastRenderedPageBreak/>
        <w:t>Procedure</w:t>
      </w:r>
    </w:p>
    <w:p w:rsidR="000D14F5" w:rsidRPr="00FE343A" w:rsidRDefault="000D14F5" w:rsidP="000D14F5">
      <w:pPr>
        <w:pStyle w:val="ListParagraph"/>
        <w:autoSpaceDE w:val="0"/>
        <w:autoSpaceDN w:val="0"/>
        <w:adjustRightInd w:val="0"/>
        <w:ind w:left="2304"/>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Place a small amount of sample in a culture tube or spot plate.</w:t>
      </w:r>
    </w:p>
    <w:p w:rsidR="000D14F5" w:rsidRPr="00FE343A" w:rsidRDefault="000D14F5" w:rsidP="000D14F5">
      <w:pPr>
        <w:pStyle w:val="ListParagraph"/>
        <w:autoSpaceDE w:val="0"/>
        <w:autoSpaceDN w:val="0"/>
        <w:adjustRightInd w:val="0"/>
        <w:ind w:left="1728"/>
        <w:jc w:val="both"/>
        <w:rPr>
          <w:b/>
          <w:sz w:val="22"/>
          <w:szCs w:val="22"/>
        </w:rPr>
      </w:pPr>
    </w:p>
    <w:p w:rsidR="000D14F5" w:rsidRPr="00FE343A" w:rsidRDefault="000D14F5" w:rsidP="000D14F5">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An evaporated petroleum ether or chloroform extract may be used.  Record the preparation of the sample on the appropriate Drug Chemistry Worksheet.</w:t>
      </w:r>
    </w:p>
    <w:p w:rsidR="000D14F5" w:rsidRPr="00FE343A" w:rsidRDefault="000D14F5" w:rsidP="000D14F5">
      <w:pPr>
        <w:pStyle w:val="ListParagraph"/>
        <w:autoSpaceDE w:val="0"/>
        <w:autoSpaceDN w:val="0"/>
        <w:adjustRightInd w:val="0"/>
        <w:ind w:left="3312"/>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 xml:space="preserve">Add at least three drops of the </w:t>
      </w:r>
      <w:proofErr w:type="spellStart"/>
      <w:r w:rsidRPr="00FE343A">
        <w:rPr>
          <w:sz w:val="22"/>
          <w:szCs w:val="22"/>
        </w:rPr>
        <w:t>Duquenois</w:t>
      </w:r>
      <w:proofErr w:type="spellEnd"/>
      <w:r w:rsidRPr="00FE343A">
        <w:rPr>
          <w:sz w:val="22"/>
          <w:szCs w:val="22"/>
        </w:rPr>
        <w:t xml:space="preserve"> reagent and mix thoroughly.</w:t>
      </w:r>
    </w:p>
    <w:p w:rsidR="000D14F5" w:rsidRPr="00FE343A" w:rsidRDefault="000D14F5" w:rsidP="000D14F5">
      <w:pPr>
        <w:pStyle w:val="ListParagraph"/>
        <w:autoSpaceDE w:val="0"/>
        <w:autoSpaceDN w:val="0"/>
        <w:adjustRightInd w:val="0"/>
        <w:ind w:left="1728"/>
        <w:jc w:val="both"/>
        <w:rPr>
          <w:b/>
          <w:sz w:val="22"/>
          <w:szCs w:val="22"/>
        </w:rPr>
      </w:pPr>
    </w:p>
    <w:p w:rsidR="000D14F5" w:rsidRPr="00FE343A" w:rsidRDefault="000D14F5" w:rsidP="000D14F5">
      <w:pPr>
        <w:pStyle w:val="ListParagraph"/>
        <w:numPr>
          <w:ilvl w:val="4"/>
          <w:numId w:val="29"/>
        </w:numPr>
        <w:autoSpaceDE w:val="0"/>
        <w:autoSpaceDN w:val="0"/>
        <w:adjustRightInd w:val="0"/>
        <w:ind w:left="2250" w:hanging="810"/>
        <w:jc w:val="both"/>
        <w:rPr>
          <w:b/>
          <w:sz w:val="22"/>
          <w:szCs w:val="22"/>
        </w:rPr>
      </w:pPr>
      <w:r>
        <w:rPr>
          <w:sz w:val="22"/>
          <w:szCs w:val="22"/>
        </w:rPr>
        <w:t xml:space="preserve"> </w:t>
      </w:r>
      <w:r w:rsidRPr="00FE343A">
        <w:rPr>
          <w:sz w:val="22"/>
          <w:szCs w:val="22"/>
        </w:rPr>
        <w:t>The liquid may be decanted from plant material and used to proceed.  Record the preparation of the sample on the appropriate Drug Chemistry Worksheet.</w:t>
      </w:r>
    </w:p>
    <w:p w:rsidR="000D14F5" w:rsidRPr="00FE343A" w:rsidRDefault="000D14F5" w:rsidP="000D14F5">
      <w:pPr>
        <w:pStyle w:val="ListParagraph"/>
        <w:autoSpaceDE w:val="0"/>
        <w:autoSpaceDN w:val="0"/>
        <w:adjustRightInd w:val="0"/>
        <w:ind w:left="3312"/>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Add an equal volume of concentrated hydrochloric acid and mix.</w:t>
      </w:r>
    </w:p>
    <w:p w:rsidR="000D14F5" w:rsidRPr="00FE343A" w:rsidRDefault="000D14F5" w:rsidP="000D14F5">
      <w:pPr>
        <w:pStyle w:val="ListParagraph"/>
        <w:jc w:val="both"/>
        <w:rPr>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 xml:space="preserve">Observe any color changes. </w:t>
      </w:r>
    </w:p>
    <w:p w:rsidR="000D14F5" w:rsidRPr="00FE343A" w:rsidRDefault="000D14F5" w:rsidP="000D14F5">
      <w:pPr>
        <w:pStyle w:val="ListParagraph"/>
        <w:autoSpaceDE w:val="0"/>
        <w:autoSpaceDN w:val="0"/>
        <w:adjustRightInd w:val="0"/>
        <w:ind w:left="2880"/>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Add three volumes of chloroform and mix.</w:t>
      </w:r>
    </w:p>
    <w:p w:rsidR="000D14F5" w:rsidRPr="00FE343A" w:rsidRDefault="000D14F5" w:rsidP="000D14F5">
      <w:pPr>
        <w:pStyle w:val="ListParagraph"/>
        <w:autoSpaceDE w:val="0"/>
        <w:autoSpaceDN w:val="0"/>
        <w:adjustRightInd w:val="0"/>
        <w:ind w:left="3312"/>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 xml:space="preserve">Allow phases to separate and observe the color in the chloroform (bottom) layer. </w:t>
      </w:r>
    </w:p>
    <w:p w:rsidR="000D14F5" w:rsidRPr="00FE343A" w:rsidRDefault="000D14F5" w:rsidP="000D14F5">
      <w:pPr>
        <w:pStyle w:val="ListParagraph"/>
        <w:autoSpaceDE w:val="0"/>
        <w:autoSpaceDN w:val="0"/>
        <w:adjustRightInd w:val="0"/>
        <w:ind w:left="2880"/>
        <w:jc w:val="both"/>
        <w:rPr>
          <w:b/>
          <w:sz w:val="22"/>
          <w:szCs w:val="22"/>
        </w:rPr>
      </w:pPr>
    </w:p>
    <w:p w:rsidR="000D14F5" w:rsidRPr="00FE343A"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 xml:space="preserve">Record results and any observations. </w:t>
      </w:r>
    </w:p>
    <w:p w:rsidR="000D14F5" w:rsidRPr="00FE343A" w:rsidRDefault="000D14F5" w:rsidP="000D14F5">
      <w:pPr>
        <w:autoSpaceDE w:val="0"/>
        <w:autoSpaceDN w:val="0"/>
        <w:adjustRightInd w:val="0"/>
        <w:jc w:val="both"/>
        <w:rPr>
          <w:b/>
          <w:sz w:val="22"/>
          <w:szCs w:val="22"/>
        </w:rPr>
      </w:pPr>
    </w:p>
    <w:p w:rsidR="000D14F5" w:rsidRPr="00FE343A" w:rsidRDefault="000D14F5" w:rsidP="000D14F5">
      <w:pPr>
        <w:pStyle w:val="ListParagraph"/>
        <w:numPr>
          <w:ilvl w:val="2"/>
          <w:numId w:val="29"/>
        </w:numPr>
        <w:autoSpaceDE w:val="0"/>
        <w:autoSpaceDN w:val="0"/>
        <w:adjustRightInd w:val="0"/>
        <w:ind w:left="1260" w:hanging="540"/>
        <w:jc w:val="both"/>
        <w:rPr>
          <w:b/>
          <w:sz w:val="22"/>
          <w:szCs w:val="22"/>
        </w:rPr>
      </w:pPr>
      <w:r w:rsidRPr="00FE343A">
        <w:rPr>
          <w:sz w:val="22"/>
          <w:szCs w:val="22"/>
        </w:rPr>
        <w:t xml:space="preserve">Limitations </w:t>
      </w:r>
    </w:p>
    <w:p w:rsidR="000D14F5" w:rsidRPr="00FE343A" w:rsidRDefault="000D14F5" w:rsidP="000D14F5">
      <w:pPr>
        <w:pStyle w:val="ListParagraph"/>
        <w:autoSpaceDE w:val="0"/>
        <w:autoSpaceDN w:val="0"/>
        <w:adjustRightInd w:val="0"/>
        <w:ind w:left="2304"/>
        <w:jc w:val="both"/>
        <w:rPr>
          <w:b/>
          <w:sz w:val="22"/>
          <w:szCs w:val="22"/>
        </w:rPr>
      </w:pPr>
    </w:p>
    <w:p w:rsidR="000D14F5" w:rsidRPr="00AE1AA4" w:rsidRDefault="000D14F5" w:rsidP="000D14F5">
      <w:pPr>
        <w:pStyle w:val="ListParagraph"/>
        <w:numPr>
          <w:ilvl w:val="3"/>
          <w:numId w:val="29"/>
        </w:numPr>
        <w:autoSpaceDE w:val="0"/>
        <w:autoSpaceDN w:val="0"/>
        <w:adjustRightInd w:val="0"/>
        <w:jc w:val="both"/>
        <w:rPr>
          <w:b/>
          <w:sz w:val="22"/>
          <w:szCs w:val="22"/>
        </w:rPr>
      </w:pPr>
      <w:r w:rsidRPr="00FE343A">
        <w:rPr>
          <w:sz w:val="22"/>
          <w:szCs w:val="22"/>
        </w:rPr>
        <w:t>Wet or fresh plant material, old plant material and residues may ne</w:t>
      </w:r>
      <w:r>
        <w:rPr>
          <w:sz w:val="22"/>
          <w:szCs w:val="22"/>
        </w:rPr>
        <w:t>ed preparation as described in 5.8.2</w:t>
      </w:r>
      <w:r w:rsidRPr="00FE343A">
        <w:rPr>
          <w:sz w:val="22"/>
          <w:szCs w:val="22"/>
        </w:rPr>
        <w:t>.</w:t>
      </w:r>
      <w:r>
        <w:rPr>
          <w:sz w:val="22"/>
          <w:szCs w:val="22"/>
        </w:rPr>
        <w:t>1.1</w:t>
      </w:r>
      <w:r w:rsidRPr="00FE343A">
        <w:rPr>
          <w:sz w:val="22"/>
          <w:szCs w:val="22"/>
        </w:rPr>
        <w:t xml:space="preserve"> or </w:t>
      </w:r>
      <w:r>
        <w:rPr>
          <w:sz w:val="22"/>
          <w:szCs w:val="22"/>
        </w:rPr>
        <w:t>5.8.2.2.1</w:t>
      </w:r>
      <w:r w:rsidRPr="00FE343A">
        <w:rPr>
          <w:sz w:val="22"/>
          <w:szCs w:val="22"/>
        </w:rPr>
        <w:t>.</w:t>
      </w:r>
    </w:p>
    <w:p w:rsidR="000D14F5" w:rsidRPr="00AE1AA4" w:rsidRDefault="000D14F5" w:rsidP="000D14F5">
      <w:pPr>
        <w:pStyle w:val="ListParagraph"/>
        <w:autoSpaceDE w:val="0"/>
        <w:autoSpaceDN w:val="0"/>
        <w:adjustRightInd w:val="0"/>
        <w:ind w:left="1800"/>
        <w:jc w:val="both"/>
        <w:rPr>
          <w:b/>
          <w:sz w:val="22"/>
          <w:szCs w:val="22"/>
        </w:rPr>
      </w:pPr>
    </w:p>
    <w:p w:rsidR="000D14F5" w:rsidRDefault="000D14F5" w:rsidP="000D14F5">
      <w:pPr>
        <w:pStyle w:val="ListParagraph"/>
        <w:numPr>
          <w:ilvl w:val="1"/>
          <w:numId w:val="29"/>
        </w:numPr>
        <w:autoSpaceDE w:val="0"/>
        <w:autoSpaceDN w:val="0"/>
        <w:adjustRightInd w:val="0"/>
        <w:ind w:left="810" w:hanging="450"/>
        <w:jc w:val="both"/>
        <w:rPr>
          <w:b/>
          <w:sz w:val="22"/>
          <w:szCs w:val="22"/>
        </w:rPr>
      </w:pPr>
      <w:r>
        <w:rPr>
          <w:b/>
          <w:sz w:val="22"/>
          <w:szCs w:val="22"/>
        </w:rPr>
        <w:t xml:space="preserve">Gas </w:t>
      </w:r>
      <w:proofErr w:type="spellStart"/>
      <w:r>
        <w:rPr>
          <w:b/>
          <w:sz w:val="22"/>
          <w:szCs w:val="22"/>
        </w:rPr>
        <w:t>Chromotography</w:t>
      </w:r>
      <w:proofErr w:type="spellEnd"/>
      <w:r>
        <w:rPr>
          <w:b/>
          <w:sz w:val="22"/>
          <w:szCs w:val="22"/>
        </w:rPr>
        <w:t>-Mass Spectrometry (GC-MS)</w:t>
      </w:r>
    </w:p>
    <w:p w:rsidR="000D14F5" w:rsidRDefault="000D14F5" w:rsidP="000D14F5">
      <w:pPr>
        <w:pStyle w:val="ListParagraph"/>
        <w:autoSpaceDE w:val="0"/>
        <w:autoSpaceDN w:val="0"/>
        <w:adjustRightInd w:val="0"/>
        <w:ind w:left="360"/>
        <w:jc w:val="both"/>
        <w:rPr>
          <w:b/>
          <w:sz w:val="22"/>
          <w:szCs w:val="22"/>
        </w:rPr>
      </w:pPr>
    </w:p>
    <w:p w:rsidR="000D14F5" w:rsidRDefault="000D14F5" w:rsidP="000D14F5">
      <w:pPr>
        <w:pStyle w:val="ListParagraph"/>
        <w:numPr>
          <w:ilvl w:val="2"/>
          <w:numId w:val="29"/>
        </w:numPr>
        <w:autoSpaceDE w:val="0"/>
        <w:autoSpaceDN w:val="0"/>
        <w:adjustRightInd w:val="0"/>
        <w:ind w:left="1260" w:hanging="540"/>
        <w:jc w:val="both"/>
        <w:rPr>
          <w:sz w:val="22"/>
          <w:szCs w:val="22"/>
        </w:rPr>
      </w:pPr>
      <w:r w:rsidRPr="00AE1AA4">
        <w:rPr>
          <w:sz w:val="22"/>
          <w:szCs w:val="22"/>
        </w:rPr>
        <w:t>Prepare sample</w:t>
      </w:r>
      <w:r>
        <w:rPr>
          <w:sz w:val="22"/>
          <w:szCs w:val="22"/>
        </w:rPr>
        <w:t>(</w:t>
      </w:r>
      <w:r w:rsidRPr="00AE1AA4">
        <w:rPr>
          <w:sz w:val="22"/>
          <w:szCs w:val="22"/>
        </w:rPr>
        <w:t>s</w:t>
      </w:r>
      <w:r>
        <w:rPr>
          <w:sz w:val="22"/>
          <w:szCs w:val="22"/>
        </w:rPr>
        <w:t>)</w:t>
      </w:r>
      <w:r w:rsidRPr="00AE1AA4">
        <w:rPr>
          <w:sz w:val="22"/>
          <w:szCs w:val="22"/>
        </w:rPr>
        <w:t xml:space="preserve"> </w:t>
      </w:r>
      <w:r>
        <w:rPr>
          <w:sz w:val="22"/>
          <w:szCs w:val="22"/>
        </w:rPr>
        <w:t xml:space="preserve">for GC-MS analysis utilizing an appropriate solvent and or extraction based on the sample to be analyzed. </w:t>
      </w:r>
    </w:p>
    <w:p w:rsidR="000D14F5" w:rsidRDefault="000D14F5" w:rsidP="000D14F5">
      <w:pPr>
        <w:pStyle w:val="ListParagraph"/>
        <w:autoSpaceDE w:val="0"/>
        <w:autoSpaceDN w:val="0"/>
        <w:adjustRightInd w:val="0"/>
        <w:ind w:left="1260"/>
        <w:jc w:val="both"/>
        <w:rPr>
          <w:sz w:val="22"/>
          <w:szCs w:val="22"/>
        </w:rPr>
      </w:pPr>
    </w:p>
    <w:p w:rsidR="000D14F5" w:rsidRPr="00AE1AA4" w:rsidRDefault="000D14F5" w:rsidP="000D14F5">
      <w:pPr>
        <w:pStyle w:val="ListParagraph"/>
        <w:numPr>
          <w:ilvl w:val="2"/>
          <w:numId w:val="29"/>
        </w:numPr>
        <w:autoSpaceDE w:val="0"/>
        <w:autoSpaceDN w:val="0"/>
        <w:adjustRightInd w:val="0"/>
        <w:ind w:left="1260" w:hanging="540"/>
        <w:jc w:val="both"/>
        <w:rPr>
          <w:sz w:val="22"/>
          <w:szCs w:val="22"/>
        </w:rPr>
      </w:pPr>
      <w:r>
        <w:rPr>
          <w:sz w:val="22"/>
          <w:szCs w:val="22"/>
        </w:rPr>
        <w:t xml:space="preserve">Analyze sample(s) according to the Drug Chemistry Technical Procedure for Gas </w:t>
      </w:r>
      <w:proofErr w:type="spellStart"/>
      <w:r>
        <w:rPr>
          <w:sz w:val="22"/>
          <w:szCs w:val="22"/>
        </w:rPr>
        <w:t>Chromotography</w:t>
      </w:r>
      <w:proofErr w:type="spellEnd"/>
      <w:r>
        <w:rPr>
          <w:sz w:val="22"/>
          <w:szCs w:val="22"/>
        </w:rPr>
        <w:t xml:space="preserve">/Mass Spectrometry. </w:t>
      </w:r>
    </w:p>
    <w:p w:rsidR="000D14F5" w:rsidRPr="00AE1AA4" w:rsidRDefault="000D14F5" w:rsidP="000D14F5">
      <w:pPr>
        <w:autoSpaceDE w:val="0"/>
        <w:autoSpaceDN w:val="0"/>
        <w:adjustRightInd w:val="0"/>
        <w:rPr>
          <w:b/>
          <w:sz w:val="22"/>
          <w:szCs w:val="22"/>
        </w:rPr>
      </w:pPr>
    </w:p>
    <w:p w:rsidR="000D14F5" w:rsidRDefault="000D14F5" w:rsidP="000D14F5">
      <w:pPr>
        <w:pStyle w:val="List"/>
        <w:numPr>
          <w:ilvl w:val="0"/>
          <w:numId w:val="24"/>
        </w:numPr>
        <w:rPr>
          <w:b/>
          <w:sz w:val="22"/>
          <w:szCs w:val="22"/>
        </w:rPr>
      </w:pPr>
      <w:r w:rsidRPr="008243EA">
        <w:rPr>
          <w:b/>
          <w:sz w:val="22"/>
          <w:szCs w:val="22"/>
        </w:rPr>
        <w:t>Limitations</w:t>
      </w:r>
    </w:p>
    <w:p w:rsidR="000D14F5" w:rsidRDefault="000D14F5" w:rsidP="000D14F5">
      <w:pPr>
        <w:pStyle w:val="List"/>
        <w:numPr>
          <w:ilvl w:val="0"/>
          <w:numId w:val="0"/>
        </w:numPr>
        <w:ind w:left="360"/>
        <w:rPr>
          <w:b/>
          <w:sz w:val="22"/>
          <w:szCs w:val="22"/>
        </w:rPr>
      </w:pPr>
    </w:p>
    <w:p w:rsidR="000D14F5" w:rsidRPr="008243EA" w:rsidRDefault="000D14F5" w:rsidP="000D14F5">
      <w:pPr>
        <w:pStyle w:val="List"/>
        <w:numPr>
          <w:ilvl w:val="1"/>
          <w:numId w:val="24"/>
        </w:numPr>
        <w:rPr>
          <w:b/>
          <w:sz w:val="22"/>
          <w:szCs w:val="22"/>
        </w:rPr>
      </w:pPr>
      <w:r w:rsidRPr="008243EA">
        <w:rPr>
          <w:sz w:val="22"/>
          <w:szCs w:val="22"/>
        </w:rPr>
        <w:t xml:space="preserve">Morphological characteristics and variation in color of cannabis plants are influenced by the seed strain as well as by environmental factors such as light, water, nutrients and space.  </w:t>
      </w:r>
    </w:p>
    <w:p w:rsidR="000D14F5" w:rsidRPr="008243EA" w:rsidRDefault="000D14F5" w:rsidP="000D14F5">
      <w:pPr>
        <w:pStyle w:val="List"/>
        <w:numPr>
          <w:ilvl w:val="0"/>
          <w:numId w:val="0"/>
        </w:numPr>
        <w:ind w:left="792"/>
        <w:rPr>
          <w:b/>
          <w:sz w:val="22"/>
          <w:szCs w:val="22"/>
        </w:rPr>
      </w:pPr>
    </w:p>
    <w:p w:rsidR="000D14F5" w:rsidRPr="008243EA" w:rsidRDefault="000D14F5" w:rsidP="000D14F5">
      <w:pPr>
        <w:pStyle w:val="List"/>
        <w:numPr>
          <w:ilvl w:val="1"/>
          <w:numId w:val="24"/>
        </w:numPr>
        <w:rPr>
          <w:b/>
          <w:sz w:val="22"/>
          <w:szCs w:val="22"/>
        </w:rPr>
      </w:pPr>
      <w:r w:rsidRPr="008243EA">
        <w:rPr>
          <w:sz w:val="22"/>
          <w:szCs w:val="22"/>
        </w:rPr>
        <w:t xml:space="preserve">Not every </w:t>
      </w:r>
      <w:r>
        <w:rPr>
          <w:sz w:val="22"/>
          <w:szCs w:val="22"/>
        </w:rPr>
        <w:t>cannabis</w:t>
      </w:r>
      <w:r w:rsidRPr="008243EA">
        <w:rPr>
          <w:sz w:val="22"/>
          <w:szCs w:val="22"/>
        </w:rPr>
        <w:t xml:space="preserve"> exhibit contains every plant characteristic. The Drug Chemist shall identify and document those that are present.</w:t>
      </w:r>
      <w:r>
        <w:rPr>
          <w:sz w:val="22"/>
          <w:szCs w:val="22"/>
        </w:rPr>
        <w:t xml:space="preserve">  Digital images should be taken to illustrate the characteristics.</w:t>
      </w:r>
    </w:p>
    <w:p w:rsidR="000D14F5" w:rsidRPr="008243EA" w:rsidRDefault="000D14F5" w:rsidP="000D14F5">
      <w:pPr>
        <w:pStyle w:val="List"/>
        <w:numPr>
          <w:ilvl w:val="0"/>
          <w:numId w:val="0"/>
        </w:numPr>
        <w:ind w:left="792"/>
        <w:rPr>
          <w:b/>
          <w:sz w:val="22"/>
          <w:szCs w:val="22"/>
        </w:rPr>
      </w:pPr>
    </w:p>
    <w:p w:rsidR="000D14F5" w:rsidRPr="00AE1AA4" w:rsidRDefault="000D14F5" w:rsidP="000D14F5">
      <w:pPr>
        <w:pStyle w:val="List"/>
        <w:numPr>
          <w:ilvl w:val="1"/>
          <w:numId w:val="24"/>
        </w:numPr>
        <w:rPr>
          <w:b/>
          <w:sz w:val="22"/>
          <w:szCs w:val="22"/>
        </w:rPr>
      </w:pPr>
      <w:r w:rsidRPr="008243EA">
        <w:rPr>
          <w:sz w:val="22"/>
          <w:szCs w:val="22"/>
        </w:rPr>
        <w:t>Immature seedlings may not exhibit sufficient morphological characteristics for identification.</w:t>
      </w:r>
    </w:p>
    <w:p w:rsidR="000D14F5" w:rsidRDefault="000D14F5" w:rsidP="000D14F5">
      <w:pPr>
        <w:pStyle w:val="ListParagraph"/>
        <w:rPr>
          <w:b/>
          <w:sz w:val="22"/>
          <w:szCs w:val="22"/>
        </w:rPr>
      </w:pPr>
    </w:p>
    <w:p w:rsidR="000D14F5" w:rsidRPr="008243EA" w:rsidRDefault="000D14F5" w:rsidP="000D14F5">
      <w:pPr>
        <w:pStyle w:val="List"/>
        <w:numPr>
          <w:ilvl w:val="1"/>
          <w:numId w:val="24"/>
        </w:numPr>
        <w:rPr>
          <w:b/>
          <w:sz w:val="22"/>
          <w:szCs w:val="22"/>
        </w:rPr>
      </w:pPr>
      <w:r>
        <w:rPr>
          <w:sz w:val="22"/>
          <w:szCs w:val="22"/>
        </w:rPr>
        <w:t xml:space="preserve">This procedure does not determine the quantitation or concentration of cannabinoids present in a suspected cannabis sample. </w:t>
      </w:r>
    </w:p>
    <w:p w:rsidR="000D14F5" w:rsidRPr="008243EA" w:rsidRDefault="000D14F5" w:rsidP="000D14F5">
      <w:pPr>
        <w:pStyle w:val="List"/>
        <w:numPr>
          <w:ilvl w:val="0"/>
          <w:numId w:val="0"/>
        </w:numPr>
        <w:ind w:left="792"/>
        <w:rPr>
          <w:b/>
          <w:sz w:val="22"/>
          <w:szCs w:val="22"/>
        </w:rPr>
      </w:pPr>
    </w:p>
    <w:p w:rsidR="000D14F5" w:rsidRDefault="000D14F5" w:rsidP="000D14F5">
      <w:pPr>
        <w:pStyle w:val="List"/>
        <w:numPr>
          <w:ilvl w:val="0"/>
          <w:numId w:val="24"/>
        </w:numPr>
        <w:rPr>
          <w:b/>
          <w:sz w:val="22"/>
          <w:szCs w:val="22"/>
        </w:rPr>
      </w:pPr>
      <w:r w:rsidRPr="008243EA">
        <w:rPr>
          <w:b/>
          <w:sz w:val="22"/>
          <w:szCs w:val="22"/>
        </w:rPr>
        <w:t>Safety</w:t>
      </w:r>
    </w:p>
    <w:p w:rsidR="000D14F5" w:rsidRDefault="000D14F5" w:rsidP="000D14F5">
      <w:pPr>
        <w:pStyle w:val="List"/>
        <w:numPr>
          <w:ilvl w:val="0"/>
          <w:numId w:val="0"/>
        </w:numPr>
        <w:ind w:left="360"/>
        <w:rPr>
          <w:b/>
          <w:sz w:val="22"/>
          <w:szCs w:val="22"/>
        </w:rPr>
      </w:pPr>
    </w:p>
    <w:p w:rsidR="000D14F5" w:rsidRPr="008243EA" w:rsidRDefault="000D14F5" w:rsidP="000D14F5">
      <w:pPr>
        <w:pStyle w:val="List"/>
        <w:numPr>
          <w:ilvl w:val="1"/>
          <w:numId w:val="24"/>
        </w:numPr>
        <w:rPr>
          <w:b/>
          <w:sz w:val="22"/>
          <w:szCs w:val="22"/>
        </w:rPr>
      </w:pPr>
      <w:r w:rsidRPr="008243EA">
        <w:rPr>
          <w:sz w:val="22"/>
          <w:szCs w:val="22"/>
        </w:rPr>
        <w:t xml:space="preserve">Use proper personal protective equipment when handling moldy </w:t>
      </w:r>
      <w:r>
        <w:rPr>
          <w:sz w:val="22"/>
          <w:szCs w:val="22"/>
        </w:rPr>
        <w:t>cannabis/plant material</w:t>
      </w:r>
      <w:r w:rsidRPr="008243EA">
        <w:rPr>
          <w:sz w:val="22"/>
          <w:szCs w:val="22"/>
        </w:rPr>
        <w:t xml:space="preserve">.  </w:t>
      </w:r>
    </w:p>
    <w:p w:rsidR="000D14F5" w:rsidRPr="008243EA" w:rsidRDefault="000D14F5" w:rsidP="000D14F5">
      <w:pPr>
        <w:pStyle w:val="List"/>
        <w:numPr>
          <w:ilvl w:val="1"/>
          <w:numId w:val="24"/>
        </w:numPr>
        <w:rPr>
          <w:b/>
          <w:sz w:val="22"/>
          <w:szCs w:val="22"/>
        </w:rPr>
      </w:pPr>
      <w:r w:rsidRPr="008243EA">
        <w:rPr>
          <w:sz w:val="22"/>
          <w:szCs w:val="22"/>
        </w:rPr>
        <w:t xml:space="preserve">Refer to the CCBI </w:t>
      </w:r>
      <w:r>
        <w:rPr>
          <w:sz w:val="22"/>
          <w:szCs w:val="22"/>
        </w:rPr>
        <w:t>Health and</w:t>
      </w:r>
      <w:r w:rsidRPr="008243EA">
        <w:rPr>
          <w:sz w:val="22"/>
          <w:szCs w:val="22"/>
        </w:rPr>
        <w:t xml:space="preserve"> Safety manual.</w:t>
      </w:r>
    </w:p>
    <w:p w:rsidR="000D14F5" w:rsidRPr="008243EA" w:rsidRDefault="000D14F5" w:rsidP="000D14F5">
      <w:pPr>
        <w:pStyle w:val="List"/>
        <w:numPr>
          <w:ilvl w:val="0"/>
          <w:numId w:val="0"/>
        </w:numPr>
        <w:ind w:left="792"/>
        <w:rPr>
          <w:b/>
          <w:sz w:val="22"/>
          <w:szCs w:val="22"/>
        </w:rPr>
      </w:pPr>
    </w:p>
    <w:p w:rsidR="000D14F5" w:rsidRDefault="000D14F5" w:rsidP="000D14F5">
      <w:pPr>
        <w:pStyle w:val="List"/>
        <w:numPr>
          <w:ilvl w:val="0"/>
          <w:numId w:val="24"/>
        </w:numPr>
        <w:rPr>
          <w:b/>
          <w:sz w:val="22"/>
          <w:szCs w:val="22"/>
        </w:rPr>
      </w:pPr>
      <w:r w:rsidRPr="008243EA">
        <w:rPr>
          <w:b/>
          <w:sz w:val="22"/>
          <w:szCs w:val="22"/>
        </w:rPr>
        <w:t>References</w:t>
      </w:r>
    </w:p>
    <w:p w:rsidR="000D14F5" w:rsidRDefault="000D14F5" w:rsidP="000D14F5">
      <w:pPr>
        <w:pStyle w:val="List"/>
        <w:numPr>
          <w:ilvl w:val="0"/>
          <w:numId w:val="0"/>
        </w:numPr>
        <w:ind w:left="360"/>
        <w:rPr>
          <w:b/>
          <w:sz w:val="22"/>
          <w:szCs w:val="22"/>
        </w:rPr>
      </w:pPr>
    </w:p>
    <w:p w:rsidR="000D14F5" w:rsidRPr="008243EA" w:rsidRDefault="000D14F5" w:rsidP="000D14F5">
      <w:pPr>
        <w:pStyle w:val="List"/>
        <w:numPr>
          <w:ilvl w:val="1"/>
          <w:numId w:val="24"/>
        </w:numPr>
        <w:rPr>
          <w:b/>
          <w:sz w:val="22"/>
          <w:szCs w:val="22"/>
        </w:rPr>
      </w:pPr>
      <w:r w:rsidRPr="008243EA">
        <w:rPr>
          <w:i/>
          <w:sz w:val="22"/>
          <w:szCs w:val="22"/>
        </w:rPr>
        <w:t>Marihuana Its Identification</w:t>
      </w:r>
      <w:r w:rsidRPr="008243EA">
        <w:rPr>
          <w:sz w:val="22"/>
          <w:szCs w:val="22"/>
        </w:rPr>
        <w:t>. Washington, D.C.: U.S. Treasury Department Bureau of Narcotics, United States Printing Office, 1948.</w:t>
      </w:r>
    </w:p>
    <w:p w:rsidR="000D14F5" w:rsidRPr="008243EA" w:rsidRDefault="000D14F5" w:rsidP="000D14F5">
      <w:pPr>
        <w:pStyle w:val="List"/>
        <w:numPr>
          <w:ilvl w:val="0"/>
          <w:numId w:val="0"/>
        </w:numPr>
        <w:ind w:left="792"/>
        <w:rPr>
          <w:b/>
          <w:sz w:val="22"/>
          <w:szCs w:val="22"/>
        </w:rPr>
      </w:pPr>
    </w:p>
    <w:p w:rsidR="000D14F5" w:rsidRPr="008243EA" w:rsidRDefault="000D14F5" w:rsidP="000D14F5">
      <w:pPr>
        <w:pStyle w:val="List"/>
        <w:numPr>
          <w:ilvl w:val="1"/>
          <w:numId w:val="24"/>
        </w:numPr>
        <w:rPr>
          <w:b/>
          <w:sz w:val="22"/>
          <w:szCs w:val="22"/>
        </w:rPr>
      </w:pPr>
      <w:r w:rsidRPr="008243EA">
        <w:rPr>
          <w:i/>
          <w:sz w:val="22"/>
          <w:szCs w:val="22"/>
        </w:rPr>
        <w:t xml:space="preserve">Recommended Methods for the Identification and Analysis of Cannabis and Cannabis Products. </w:t>
      </w:r>
      <w:r w:rsidRPr="008243EA">
        <w:rPr>
          <w:sz w:val="22"/>
          <w:szCs w:val="22"/>
        </w:rPr>
        <w:t>New York: Laboratory and Scientific Section United Nations Office on Drugs and Crime, United Nations, 2009.</w:t>
      </w:r>
      <w:r>
        <w:rPr>
          <w:sz w:val="22"/>
          <w:szCs w:val="22"/>
        </w:rPr>
        <w:t xml:space="preserve"> </w:t>
      </w:r>
      <w:hyperlink r:id="rId18" w:history="1">
        <w:r w:rsidRPr="00AE30C8">
          <w:rPr>
            <w:rStyle w:val="Hyperlink"/>
            <w:sz w:val="22"/>
            <w:szCs w:val="22"/>
          </w:rPr>
          <w:t>https://www.unodc.org/documents/scientific/ST-NAR-40-Ebook_1.pdf</w:t>
        </w:r>
      </w:hyperlink>
    </w:p>
    <w:p w:rsidR="000D14F5" w:rsidRPr="008243EA" w:rsidRDefault="000D14F5" w:rsidP="000D14F5">
      <w:pPr>
        <w:pStyle w:val="List"/>
        <w:numPr>
          <w:ilvl w:val="0"/>
          <w:numId w:val="0"/>
        </w:numPr>
        <w:ind w:left="792"/>
        <w:rPr>
          <w:b/>
          <w:sz w:val="22"/>
          <w:szCs w:val="22"/>
        </w:rPr>
      </w:pPr>
    </w:p>
    <w:p w:rsidR="000D14F5" w:rsidRPr="00CB079A" w:rsidRDefault="000D14F5" w:rsidP="000D14F5">
      <w:pPr>
        <w:pStyle w:val="List"/>
        <w:numPr>
          <w:ilvl w:val="1"/>
          <w:numId w:val="24"/>
        </w:numPr>
        <w:rPr>
          <w:b/>
          <w:sz w:val="22"/>
          <w:szCs w:val="22"/>
        </w:rPr>
      </w:pPr>
      <w:r w:rsidRPr="008243EA">
        <w:rPr>
          <w:i/>
          <w:sz w:val="22"/>
          <w:szCs w:val="22"/>
        </w:rPr>
        <w:t>North Carolina General Statutes</w:t>
      </w:r>
      <w:r w:rsidRPr="008243EA">
        <w:rPr>
          <w:sz w:val="22"/>
          <w:szCs w:val="22"/>
        </w:rPr>
        <w:t xml:space="preserve"> §90-87 (16) and §90-95(d)(4).</w:t>
      </w:r>
      <w:r>
        <w:rPr>
          <w:sz w:val="22"/>
          <w:szCs w:val="22"/>
        </w:rPr>
        <w:t xml:space="preserve"> </w:t>
      </w:r>
      <w:r>
        <w:rPr>
          <w:b/>
          <w:sz w:val="22"/>
          <w:szCs w:val="22"/>
        </w:rPr>
        <w:t xml:space="preserve">  </w:t>
      </w:r>
      <w:hyperlink r:id="rId19" w:history="1">
        <w:r w:rsidRPr="00901EB5">
          <w:rPr>
            <w:rStyle w:val="Hyperlink"/>
            <w:sz w:val="22"/>
            <w:szCs w:val="22"/>
          </w:rPr>
          <w:t>https://www.ncleg.net/EnactedLegislation/Statutes/PDF/ByArticle/Chapter_90/Article_5.pdf</w:t>
        </w:r>
      </w:hyperlink>
    </w:p>
    <w:p w:rsidR="000D14F5" w:rsidRDefault="000D14F5" w:rsidP="000D14F5">
      <w:pPr>
        <w:pStyle w:val="ListParagraph"/>
        <w:rPr>
          <w:sz w:val="22"/>
          <w:szCs w:val="22"/>
        </w:rPr>
      </w:pPr>
    </w:p>
    <w:p w:rsidR="000D14F5" w:rsidRPr="00582342" w:rsidRDefault="000D14F5" w:rsidP="000D14F5">
      <w:pPr>
        <w:pStyle w:val="List"/>
        <w:numPr>
          <w:ilvl w:val="1"/>
          <w:numId w:val="24"/>
        </w:numPr>
        <w:rPr>
          <w:b/>
          <w:sz w:val="22"/>
          <w:szCs w:val="22"/>
        </w:rPr>
      </w:pPr>
      <w:r w:rsidRPr="00582342">
        <w:rPr>
          <w:sz w:val="22"/>
          <w:szCs w:val="22"/>
        </w:rPr>
        <w:t xml:space="preserve">Bailey, Keith, M.A. </w:t>
      </w:r>
      <w:proofErr w:type="gramStart"/>
      <w:r w:rsidRPr="00582342">
        <w:rPr>
          <w:sz w:val="22"/>
          <w:szCs w:val="22"/>
        </w:rPr>
        <w:t>and  D.</w:t>
      </w:r>
      <w:proofErr w:type="gramEnd"/>
      <w:r w:rsidRPr="00582342">
        <w:rPr>
          <w:sz w:val="22"/>
          <w:szCs w:val="22"/>
        </w:rPr>
        <w:t xml:space="preserve"> Phil.  “The Value of the </w:t>
      </w:r>
      <w:proofErr w:type="spellStart"/>
      <w:r w:rsidRPr="00582342">
        <w:rPr>
          <w:sz w:val="22"/>
          <w:szCs w:val="22"/>
        </w:rPr>
        <w:t>Duquenois</w:t>
      </w:r>
      <w:proofErr w:type="spellEnd"/>
      <w:r w:rsidRPr="00582342">
        <w:rPr>
          <w:sz w:val="22"/>
          <w:szCs w:val="22"/>
        </w:rPr>
        <w:t xml:space="preserve"> Test for Cannabis – A Survey.” </w:t>
      </w:r>
      <w:r w:rsidRPr="00582342">
        <w:rPr>
          <w:i/>
          <w:sz w:val="22"/>
          <w:szCs w:val="22"/>
        </w:rPr>
        <w:t>Journal of Forensic Sciences.</w:t>
      </w:r>
      <w:r w:rsidRPr="00582342">
        <w:rPr>
          <w:sz w:val="22"/>
          <w:szCs w:val="22"/>
        </w:rPr>
        <w:t xml:space="preserve"> Volume 24, Issue 4 (</w:t>
      </w:r>
      <w:proofErr w:type="gramStart"/>
      <w:r w:rsidRPr="00582342">
        <w:rPr>
          <w:sz w:val="22"/>
          <w:szCs w:val="22"/>
        </w:rPr>
        <w:t>October,</w:t>
      </w:r>
      <w:proofErr w:type="gramEnd"/>
      <w:r w:rsidRPr="00582342">
        <w:rPr>
          <w:sz w:val="22"/>
          <w:szCs w:val="22"/>
        </w:rPr>
        <w:t xml:space="preserve"> 1979): 817-841.</w:t>
      </w:r>
    </w:p>
    <w:p w:rsidR="000D14F5" w:rsidRDefault="000D14F5" w:rsidP="000D14F5">
      <w:pPr>
        <w:pStyle w:val="ListParagraph"/>
        <w:rPr>
          <w:sz w:val="22"/>
          <w:szCs w:val="22"/>
        </w:rPr>
      </w:pPr>
    </w:p>
    <w:p w:rsidR="000D14F5" w:rsidRPr="00530181" w:rsidRDefault="000D14F5" w:rsidP="000D14F5">
      <w:pPr>
        <w:pStyle w:val="List"/>
        <w:numPr>
          <w:ilvl w:val="1"/>
          <w:numId w:val="24"/>
        </w:numPr>
        <w:rPr>
          <w:b/>
          <w:sz w:val="22"/>
          <w:szCs w:val="22"/>
        </w:rPr>
      </w:pPr>
      <w:r w:rsidRPr="00582342">
        <w:rPr>
          <w:sz w:val="22"/>
          <w:szCs w:val="22"/>
        </w:rPr>
        <w:t xml:space="preserve">Pitt, C.G. et. al. “The Specificity of the </w:t>
      </w:r>
      <w:proofErr w:type="spellStart"/>
      <w:r w:rsidRPr="00582342">
        <w:rPr>
          <w:sz w:val="22"/>
          <w:szCs w:val="22"/>
        </w:rPr>
        <w:t>Duquenois</w:t>
      </w:r>
      <w:proofErr w:type="spellEnd"/>
      <w:r w:rsidRPr="00582342">
        <w:rPr>
          <w:sz w:val="22"/>
          <w:szCs w:val="22"/>
        </w:rPr>
        <w:t xml:space="preserve"> Color Test for Marijuana and Hashish.” </w:t>
      </w:r>
      <w:r w:rsidRPr="00582342">
        <w:rPr>
          <w:i/>
          <w:sz w:val="22"/>
          <w:szCs w:val="22"/>
        </w:rPr>
        <w:t>Journal of Forensic Sciences</w:t>
      </w:r>
      <w:r w:rsidRPr="00582342">
        <w:rPr>
          <w:sz w:val="22"/>
          <w:szCs w:val="22"/>
        </w:rPr>
        <w:t>.  Volume 17, Issue 4 (Oct. 1972): 693-700.</w:t>
      </w:r>
    </w:p>
    <w:p w:rsidR="000D14F5" w:rsidRDefault="000D14F5" w:rsidP="000D14F5">
      <w:pPr>
        <w:pStyle w:val="ListParagraph"/>
        <w:rPr>
          <w:b/>
          <w:sz w:val="22"/>
          <w:szCs w:val="22"/>
        </w:rPr>
      </w:pPr>
    </w:p>
    <w:p w:rsidR="000D14F5" w:rsidRDefault="000D14F5" w:rsidP="000D14F5">
      <w:pPr>
        <w:pStyle w:val="List"/>
        <w:numPr>
          <w:ilvl w:val="0"/>
          <w:numId w:val="24"/>
        </w:numPr>
        <w:rPr>
          <w:b/>
          <w:sz w:val="22"/>
          <w:szCs w:val="22"/>
        </w:rPr>
      </w:pPr>
      <w:r>
        <w:rPr>
          <w:b/>
          <w:sz w:val="22"/>
          <w:szCs w:val="22"/>
        </w:rPr>
        <w:t>Records</w:t>
      </w:r>
    </w:p>
    <w:p w:rsidR="000D14F5" w:rsidRDefault="000D14F5" w:rsidP="000D14F5">
      <w:pPr>
        <w:pStyle w:val="List"/>
        <w:numPr>
          <w:ilvl w:val="0"/>
          <w:numId w:val="0"/>
        </w:numPr>
        <w:ind w:left="360"/>
        <w:rPr>
          <w:b/>
          <w:sz w:val="22"/>
          <w:szCs w:val="22"/>
        </w:rPr>
      </w:pPr>
    </w:p>
    <w:p w:rsidR="000D14F5" w:rsidRPr="00582342" w:rsidRDefault="000D14F5" w:rsidP="000D14F5">
      <w:pPr>
        <w:pStyle w:val="List"/>
        <w:numPr>
          <w:ilvl w:val="1"/>
          <w:numId w:val="24"/>
        </w:numPr>
        <w:contextualSpacing w:val="0"/>
        <w:rPr>
          <w:sz w:val="22"/>
          <w:szCs w:val="22"/>
        </w:rPr>
      </w:pPr>
      <w:r w:rsidRPr="00582342">
        <w:rPr>
          <w:sz w:val="22"/>
          <w:szCs w:val="22"/>
        </w:rPr>
        <w:t>Prepared Reagent Log</w:t>
      </w:r>
    </w:p>
    <w:p w:rsidR="000D14F5" w:rsidRPr="00582342" w:rsidRDefault="000D14F5" w:rsidP="000D14F5">
      <w:pPr>
        <w:pStyle w:val="List"/>
        <w:numPr>
          <w:ilvl w:val="1"/>
          <w:numId w:val="24"/>
        </w:numPr>
        <w:contextualSpacing w:val="0"/>
        <w:rPr>
          <w:sz w:val="22"/>
          <w:szCs w:val="22"/>
        </w:rPr>
      </w:pPr>
      <w:r w:rsidRPr="00582342">
        <w:rPr>
          <w:sz w:val="22"/>
          <w:szCs w:val="22"/>
        </w:rPr>
        <w:t>Drug Chemistry Worksheet</w:t>
      </w:r>
    </w:p>
    <w:p w:rsidR="000D14F5" w:rsidRDefault="000D14F5" w:rsidP="000D14F5">
      <w:pPr>
        <w:spacing w:after="200" w:line="276" w:lineRule="auto"/>
        <w:rPr>
          <w:b/>
          <w:sz w:val="22"/>
          <w:szCs w:val="22"/>
        </w:rPr>
      </w:pPr>
      <w:r>
        <w:rPr>
          <w:b/>
          <w:sz w:val="22"/>
          <w:szCs w:val="22"/>
        </w:rPr>
        <w:br w:type="page"/>
      </w:r>
    </w:p>
    <w:p w:rsidR="000D14F5" w:rsidRPr="00FE343A" w:rsidRDefault="000D14F5" w:rsidP="000D14F5">
      <w:pPr>
        <w:autoSpaceDE w:val="0"/>
        <w:autoSpaceDN w:val="0"/>
        <w:adjustRightInd w:val="0"/>
        <w:jc w:val="both"/>
        <w:rPr>
          <w:b/>
          <w:sz w:val="22"/>
          <w:szCs w:val="22"/>
        </w:rPr>
      </w:pPr>
    </w:p>
    <w:p w:rsidR="000D14F5" w:rsidRPr="00FE343A" w:rsidRDefault="000D14F5" w:rsidP="000D14F5">
      <w:pPr>
        <w:autoSpaceDE w:val="0"/>
        <w:autoSpaceDN w:val="0"/>
        <w:adjustRightInd w:val="0"/>
        <w:jc w:val="both"/>
        <w:rPr>
          <w:b/>
          <w:sz w:val="22"/>
          <w:szCs w:val="22"/>
        </w:rPr>
      </w:pP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0D14F5" w:rsidRPr="00FE343A" w:rsidTr="009004E4">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0D14F5" w:rsidRPr="00FE343A" w:rsidRDefault="000D14F5" w:rsidP="009004E4">
            <w:pPr>
              <w:spacing w:line="120" w:lineRule="exact"/>
              <w:jc w:val="both"/>
              <w:rPr>
                <w:sz w:val="22"/>
                <w:szCs w:val="22"/>
              </w:rPr>
            </w:pPr>
          </w:p>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0D14F5" w:rsidRPr="00FE343A" w:rsidTr="009004E4">
        <w:trPr>
          <w:trHeight w:val="721"/>
        </w:trPr>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0D14F5" w:rsidRPr="00FE343A" w:rsidRDefault="000D14F5" w:rsidP="009004E4">
            <w:pPr>
              <w:spacing w:line="120" w:lineRule="exact"/>
              <w:jc w:val="both"/>
              <w:rPr>
                <w:sz w:val="22"/>
                <w:szCs w:val="22"/>
              </w:rPr>
            </w:pPr>
          </w:p>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0D14F5" w:rsidRPr="00FE343A" w:rsidRDefault="000D14F5" w:rsidP="009004E4">
            <w:pPr>
              <w:spacing w:line="120" w:lineRule="exact"/>
              <w:jc w:val="both"/>
              <w:rPr>
                <w:sz w:val="22"/>
                <w:szCs w:val="22"/>
              </w:rPr>
            </w:pPr>
          </w:p>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0D14F5" w:rsidRPr="00FE343A" w:rsidRDefault="000D14F5" w:rsidP="009004E4">
            <w:pPr>
              <w:spacing w:line="120" w:lineRule="exact"/>
              <w:jc w:val="both"/>
              <w:rPr>
                <w:sz w:val="22"/>
                <w:szCs w:val="22"/>
              </w:rPr>
            </w:pPr>
          </w:p>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0D14F5" w:rsidRPr="00FE343A" w:rsidTr="009004E4">
        <w:tc>
          <w:tcPr>
            <w:tcW w:w="225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1/1/2013</w:t>
            </w:r>
          </w:p>
        </w:tc>
        <w:tc>
          <w:tcPr>
            <w:tcW w:w="126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0D14F5" w:rsidRPr="00FE343A" w:rsidTr="009004E4">
        <w:tc>
          <w:tcPr>
            <w:tcW w:w="225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2/16/2015</w:t>
            </w:r>
          </w:p>
        </w:tc>
        <w:tc>
          <w:tcPr>
            <w:tcW w:w="126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Corrected numbering throughout </w:t>
            </w:r>
          </w:p>
        </w:tc>
      </w:tr>
      <w:tr w:rsidR="000D14F5" w:rsidRPr="00FE343A" w:rsidTr="009004E4">
        <w:tc>
          <w:tcPr>
            <w:tcW w:w="225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9/27/17</w:t>
            </w:r>
          </w:p>
        </w:tc>
        <w:tc>
          <w:tcPr>
            <w:tcW w:w="126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 xml:space="preserve">Added </w:t>
            </w:r>
            <w:proofErr w:type="spellStart"/>
            <w:r>
              <w:rPr>
                <w:sz w:val="22"/>
                <w:szCs w:val="22"/>
              </w:rPr>
              <w:t>Duquenois</w:t>
            </w:r>
            <w:proofErr w:type="spellEnd"/>
            <w:r>
              <w:rPr>
                <w:sz w:val="22"/>
                <w:szCs w:val="22"/>
              </w:rPr>
              <w:t>-Levine color test. Review of Technical Procedure.</w:t>
            </w:r>
          </w:p>
        </w:tc>
      </w:tr>
      <w:tr w:rsidR="000D14F5" w:rsidRPr="00FE343A" w:rsidTr="009004E4">
        <w:tc>
          <w:tcPr>
            <w:tcW w:w="225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2/1/18</w:t>
            </w:r>
          </w:p>
        </w:tc>
        <w:tc>
          <w:tcPr>
            <w:tcW w:w="126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7" w:space="0" w:color="000000"/>
              <w:left w:val="single" w:sz="7" w:space="0" w:color="000000"/>
              <w:bottom w:val="single" w:sz="7" w:space="0" w:color="000000"/>
              <w:right w:val="single" w:sz="7" w:space="0" w:color="000000"/>
            </w:tcBorders>
          </w:tcPr>
          <w:p w:rsidR="000D14F5" w:rsidRPr="00FE343A"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4.1 Equipment to include new stereomicroscope.</w:t>
            </w:r>
          </w:p>
        </w:tc>
      </w:tr>
      <w:tr w:rsidR="000D14F5" w:rsidRPr="00FE343A" w:rsidTr="009004E4">
        <w:tc>
          <w:tcPr>
            <w:tcW w:w="2250" w:type="dxa"/>
            <w:tcBorders>
              <w:top w:val="single" w:sz="7" w:space="0" w:color="000000"/>
              <w:left w:val="single" w:sz="7" w:space="0" w:color="000000"/>
              <w:bottom w:val="single" w:sz="7" w:space="0" w:color="000000"/>
              <w:right w:val="single" w:sz="7" w:space="0" w:color="000000"/>
            </w:tcBorders>
          </w:tcPr>
          <w:p w:rsidR="000D14F5"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3/1/19</w:t>
            </w:r>
          </w:p>
        </w:tc>
        <w:tc>
          <w:tcPr>
            <w:tcW w:w="1260" w:type="dxa"/>
            <w:tcBorders>
              <w:top w:val="single" w:sz="7" w:space="0" w:color="000000"/>
              <w:left w:val="single" w:sz="7" w:space="0" w:color="000000"/>
              <w:bottom w:val="single" w:sz="7" w:space="0" w:color="000000"/>
              <w:right w:val="single" w:sz="7" w:space="0" w:color="000000"/>
            </w:tcBorders>
          </w:tcPr>
          <w:p w:rsidR="000D14F5"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w:t>
            </w:r>
          </w:p>
        </w:tc>
        <w:tc>
          <w:tcPr>
            <w:tcW w:w="5940" w:type="dxa"/>
            <w:tcBorders>
              <w:top w:val="single" w:sz="7" w:space="0" w:color="000000"/>
              <w:left w:val="single" w:sz="7" w:space="0" w:color="000000"/>
              <w:bottom w:val="single" w:sz="7" w:space="0" w:color="000000"/>
              <w:right w:val="single" w:sz="7" w:space="0" w:color="000000"/>
            </w:tcBorders>
          </w:tcPr>
          <w:p w:rsidR="000D14F5"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4.1.1 with current stereomicroscope(s), camera, and software.  Removed Stereomicroscope in 4.1.2.  Revised 5.3.  Combined 5.6.1 and 5.6.2 and added digital image requirements.  Removed 5.8.1 and 5.8.2 reference to DCTP07 for color tests.  Updated Health and Safety Manual in 7.2.  Added hyperlinks to references in 8.2 and 8.3.</w:t>
            </w:r>
          </w:p>
        </w:tc>
      </w:tr>
      <w:tr w:rsidR="000D14F5" w:rsidRPr="00FE343A" w:rsidTr="009004E4">
        <w:tc>
          <w:tcPr>
            <w:tcW w:w="2250" w:type="dxa"/>
            <w:tcBorders>
              <w:top w:val="single" w:sz="7" w:space="0" w:color="000000"/>
              <w:left w:val="single" w:sz="7" w:space="0" w:color="000000"/>
              <w:bottom w:val="single" w:sz="7" w:space="0" w:color="000000"/>
              <w:right w:val="single" w:sz="7" w:space="0" w:color="000000"/>
            </w:tcBorders>
          </w:tcPr>
          <w:p w:rsidR="000D14F5"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1/21/20</w:t>
            </w:r>
          </w:p>
        </w:tc>
        <w:tc>
          <w:tcPr>
            <w:tcW w:w="1260" w:type="dxa"/>
            <w:tcBorders>
              <w:top w:val="single" w:sz="7" w:space="0" w:color="000000"/>
              <w:left w:val="single" w:sz="7" w:space="0" w:color="000000"/>
              <w:bottom w:val="single" w:sz="7" w:space="0" w:color="000000"/>
              <w:right w:val="single" w:sz="7" w:space="0" w:color="000000"/>
            </w:tcBorders>
          </w:tcPr>
          <w:p w:rsidR="000D14F5" w:rsidRDefault="000D14F5" w:rsidP="009004E4">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w:t>
            </w:r>
          </w:p>
        </w:tc>
        <w:tc>
          <w:tcPr>
            <w:tcW w:w="5940" w:type="dxa"/>
            <w:tcBorders>
              <w:top w:val="single" w:sz="7" w:space="0" w:color="000000"/>
              <w:left w:val="single" w:sz="7" w:space="0" w:color="000000"/>
              <w:bottom w:val="single" w:sz="7" w:space="0" w:color="000000"/>
              <w:right w:val="single" w:sz="7" w:space="0" w:color="000000"/>
            </w:tcBorders>
          </w:tcPr>
          <w:p w:rsidR="000D14F5"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bookmarkStart w:id="14" w:name="_Hlk29899077"/>
            <w:bookmarkStart w:id="15" w:name="_Hlk30497619"/>
            <w:r>
              <w:rPr>
                <w:sz w:val="22"/>
                <w:szCs w:val="22"/>
              </w:rPr>
              <w:t>Changed title to Identification of Cannabis Plant Material and Extracts.</w:t>
            </w:r>
          </w:p>
          <w:p w:rsidR="000D14F5" w:rsidRPr="003F7CDB"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ind w:left="20"/>
              <w:jc w:val="both"/>
              <w:rPr>
                <w:sz w:val="22"/>
                <w:szCs w:val="22"/>
              </w:rPr>
            </w:pPr>
            <w:r>
              <w:rPr>
                <w:sz w:val="22"/>
                <w:szCs w:val="22"/>
              </w:rPr>
              <w:t>Replaced “marijuana” with “Cannabis” throughout the procedure</w:t>
            </w:r>
          </w:p>
          <w:p w:rsidR="000D14F5"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ind w:left="20"/>
              <w:jc w:val="both"/>
              <w:rPr>
                <w:sz w:val="22"/>
                <w:szCs w:val="22"/>
              </w:rPr>
            </w:pPr>
            <w:r>
              <w:rPr>
                <w:sz w:val="22"/>
                <w:szCs w:val="22"/>
              </w:rPr>
              <w:t xml:space="preserve">3. </w:t>
            </w:r>
            <w:r w:rsidRPr="00AE1AA4">
              <w:rPr>
                <w:sz w:val="22"/>
                <w:szCs w:val="22"/>
              </w:rPr>
              <w:t>Abbreviations - removed abbreviations.</w:t>
            </w:r>
          </w:p>
          <w:p w:rsidR="000D14F5"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ind w:left="20"/>
              <w:jc w:val="both"/>
              <w:rPr>
                <w:sz w:val="22"/>
                <w:szCs w:val="22"/>
              </w:rPr>
            </w:pPr>
            <w:r>
              <w:rPr>
                <w:sz w:val="22"/>
                <w:szCs w:val="22"/>
              </w:rPr>
              <w:t>4.1 Equipment - Added GC-MS</w:t>
            </w:r>
          </w:p>
          <w:p w:rsidR="000D14F5"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ind w:left="20"/>
              <w:jc w:val="both"/>
              <w:rPr>
                <w:sz w:val="22"/>
                <w:szCs w:val="22"/>
              </w:rPr>
            </w:pPr>
            <w:r>
              <w:rPr>
                <w:sz w:val="22"/>
                <w:szCs w:val="22"/>
              </w:rPr>
              <w:t>5.7 removed hashish criteria</w:t>
            </w:r>
          </w:p>
          <w:p w:rsidR="000D14F5"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ind w:left="20"/>
              <w:jc w:val="both"/>
              <w:rPr>
                <w:sz w:val="22"/>
                <w:szCs w:val="22"/>
              </w:rPr>
            </w:pPr>
            <w:r>
              <w:rPr>
                <w:sz w:val="22"/>
                <w:szCs w:val="22"/>
              </w:rPr>
              <w:t xml:space="preserve">5.8 </w:t>
            </w:r>
            <w:r w:rsidRPr="00EF4881">
              <w:rPr>
                <w:sz w:val="22"/>
                <w:szCs w:val="22"/>
              </w:rPr>
              <w:t>Gas Chrom</w:t>
            </w:r>
            <w:r>
              <w:rPr>
                <w:sz w:val="22"/>
                <w:szCs w:val="22"/>
              </w:rPr>
              <w:t>a</w:t>
            </w:r>
            <w:r w:rsidRPr="00EF4881">
              <w:rPr>
                <w:sz w:val="22"/>
                <w:szCs w:val="22"/>
              </w:rPr>
              <w:t>tography-Mass Spectrometry (GC-MS)</w:t>
            </w:r>
            <w:r>
              <w:rPr>
                <w:sz w:val="22"/>
                <w:szCs w:val="22"/>
              </w:rPr>
              <w:t xml:space="preserve"> section added.</w:t>
            </w:r>
          </w:p>
          <w:p w:rsidR="000D14F5" w:rsidRPr="00AE1AA4" w:rsidRDefault="000D14F5" w:rsidP="009004E4">
            <w:pPr>
              <w:tabs>
                <w:tab w:val="left" w:pos="0"/>
                <w:tab w:val="left" w:pos="24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ind w:left="20"/>
              <w:jc w:val="both"/>
              <w:rPr>
                <w:sz w:val="22"/>
                <w:szCs w:val="22"/>
              </w:rPr>
            </w:pPr>
            <w:r>
              <w:rPr>
                <w:sz w:val="22"/>
                <w:szCs w:val="22"/>
              </w:rPr>
              <w:t xml:space="preserve">6. Limitations - </w:t>
            </w:r>
            <w:r w:rsidRPr="00AE1AA4">
              <w:rPr>
                <w:sz w:val="22"/>
                <w:szCs w:val="22"/>
              </w:rPr>
              <w:t>added 6.4 regarding quantitation of cannabinoids</w:t>
            </w:r>
            <w:bookmarkEnd w:id="14"/>
            <w:r w:rsidRPr="00AE1AA4">
              <w:rPr>
                <w:sz w:val="22"/>
                <w:szCs w:val="22"/>
              </w:rPr>
              <w:t>.</w:t>
            </w:r>
            <w:bookmarkEnd w:id="15"/>
          </w:p>
        </w:tc>
      </w:tr>
    </w:tbl>
    <w:p w:rsidR="000D14F5" w:rsidRPr="0043408B" w:rsidRDefault="000D14F5" w:rsidP="000D14F5">
      <w:pPr>
        <w:autoSpaceDE w:val="0"/>
        <w:autoSpaceDN w:val="0"/>
        <w:adjustRightInd w:val="0"/>
        <w:jc w:val="both"/>
        <w:rPr>
          <w:b/>
          <w:sz w:val="22"/>
          <w:szCs w:val="22"/>
        </w:rPr>
      </w:pPr>
    </w:p>
    <w:p w:rsidR="000D14F5" w:rsidRPr="0043408B" w:rsidRDefault="000D14F5" w:rsidP="000D14F5"/>
    <w:p w:rsidR="000D14F5" w:rsidRPr="0043408B" w:rsidRDefault="000D14F5" w:rsidP="000D14F5"/>
    <w:p w:rsidR="006623D1" w:rsidRPr="0043408B" w:rsidRDefault="006623D1">
      <w:pPr>
        <w:sectPr w:rsidR="006623D1" w:rsidRPr="0043408B" w:rsidSect="00CF2ADA">
          <w:headerReference w:type="default" r:id="rId20"/>
          <w:pgSz w:w="12240" w:h="15840"/>
          <w:pgMar w:top="2448" w:right="1440" w:bottom="1440" w:left="1440" w:header="720" w:footer="720" w:gutter="0"/>
          <w:cols w:space="720"/>
          <w:docGrid w:linePitch="360"/>
        </w:sectPr>
      </w:pPr>
    </w:p>
    <w:p w:rsidR="00E12817" w:rsidRPr="00E12817" w:rsidRDefault="00E12817" w:rsidP="00E12817">
      <w:pPr>
        <w:keepNext/>
        <w:keepLines/>
        <w:spacing w:before="480"/>
        <w:jc w:val="center"/>
        <w:outlineLvl w:val="0"/>
        <w:rPr>
          <w:rFonts w:asciiTheme="majorHAnsi" w:eastAsiaTheme="majorEastAsia" w:hAnsiTheme="majorHAnsi" w:cstheme="majorBidi"/>
          <w:b/>
          <w:bCs/>
          <w:sz w:val="28"/>
          <w:szCs w:val="28"/>
        </w:rPr>
      </w:pPr>
      <w:bookmarkStart w:id="16" w:name="_Toc13471258"/>
      <w:r w:rsidRPr="00E12817">
        <w:rPr>
          <w:rFonts w:asciiTheme="majorHAnsi" w:hAnsiTheme="majorHAnsi" w:cstheme="minorHAnsi"/>
          <w:b/>
          <w:sz w:val="28"/>
          <w:szCs w:val="28"/>
        </w:rPr>
        <w:lastRenderedPageBreak/>
        <w:t>3:</w:t>
      </w:r>
      <w:r>
        <w:t xml:space="preserve"> </w:t>
      </w:r>
      <w:r w:rsidRPr="00E12817">
        <w:rPr>
          <w:rFonts w:asciiTheme="majorHAnsi" w:eastAsiaTheme="majorEastAsia" w:hAnsiTheme="majorHAnsi" w:cstheme="majorBidi"/>
          <w:b/>
          <w:bCs/>
          <w:sz w:val="28"/>
          <w:szCs w:val="28"/>
        </w:rPr>
        <w:t>Technical Procedure for General Laboratory Equipment</w:t>
      </w:r>
      <w:bookmarkEnd w:id="16"/>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Purpose / Scope</w:t>
      </w:r>
      <w:r w:rsidRPr="00E12817">
        <w:rPr>
          <w:sz w:val="22"/>
          <w:szCs w:val="22"/>
        </w:rPr>
        <w:t xml:space="preserve"> - This procedure provides direction for the use of general laboratory equipment in the Drug Chemistry Unit of the Raleigh/Wake City-County Bureau of Identification.</w:t>
      </w:r>
    </w:p>
    <w:p w:rsidR="00E12817" w:rsidRPr="00E12817" w:rsidRDefault="00E12817" w:rsidP="00E12817">
      <w:pPr>
        <w:autoSpaceDE w:val="0"/>
        <w:autoSpaceDN w:val="0"/>
        <w:adjustRightInd w:val="0"/>
        <w:rPr>
          <w:sz w:val="22"/>
          <w:szCs w:val="22"/>
        </w:rPr>
      </w:pPr>
    </w:p>
    <w:p w:rsidR="00E12817" w:rsidRPr="00E12817" w:rsidRDefault="00E12817" w:rsidP="00E12817">
      <w:pPr>
        <w:numPr>
          <w:ilvl w:val="0"/>
          <w:numId w:val="6"/>
        </w:numPr>
        <w:spacing w:after="200" w:line="276" w:lineRule="auto"/>
        <w:contextualSpacing/>
        <w:rPr>
          <w:b/>
          <w:snapToGrid w:val="0"/>
          <w:sz w:val="22"/>
          <w:szCs w:val="22"/>
        </w:rPr>
      </w:pPr>
      <w:r w:rsidRPr="00E12817">
        <w:rPr>
          <w:b/>
          <w:snapToGrid w:val="0"/>
          <w:sz w:val="22"/>
          <w:szCs w:val="22"/>
        </w:rPr>
        <w:t xml:space="preserve">Definitions – </w:t>
      </w:r>
      <w:r w:rsidRPr="00E12817">
        <w:rPr>
          <w:snapToGrid w:val="0"/>
          <w:sz w:val="22"/>
          <w:szCs w:val="22"/>
        </w:rPr>
        <w:t>N/A</w:t>
      </w:r>
    </w:p>
    <w:p w:rsidR="00E12817" w:rsidRPr="00E12817" w:rsidRDefault="00E12817" w:rsidP="00E12817">
      <w:pPr>
        <w:ind w:left="720"/>
        <w:contextualSpacing/>
        <w:rPr>
          <w:b/>
          <w:snapToGrid w:val="0"/>
          <w:sz w:val="22"/>
          <w:szCs w:val="22"/>
        </w:rPr>
      </w:pPr>
    </w:p>
    <w:p w:rsidR="00E12817" w:rsidRPr="00E12817" w:rsidRDefault="00E12817" w:rsidP="00E12817">
      <w:pPr>
        <w:numPr>
          <w:ilvl w:val="0"/>
          <w:numId w:val="6"/>
        </w:numPr>
        <w:spacing w:after="200" w:line="276" w:lineRule="auto"/>
        <w:contextualSpacing/>
        <w:rPr>
          <w:b/>
          <w:snapToGrid w:val="0"/>
          <w:sz w:val="22"/>
          <w:szCs w:val="22"/>
        </w:rPr>
      </w:pPr>
      <w:r w:rsidRPr="00E12817">
        <w:rPr>
          <w:b/>
          <w:snapToGrid w:val="0"/>
          <w:sz w:val="22"/>
          <w:szCs w:val="22"/>
        </w:rPr>
        <w:t>Abbreviations</w:t>
      </w:r>
    </w:p>
    <w:p w:rsidR="00E12817" w:rsidRPr="00E12817" w:rsidRDefault="00E12817" w:rsidP="00E12817">
      <w:pPr>
        <w:ind w:left="720"/>
        <w:contextualSpacing/>
        <w:rPr>
          <w:b/>
          <w:snapToGrid w:val="0"/>
          <w:sz w:val="22"/>
          <w:szCs w:val="22"/>
        </w:rPr>
      </w:pPr>
    </w:p>
    <w:p w:rsidR="00E12817" w:rsidRPr="00E12817" w:rsidRDefault="00E12817" w:rsidP="00E12817">
      <w:pPr>
        <w:numPr>
          <w:ilvl w:val="1"/>
          <w:numId w:val="6"/>
        </w:numPr>
        <w:spacing w:after="200" w:line="276" w:lineRule="auto"/>
        <w:contextualSpacing/>
        <w:jc w:val="both"/>
        <w:rPr>
          <w:b/>
          <w:snapToGrid w:val="0"/>
          <w:sz w:val="22"/>
          <w:szCs w:val="22"/>
        </w:rPr>
      </w:pPr>
      <w:r w:rsidRPr="00E12817">
        <w:rPr>
          <w:snapToGrid w:val="0"/>
          <w:sz w:val="22"/>
          <w:szCs w:val="22"/>
        </w:rPr>
        <w:t>Refer to the Drug Chemistry Unit Technical Procedure for Drug Chemistry Analysis</w:t>
      </w:r>
    </w:p>
    <w:p w:rsidR="00E12817" w:rsidRPr="00E12817" w:rsidRDefault="00E12817" w:rsidP="00E12817">
      <w:pPr>
        <w:ind w:left="792"/>
        <w:contextualSpacing/>
        <w:rPr>
          <w:b/>
          <w:snapToGrid w:val="0"/>
          <w:sz w:val="22"/>
          <w:szCs w:val="22"/>
        </w:rPr>
      </w:pPr>
    </w:p>
    <w:p w:rsidR="00E12817" w:rsidRPr="00E12817" w:rsidRDefault="00E12817" w:rsidP="00E12817">
      <w:pPr>
        <w:numPr>
          <w:ilvl w:val="0"/>
          <w:numId w:val="6"/>
        </w:numPr>
        <w:spacing w:after="200" w:line="276" w:lineRule="auto"/>
        <w:contextualSpacing/>
        <w:rPr>
          <w:b/>
          <w:snapToGrid w:val="0"/>
          <w:sz w:val="22"/>
          <w:szCs w:val="22"/>
        </w:rPr>
      </w:pPr>
      <w:r w:rsidRPr="00E12817">
        <w:rPr>
          <w:b/>
          <w:snapToGrid w:val="0"/>
          <w:sz w:val="22"/>
          <w:szCs w:val="22"/>
        </w:rPr>
        <w:t>Equipment</w:t>
      </w:r>
    </w:p>
    <w:p w:rsidR="00E12817" w:rsidRPr="00E12817" w:rsidRDefault="00E12817" w:rsidP="00E12817">
      <w:pPr>
        <w:ind w:left="720"/>
        <w:contextualSpacing/>
        <w:rPr>
          <w:b/>
          <w:snapToGrid w:val="0"/>
          <w:sz w:val="22"/>
          <w:szCs w:val="22"/>
        </w:rPr>
      </w:pP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Refrigerators</w:t>
      </w: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Polarizing Light Microscope</w:t>
      </w: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Stereomicroscope(s)</w:t>
      </w:r>
    </w:p>
    <w:p w:rsidR="00E12817" w:rsidRPr="00E12817" w:rsidRDefault="00E12817" w:rsidP="00E12817">
      <w:pPr>
        <w:numPr>
          <w:ilvl w:val="1"/>
          <w:numId w:val="6"/>
        </w:numPr>
        <w:spacing w:after="200" w:line="276" w:lineRule="auto"/>
        <w:contextualSpacing/>
        <w:rPr>
          <w:b/>
          <w:snapToGrid w:val="0"/>
          <w:sz w:val="22"/>
          <w:szCs w:val="22"/>
        </w:rPr>
      </w:pPr>
      <w:r w:rsidRPr="00E12817">
        <w:rPr>
          <w:snapToGrid w:val="0"/>
          <w:sz w:val="22"/>
          <w:szCs w:val="22"/>
        </w:rPr>
        <w:t>Laboratory environmental monitor – barometer, hygrometer, thermometer, NIST traceable</w:t>
      </w:r>
    </w:p>
    <w:p w:rsidR="00E12817" w:rsidRPr="00E12817" w:rsidRDefault="00E12817" w:rsidP="00E12817">
      <w:pPr>
        <w:autoSpaceDE w:val="0"/>
        <w:autoSpaceDN w:val="0"/>
        <w:adjustRightInd w:val="0"/>
        <w:rPr>
          <w:b/>
          <w:sz w:val="22"/>
          <w:szCs w:val="22"/>
        </w:rPr>
      </w:pP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Procedure for Microscopes</w:t>
      </w:r>
    </w:p>
    <w:p w:rsidR="00E12817" w:rsidRPr="00E12817" w:rsidRDefault="00E12817" w:rsidP="00E12817">
      <w:pPr>
        <w:autoSpaceDE w:val="0"/>
        <w:autoSpaceDN w:val="0"/>
        <w:adjustRightInd w:val="0"/>
        <w:ind w:left="144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New microscopes shall be installed by an approved vendor.  </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Microscopes should be turned off and covered when not in use.  </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Replace microscope lamps as needed.  Record the service in the microscope log.</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The Polarizing Light Microscope will be serviced annually by an approved vendor.  The service will include cleaning, lubricating and alignment.  The stereomicroscope(s) will be serviced as needed.  Record the service in the microscope log.  </w:t>
      </w:r>
    </w:p>
    <w:p w:rsidR="00E12817" w:rsidRPr="00E12817" w:rsidRDefault="00E12817" w:rsidP="00E12817">
      <w:pPr>
        <w:ind w:left="720"/>
        <w:contextualSpacing/>
        <w:rPr>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If the amount of light passing through the optics decreases significantly so that a sample cannot be seen, place the microscope out of service and notify the Drug Chemistry Technical Leader for service scheduling.</w:t>
      </w:r>
    </w:p>
    <w:p w:rsidR="00E12817" w:rsidRPr="00E12817" w:rsidRDefault="00E12817" w:rsidP="00E12817">
      <w:pPr>
        <w:rPr>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See references for manufacturer’s instructions.</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Microscope logs will be maintained in the Drug Chemistry folder on the shared drive.</w:t>
      </w: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napToGrid w:val="0"/>
          <w:sz w:val="22"/>
          <w:szCs w:val="22"/>
        </w:rPr>
        <w:t>Laboratory environmental monitor</w:t>
      </w:r>
      <w:r w:rsidRPr="00E12817">
        <w:rPr>
          <w:b/>
          <w:sz w:val="22"/>
          <w:szCs w:val="22"/>
        </w:rPr>
        <w:t xml:space="preserve"> </w:t>
      </w:r>
    </w:p>
    <w:p w:rsidR="00E12817" w:rsidRPr="00E12817" w:rsidRDefault="00E12817" w:rsidP="00E12817">
      <w:pPr>
        <w:autoSpaceDE w:val="0"/>
        <w:autoSpaceDN w:val="0"/>
        <w:adjustRightInd w:val="0"/>
        <w:ind w:left="36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The building environmental controls generally provide adequate laboratory environmental conditions for analysis.  When environmental conditions are outside of acceptable levels they are apparent to a Drug Chemist based on their sensory perception of the environment.  When a Drug Chemist perceives an abnormally high or low temperature or abnormally high humidity level the Drug Chemist shall:</w:t>
      </w:r>
    </w:p>
    <w:p w:rsidR="00E12817" w:rsidRPr="00E12817" w:rsidRDefault="00E12817" w:rsidP="00E12817">
      <w:pPr>
        <w:numPr>
          <w:ilvl w:val="0"/>
          <w:numId w:val="25"/>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Notify General Services Administration that there is an environmental control problem and provide the applicable room number</w:t>
      </w:r>
    </w:p>
    <w:p w:rsidR="00E12817" w:rsidRPr="00E12817" w:rsidRDefault="00E12817" w:rsidP="00E12817">
      <w:pPr>
        <w:numPr>
          <w:ilvl w:val="0"/>
          <w:numId w:val="25"/>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 xml:space="preserve">Notify the Drug Chemistry Technical Leader and Crime Laboratory Quality Manager of the environmental control issue  </w:t>
      </w:r>
    </w:p>
    <w:p w:rsidR="00E12817" w:rsidRPr="00E12817" w:rsidRDefault="00E12817" w:rsidP="00E12817">
      <w:pPr>
        <w:numPr>
          <w:ilvl w:val="0"/>
          <w:numId w:val="25"/>
        </w:numPr>
        <w:autoSpaceDE w:val="0"/>
        <w:autoSpaceDN w:val="0"/>
        <w:adjustRightInd w:val="0"/>
        <w:spacing w:after="200" w:line="276" w:lineRule="auto"/>
        <w:contextualSpacing/>
        <w:rPr>
          <w:b/>
          <w:color w:val="000000" w:themeColor="text1"/>
          <w:sz w:val="22"/>
          <w:szCs w:val="22"/>
        </w:rPr>
      </w:pPr>
      <w:r w:rsidRPr="00E12817">
        <w:rPr>
          <w:color w:val="000000" w:themeColor="text1"/>
          <w:sz w:val="22"/>
          <w:szCs w:val="22"/>
        </w:rPr>
        <w:t xml:space="preserve">Measure the laboratory environmental conditions using a hygrometer and thermometer.   </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Record the humidity, temperature and air pressure on the environmental log.  </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 xml:space="preserve">If the humidity exceeds 80% or the temperature is not in the range of 60 – 90 °F (15.6–32.2 °C), stop all analyses until environmental conditions return to acceptable levels.  </w:t>
      </w:r>
    </w:p>
    <w:p w:rsidR="00E12817" w:rsidRPr="00E12817" w:rsidRDefault="00E12817" w:rsidP="00E12817">
      <w:pPr>
        <w:ind w:left="720"/>
        <w:contextualSpacing/>
        <w:rPr>
          <w:sz w:val="22"/>
          <w:szCs w:val="22"/>
        </w:rPr>
      </w:pPr>
    </w:p>
    <w:p w:rsidR="00E12817" w:rsidRPr="00E12817" w:rsidRDefault="00E12817" w:rsidP="00E12817">
      <w:pPr>
        <w:numPr>
          <w:ilvl w:val="2"/>
          <w:numId w:val="6"/>
        </w:numPr>
        <w:autoSpaceDE w:val="0"/>
        <w:autoSpaceDN w:val="0"/>
        <w:adjustRightInd w:val="0"/>
        <w:spacing w:after="200" w:line="276" w:lineRule="auto"/>
        <w:contextualSpacing/>
        <w:rPr>
          <w:b/>
          <w:sz w:val="22"/>
          <w:szCs w:val="22"/>
        </w:rPr>
      </w:pPr>
      <w:r w:rsidRPr="00E12817">
        <w:rPr>
          <w:sz w:val="22"/>
          <w:szCs w:val="22"/>
        </w:rPr>
        <w:t>All instruments shall be subjected to any post shutdown checks as described in the Drug Chemistry Unit Technical Procedures.</w:t>
      </w: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 xml:space="preserve">Safety – </w:t>
      </w:r>
      <w:r w:rsidRPr="00E12817">
        <w:rPr>
          <w:sz w:val="22"/>
          <w:szCs w:val="22"/>
        </w:rPr>
        <w:t>Refer to the CCBI Health and Safety Manual</w:t>
      </w:r>
    </w:p>
    <w:p w:rsidR="00E12817" w:rsidRPr="00E12817" w:rsidRDefault="00E12817" w:rsidP="00E12817">
      <w:pPr>
        <w:autoSpaceDE w:val="0"/>
        <w:autoSpaceDN w:val="0"/>
        <w:adjustRightInd w:val="0"/>
        <w:rPr>
          <w:b/>
          <w:sz w:val="22"/>
          <w:szCs w:val="22"/>
        </w:rPr>
      </w:pPr>
    </w:p>
    <w:p w:rsidR="00E12817" w:rsidRPr="00E12817" w:rsidRDefault="00E12817" w:rsidP="00E12817">
      <w:pPr>
        <w:autoSpaceDE w:val="0"/>
        <w:autoSpaceDN w:val="0"/>
        <w:adjustRightInd w:val="0"/>
        <w:rPr>
          <w:sz w:val="22"/>
          <w:szCs w:val="22"/>
        </w:rPr>
      </w:pPr>
    </w:p>
    <w:p w:rsidR="00E12817" w:rsidRPr="00E12817" w:rsidRDefault="00E12817" w:rsidP="00E12817">
      <w:pPr>
        <w:autoSpaceDE w:val="0"/>
        <w:autoSpaceDN w:val="0"/>
        <w:adjustRightInd w:val="0"/>
        <w:rPr>
          <w:b/>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Records</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Microscope log</w:t>
      </w: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Refrigerator log</w:t>
      </w: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sz w:val="22"/>
          <w:szCs w:val="22"/>
        </w:rPr>
        <w:t>Environmental log</w:t>
      </w:r>
    </w:p>
    <w:p w:rsidR="00E12817" w:rsidRPr="00E12817" w:rsidRDefault="00E12817" w:rsidP="00E12817">
      <w:pPr>
        <w:autoSpaceDE w:val="0"/>
        <w:autoSpaceDN w:val="0"/>
        <w:adjustRightInd w:val="0"/>
        <w:rPr>
          <w:sz w:val="22"/>
          <w:szCs w:val="22"/>
        </w:rPr>
      </w:pPr>
    </w:p>
    <w:p w:rsidR="00E12817" w:rsidRPr="00E12817" w:rsidRDefault="00E12817" w:rsidP="00E12817">
      <w:pPr>
        <w:numPr>
          <w:ilvl w:val="0"/>
          <w:numId w:val="6"/>
        </w:numPr>
        <w:autoSpaceDE w:val="0"/>
        <w:autoSpaceDN w:val="0"/>
        <w:adjustRightInd w:val="0"/>
        <w:spacing w:after="200" w:line="276" w:lineRule="auto"/>
        <w:contextualSpacing/>
        <w:rPr>
          <w:b/>
          <w:sz w:val="22"/>
          <w:szCs w:val="22"/>
        </w:rPr>
      </w:pPr>
      <w:r w:rsidRPr="00E12817">
        <w:rPr>
          <w:b/>
          <w:sz w:val="22"/>
          <w:szCs w:val="22"/>
        </w:rPr>
        <w:t xml:space="preserve">References </w:t>
      </w:r>
    </w:p>
    <w:p w:rsidR="00E12817" w:rsidRPr="00E12817" w:rsidRDefault="00E12817" w:rsidP="00E12817">
      <w:pPr>
        <w:autoSpaceDE w:val="0"/>
        <w:autoSpaceDN w:val="0"/>
        <w:adjustRightInd w:val="0"/>
        <w:ind w:left="36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i/>
          <w:sz w:val="22"/>
          <w:szCs w:val="22"/>
        </w:rPr>
        <w:t>Nikon Polarizing Microscope Eclipse E400Pol Instructions</w:t>
      </w:r>
      <w:r w:rsidRPr="00E12817">
        <w:rPr>
          <w:sz w:val="22"/>
          <w:szCs w:val="22"/>
        </w:rPr>
        <w:t>, Nikon Inc, Melville, NY, M216E 98.8.VF.1.</w:t>
      </w:r>
    </w:p>
    <w:p w:rsidR="00E12817" w:rsidRPr="00E12817" w:rsidRDefault="00E12817" w:rsidP="00E12817">
      <w:pPr>
        <w:autoSpaceDE w:val="0"/>
        <w:autoSpaceDN w:val="0"/>
        <w:adjustRightInd w:val="0"/>
        <w:ind w:left="792"/>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i/>
          <w:sz w:val="22"/>
          <w:szCs w:val="22"/>
        </w:rPr>
        <w:t>Leica S Series User Manual.</w:t>
      </w:r>
    </w:p>
    <w:p w:rsidR="00E12817" w:rsidRPr="00E12817" w:rsidRDefault="00E12817" w:rsidP="00E12817">
      <w:pPr>
        <w:ind w:left="720"/>
        <w:contextualSpacing/>
        <w:rPr>
          <w:b/>
          <w:sz w:val="22"/>
          <w:szCs w:val="22"/>
        </w:rPr>
      </w:pPr>
    </w:p>
    <w:p w:rsidR="00E12817" w:rsidRPr="00E12817" w:rsidRDefault="00E12817" w:rsidP="00E12817">
      <w:pPr>
        <w:numPr>
          <w:ilvl w:val="1"/>
          <w:numId w:val="6"/>
        </w:numPr>
        <w:autoSpaceDE w:val="0"/>
        <w:autoSpaceDN w:val="0"/>
        <w:adjustRightInd w:val="0"/>
        <w:spacing w:after="200" w:line="276" w:lineRule="auto"/>
        <w:contextualSpacing/>
        <w:rPr>
          <w:b/>
          <w:sz w:val="22"/>
          <w:szCs w:val="22"/>
        </w:rPr>
      </w:pPr>
      <w:r w:rsidRPr="00E12817">
        <w:rPr>
          <w:i/>
          <w:sz w:val="22"/>
          <w:szCs w:val="22"/>
        </w:rPr>
        <w:lastRenderedPageBreak/>
        <w:t>Circular Fluorescent Microscope Illuminator Model 9 Operator Manual,</w:t>
      </w:r>
      <w:r w:rsidRPr="00E12817">
        <w:rPr>
          <w:sz w:val="22"/>
          <w:szCs w:val="22"/>
        </w:rPr>
        <w:t xml:space="preserve"> Stocker &amp; Yale, Salem, NH, #09910009 Rev, A.</w:t>
      </w:r>
    </w:p>
    <w:p w:rsidR="00E12817" w:rsidRPr="00E12817" w:rsidRDefault="00E12817" w:rsidP="00E12817">
      <w:pPr>
        <w:ind w:left="720"/>
        <w:contextualSpacing/>
        <w:rPr>
          <w:b/>
          <w:sz w:val="22"/>
          <w:szCs w:val="22"/>
        </w:rPr>
      </w:pPr>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autoSpaceDE w:val="0"/>
        <w:autoSpaceDN w:val="0"/>
        <w:adjustRightInd w:val="0"/>
        <w:jc w:val="both"/>
        <w:rPr>
          <w:b/>
          <w:bCs/>
          <w:sz w:val="22"/>
          <w:szCs w:val="22"/>
        </w:rPr>
      </w:pPr>
    </w:p>
    <w:p w:rsidR="00E12817" w:rsidRPr="00E12817" w:rsidRDefault="00E12817" w:rsidP="00E12817">
      <w:pPr>
        <w:jc w:val="both"/>
        <w:rPr>
          <w:i/>
          <w:sz w:val="22"/>
          <w:szCs w:val="22"/>
        </w:rPr>
      </w:pPr>
      <w:r w:rsidRPr="00E12817">
        <w:rPr>
          <w:i/>
          <w:sz w:val="22"/>
          <w:szCs w:val="22"/>
        </w:rPr>
        <w:br w:type="page"/>
      </w: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E12817" w:rsidRPr="00E12817" w:rsidTr="00A662C4">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b/>
                <w:bCs/>
                <w:sz w:val="22"/>
                <w:szCs w:val="22"/>
              </w:rPr>
              <w:t>Revision History</w:t>
            </w:r>
          </w:p>
        </w:tc>
      </w:tr>
      <w:tr w:rsidR="00E12817" w:rsidRPr="00E12817" w:rsidTr="00A662C4">
        <w:trPr>
          <w:trHeight w:val="721"/>
        </w:trPr>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Version</w:t>
            </w: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E12817" w:rsidRPr="00E12817" w:rsidRDefault="00E12817" w:rsidP="00E12817">
            <w:pPr>
              <w:spacing w:line="120" w:lineRule="exact"/>
              <w:jc w:val="both"/>
              <w:rPr>
                <w:sz w:val="22"/>
                <w:szCs w:val="22"/>
              </w:rPr>
            </w:pPr>
          </w:p>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Reason</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1/1/13</w:t>
            </w: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ISO Compliance</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11/6/2015</w:t>
            </w: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Update Millipore maintenance in 5.4 and 9.3.1.  Update environmental monitoring in 7.1.</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3/1/19</w:t>
            </w: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E12817">
              <w:rPr>
                <w:sz w:val="22"/>
                <w:szCs w:val="22"/>
              </w:rPr>
              <w:t xml:space="preserve">Added Polarizing light microscope and Stereomicroscope(s) to 4. Equipment.  Removed </w:t>
            </w:r>
            <w:proofErr w:type="spellStart"/>
            <w:r w:rsidRPr="00E12817">
              <w:rPr>
                <w:sz w:val="22"/>
                <w:szCs w:val="22"/>
              </w:rPr>
              <w:t>Milipore</w:t>
            </w:r>
            <w:proofErr w:type="spellEnd"/>
            <w:r w:rsidRPr="00E12817">
              <w:rPr>
                <w:sz w:val="22"/>
                <w:szCs w:val="22"/>
              </w:rPr>
              <w:t xml:space="preserve"> </w:t>
            </w:r>
            <w:proofErr w:type="spellStart"/>
            <w:r w:rsidRPr="00E12817">
              <w:rPr>
                <w:sz w:val="22"/>
                <w:szCs w:val="22"/>
              </w:rPr>
              <w:t>Elix</w:t>
            </w:r>
            <w:proofErr w:type="spellEnd"/>
            <w:r w:rsidRPr="00E12817">
              <w:rPr>
                <w:sz w:val="22"/>
                <w:szCs w:val="22"/>
              </w:rPr>
              <w:t xml:space="preserve"> system (section 5., Section 9., and Section 12.  Changed microscope service requirements in 5.4. Removed performance verification for microscopes in 5.1.  Updated 5.7 to allow for electronic entry for microscope log. Updated safety in 7. Removed Nikon stereomicroscope instructions and added Leica S Series User Manual to References.</w:t>
            </w:r>
          </w:p>
        </w:tc>
      </w:tr>
      <w:tr w:rsidR="00E12817" w:rsidRPr="00E12817" w:rsidTr="00A662C4">
        <w:tc>
          <w:tcPr>
            <w:tcW w:w="225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7" w:space="0" w:color="000000"/>
              <w:left w:val="single" w:sz="7" w:space="0" w:color="000000"/>
              <w:bottom w:val="single" w:sz="7" w:space="0" w:color="000000"/>
              <w:right w:val="single" w:sz="7" w:space="0" w:color="000000"/>
            </w:tcBorders>
          </w:tcPr>
          <w:p w:rsidR="00E12817" w:rsidRPr="00E12817" w:rsidRDefault="00E12817" w:rsidP="00E12817">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bl>
    <w:p w:rsidR="00E12817" w:rsidRPr="00E12817" w:rsidRDefault="00E12817" w:rsidP="00E12817"/>
    <w:p w:rsidR="00E12817" w:rsidRPr="00E12817" w:rsidRDefault="00E12817" w:rsidP="00E12817"/>
    <w:p w:rsidR="00E12817" w:rsidRPr="00E12817" w:rsidRDefault="00E12817" w:rsidP="00E12817">
      <w:pPr>
        <w:spacing w:after="200" w:line="276" w:lineRule="auto"/>
        <w:rPr>
          <w:rFonts w:asciiTheme="minorHAnsi" w:eastAsiaTheme="minorHAnsi" w:hAnsiTheme="minorHAnsi" w:cstheme="minorBidi"/>
          <w:sz w:val="22"/>
          <w:szCs w:val="22"/>
        </w:rPr>
      </w:pPr>
    </w:p>
    <w:p w:rsidR="00E12817" w:rsidRDefault="00E12817" w:rsidP="00E12817">
      <w:pPr>
        <w:tabs>
          <w:tab w:val="left" w:pos="2472"/>
        </w:tabs>
      </w:pPr>
    </w:p>
    <w:p w:rsidR="006623D1" w:rsidRPr="00E12817" w:rsidRDefault="00E12817" w:rsidP="00E12817">
      <w:pPr>
        <w:tabs>
          <w:tab w:val="left" w:pos="2472"/>
        </w:tabs>
        <w:sectPr w:rsidR="006623D1" w:rsidRPr="00E12817" w:rsidSect="00CF2ADA">
          <w:headerReference w:type="default" r:id="rId21"/>
          <w:pgSz w:w="12240" w:h="15840"/>
          <w:pgMar w:top="2448" w:right="1440" w:bottom="1440" w:left="1440" w:header="720" w:footer="720" w:gutter="0"/>
          <w:cols w:space="720"/>
          <w:docGrid w:linePitch="360"/>
        </w:sectPr>
      </w:pPr>
      <w:r>
        <w:tab/>
      </w:r>
    </w:p>
    <w:p w:rsidR="007F6846" w:rsidRPr="002D4DE5" w:rsidRDefault="007F6846" w:rsidP="00D7242C">
      <w:pPr>
        <w:pStyle w:val="Heading1"/>
        <w:jc w:val="center"/>
        <w:rPr>
          <w:color w:val="auto"/>
        </w:rPr>
      </w:pPr>
      <w:bookmarkStart w:id="17" w:name="_Toc511029296"/>
      <w:bookmarkStart w:id="18" w:name="_Toc497373442"/>
      <w:bookmarkStart w:id="19" w:name="_Toc494179833"/>
      <w:bookmarkStart w:id="20" w:name="_Toc494100006"/>
      <w:bookmarkStart w:id="21" w:name="_Toc13471259"/>
      <w:r w:rsidRPr="002D4DE5">
        <w:rPr>
          <w:color w:val="auto"/>
        </w:rPr>
        <w:lastRenderedPageBreak/>
        <w:t>4: Technical Procedure for Balances</w:t>
      </w:r>
      <w:bookmarkEnd w:id="17"/>
      <w:bookmarkEnd w:id="18"/>
      <w:bookmarkEnd w:id="19"/>
      <w:bookmarkEnd w:id="20"/>
      <w:bookmarkEnd w:id="21"/>
    </w:p>
    <w:p w:rsidR="007F6846" w:rsidRDefault="007F6846" w:rsidP="00D7242C">
      <w:pPr>
        <w:autoSpaceDE w:val="0"/>
        <w:autoSpaceDN w:val="0"/>
        <w:adjustRightInd w:val="0"/>
        <w:jc w:val="both"/>
        <w:rPr>
          <w:b/>
          <w:bCs/>
          <w:sz w:val="22"/>
          <w:szCs w:val="22"/>
        </w:rPr>
      </w:pPr>
    </w:p>
    <w:p w:rsidR="007F6846" w:rsidRDefault="007F6846" w:rsidP="007F6846">
      <w:pPr>
        <w:numPr>
          <w:ilvl w:val="0"/>
          <w:numId w:val="33"/>
        </w:numPr>
        <w:autoSpaceDE w:val="0"/>
        <w:autoSpaceDN w:val="0"/>
        <w:adjustRightInd w:val="0"/>
        <w:spacing w:after="200" w:line="276" w:lineRule="auto"/>
        <w:contextualSpacing/>
        <w:rPr>
          <w:sz w:val="22"/>
          <w:szCs w:val="22"/>
        </w:rPr>
      </w:pPr>
      <w:r>
        <w:rPr>
          <w:b/>
          <w:sz w:val="22"/>
          <w:szCs w:val="22"/>
        </w:rPr>
        <w:t xml:space="preserve">Purpose / Scope - </w:t>
      </w:r>
      <w:r>
        <w:rPr>
          <w:sz w:val="22"/>
          <w:szCs w:val="22"/>
        </w:rPr>
        <w:t>This procedure provides direction for the calibration and use of balances (scales) in the Drug Chemistry Unit of the Raleigh/Wake City-County Bureau of Identification</w:t>
      </w:r>
    </w:p>
    <w:p w:rsidR="007F6846" w:rsidRDefault="007F6846" w:rsidP="00D7242C">
      <w:pPr>
        <w:autoSpaceDE w:val="0"/>
        <w:autoSpaceDN w:val="0"/>
        <w:adjustRightInd w:val="0"/>
        <w:rPr>
          <w:sz w:val="22"/>
          <w:szCs w:val="22"/>
        </w:rPr>
      </w:pPr>
    </w:p>
    <w:p w:rsidR="007F6846" w:rsidRDefault="007F6846" w:rsidP="007F6846">
      <w:pPr>
        <w:numPr>
          <w:ilvl w:val="0"/>
          <w:numId w:val="33"/>
        </w:numPr>
        <w:spacing w:after="200" w:line="276" w:lineRule="auto"/>
        <w:contextualSpacing/>
        <w:rPr>
          <w:b/>
          <w:snapToGrid w:val="0"/>
          <w:sz w:val="22"/>
          <w:szCs w:val="22"/>
        </w:rPr>
      </w:pPr>
      <w:r>
        <w:rPr>
          <w:b/>
          <w:snapToGrid w:val="0"/>
          <w:sz w:val="22"/>
          <w:szCs w:val="22"/>
        </w:rPr>
        <w:t xml:space="preserve">Definitions </w:t>
      </w:r>
    </w:p>
    <w:p w:rsidR="007F6846" w:rsidRDefault="007F6846" w:rsidP="00D7242C">
      <w:pPr>
        <w:ind w:left="720"/>
        <w:contextualSpacing/>
        <w:rPr>
          <w:b/>
          <w:snapToGrid w:val="0"/>
          <w:sz w:val="22"/>
          <w:szCs w:val="22"/>
        </w:rPr>
      </w:pPr>
    </w:p>
    <w:p w:rsidR="007F6846" w:rsidRDefault="007F6846" w:rsidP="007F6846">
      <w:pPr>
        <w:numPr>
          <w:ilvl w:val="1"/>
          <w:numId w:val="33"/>
        </w:numPr>
        <w:spacing w:after="200" w:line="276" w:lineRule="auto"/>
        <w:contextualSpacing/>
        <w:rPr>
          <w:b/>
          <w:snapToGrid w:val="0"/>
          <w:sz w:val="22"/>
          <w:szCs w:val="22"/>
        </w:rPr>
      </w:pPr>
      <w:r>
        <w:rPr>
          <w:b/>
          <w:snapToGrid w:val="0"/>
          <w:sz w:val="22"/>
          <w:szCs w:val="22"/>
        </w:rPr>
        <w:t xml:space="preserve">Calibration - </w:t>
      </w:r>
      <w:r>
        <w:rPr>
          <w:snapToGrid w:val="0"/>
          <w:sz w:val="22"/>
          <w:szCs w:val="22"/>
        </w:rPr>
        <w:t>Checking or adjusting (by comparison with a standard) the accuracy of a measuring instrument.</w:t>
      </w:r>
    </w:p>
    <w:p w:rsidR="007F6846" w:rsidRDefault="007F6846" w:rsidP="007F6846">
      <w:pPr>
        <w:numPr>
          <w:ilvl w:val="1"/>
          <w:numId w:val="33"/>
        </w:numPr>
        <w:spacing w:after="200" w:line="276" w:lineRule="auto"/>
        <w:contextualSpacing/>
        <w:rPr>
          <w:b/>
          <w:snapToGrid w:val="0"/>
          <w:sz w:val="22"/>
          <w:szCs w:val="22"/>
        </w:rPr>
      </w:pPr>
      <w:r>
        <w:rPr>
          <w:b/>
          <w:snapToGrid w:val="0"/>
          <w:sz w:val="22"/>
          <w:szCs w:val="22"/>
        </w:rPr>
        <w:t xml:space="preserve">Quality control check - </w:t>
      </w:r>
      <w:r>
        <w:rPr>
          <w:snapToGrid w:val="0"/>
          <w:sz w:val="22"/>
          <w:szCs w:val="22"/>
        </w:rPr>
        <w:t>Periodic confirmation of the reliability of equipment, instrumentation, and/or reagents.</w:t>
      </w:r>
    </w:p>
    <w:p w:rsidR="007F6846" w:rsidRDefault="007F6846" w:rsidP="007F6846">
      <w:pPr>
        <w:numPr>
          <w:ilvl w:val="1"/>
          <w:numId w:val="33"/>
        </w:numPr>
        <w:spacing w:after="200" w:line="276" w:lineRule="auto"/>
        <w:contextualSpacing/>
        <w:rPr>
          <w:b/>
          <w:snapToGrid w:val="0"/>
          <w:sz w:val="22"/>
          <w:szCs w:val="22"/>
        </w:rPr>
      </w:pPr>
      <w:r>
        <w:rPr>
          <w:b/>
          <w:snapToGrid w:val="0"/>
          <w:sz w:val="22"/>
          <w:szCs w:val="22"/>
        </w:rPr>
        <w:t xml:space="preserve">Performance verification - </w:t>
      </w:r>
      <w:r>
        <w:rPr>
          <w:snapToGrid w:val="0"/>
          <w:sz w:val="22"/>
          <w:szCs w:val="22"/>
        </w:rPr>
        <w:t>The initial confirmation of the reliability of a previously or externally validated method or instrument.</w:t>
      </w:r>
    </w:p>
    <w:p w:rsidR="007F6846" w:rsidRDefault="007F6846" w:rsidP="007F6846">
      <w:pPr>
        <w:numPr>
          <w:ilvl w:val="1"/>
          <w:numId w:val="33"/>
        </w:numPr>
        <w:spacing w:after="200" w:line="276" w:lineRule="auto"/>
        <w:contextualSpacing/>
        <w:rPr>
          <w:b/>
          <w:snapToGrid w:val="0"/>
          <w:sz w:val="22"/>
          <w:szCs w:val="22"/>
        </w:rPr>
      </w:pPr>
      <w:r>
        <w:rPr>
          <w:b/>
          <w:sz w:val="22"/>
          <w:szCs w:val="22"/>
        </w:rPr>
        <w:t xml:space="preserve">Reference standard - </w:t>
      </w:r>
      <w:r>
        <w:rPr>
          <w:sz w:val="22"/>
          <w:szCs w:val="22"/>
        </w:rPr>
        <w:t>Measurement standard designated for the calibration of other measurement standards (reference standards or equipment.)</w:t>
      </w:r>
    </w:p>
    <w:p w:rsidR="007F6846" w:rsidRDefault="007F6846" w:rsidP="00D7242C">
      <w:pPr>
        <w:ind w:left="720"/>
        <w:rPr>
          <w:b/>
          <w:snapToGrid w:val="0"/>
          <w:sz w:val="22"/>
          <w:szCs w:val="22"/>
        </w:rPr>
      </w:pPr>
    </w:p>
    <w:p w:rsidR="007F6846" w:rsidRDefault="007F6846" w:rsidP="007F6846">
      <w:pPr>
        <w:numPr>
          <w:ilvl w:val="0"/>
          <w:numId w:val="33"/>
        </w:numPr>
        <w:spacing w:after="200" w:line="276" w:lineRule="auto"/>
        <w:contextualSpacing/>
        <w:rPr>
          <w:b/>
          <w:snapToGrid w:val="0"/>
          <w:sz w:val="22"/>
          <w:szCs w:val="22"/>
        </w:rPr>
      </w:pPr>
      <w:r>
        <w:rPr>
          <w:b/>
          <w:snapToGrid w:val="0"/>
          <w:sz w:val="22"/>
          <w:szCs w:val="22"/>
        </w:rPr>
        <w:t>Abbreviations</w:t>
      </w:r>
    </w:p>
    <w:p w:rsidR="007F6846" w:rsidRDefault="007F6846" w:rsidP="00D7242C">
      <w:pPr>
        <w:ind w:left="720"/>
        <w:contextualSpacing/>
        <w:rPr>
          <w:b/>
          <w:snapToGrid w:val="0"/>
          <w:sz w:val="22"/>
          <w:szCs w:val="22"/>
        </w:rPr>
      </w:pPr>
    </w:p>
    <w:p w:rsidR="007F6846" w:rsidRDefault="007F6846" w:rsidP="007F6846">
      <w:pPr>
        <w:numPr>
          <w:ilvl w:val="1"/>
          <w:numId w:val="33"/>
        </w:numPr>
        <w:spacing w:after="200" w:line="276" w:lineRule="auto"/>
        <w:contextualSpacing/>
        <w:jc w:val="both"/>
        <w:rPr>
          <w:b/>
          <w:snapToGrid w:val="0"/>
          <w:sz w:val="22"/>
          <w:szCs w:val="22"/>
        </w:rPr>
      </w:pPr>
      <w:r>
        <w:rPr>
          <w:snapToGrid w:val="0"/>
          <w:sz w:val="22"/>
          <w:szCs w:val="22"/>
        </w:rPr>
        <w:t>Refer to the Drug Chemistry Unit Technical Procedure for Drug Chemistry Analysis</w:t>
      </w:r>
    </w:p>
    <w:p w:rsidR="007F6846" w:rsidRDefault="007F6846" w:rsidP="00D7242C">
      <w:pPr>
        <w:ind w:left="720"/>
        <w:contextualSpacing/>
        <w:rPr>
          <w:b/>
          <w:snapToGrid w:val="0"/>
          <w:sz w:val="22"/>
          <w:szCs w:val="22"/>
        </w:rPr>
      </w:pPr>
    </w:p>
    <w:p w:rsidR="007F6846" w:rsidRDefault="007F6846" w:rsidP="007F6846">
      <w:pPr>
        <w:numPr>
          <w:ilvl w:val="0"/>
          <w:numId w:val="33"/>
        </w:numPr>
        <w:spacing w:after="200" w:line="276" w:lineRule="auto"/>
        <w:contextualSpacing/>
        <w:rPr>
          <w:b/>
          <w:snapToGrid w:val="0"/>
          <w:sz w:val="22"/>
          <w:szCs w:val="22"/>
        </w:rPr>
      </w:pPr>
      <w:r>
        <w:rPr>
          <w:b/>
          <w:snapToGrid w:val="0"/>
          <w:sz w:val="22"/>
          <w:szCs w:val="22"/>
        </w:rPr>
        <w:t xml:space="preserve">Equipment and Materials </w:t>
      </w:r>
    </w:p>
    <w:p w:rsidR="007F6846" w:rsidRDefault="007F6846" w:rsidP="00D7242C">
      <w:pPr>
        <w:ind w:left="720"/>
        <w:contextualSpacing/>
        <w:rPr>
          <w:b/>
          <w:snapToGrid w:val="0"/>
          <w:sz w:val="22"/>
          <w:szCs w:val="22"/>
        </w:rPr>
      </w:pPr>
    </w:p>
    <w:p w:rsidR="007F6846" w:rsidRDefault="007F6846" w:rsidP="007F6846">
      <w:pPr>
        <w:numPr>
          <w:ilvl w:val="1"/>
          <w:numId w:val="33"/>
        </w:numPr>
        <w:spacing w:after="200" w:line="276" w:lineRule="auto"/>
        <w:contextualSpacing/>
        <w:rPr>
          <w:b/>
          <w:snapToGrid w:val="0"/>
          <w:sz w:val="22"/>
          <w:szCs w:val="22"/>
        </w:rPr>
      </w:pPr>
      <w:r>
        <w:rPr>
          <w:b/>
          <w:snapToGrid w:val="0"/>
          <w:sz w:val="22"/>
          <w:szCs w:val="22"/>
        </w:rPr>
        <w:t>Equipment</w:t>
      </w:r>
    </w:p>
    <w:p w:rsidR="007F6846" w:rsidRDefault="007F6846" w:rsidP="00D7242C">
      <w:pPr>
        <w:ind w:left="1440"/>
        <w:contextualSpacing/>
        <w:rPr>
          <w:b/>
          <w:snapToGrid w:val="0"/>
          <w:sz w:val="22"/>
          <w:szCs w:val="22"/>
        </w:rPr>
      </w:pP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 xml:space="preserve">A&amp;D model HW-100KA1 digital platform scale </w:t>
      </w: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Mettler Toledo model XP205 balance equipped with antistatic unit</w:t>
      </w: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 xml:space="preserve">Mettler Toledo model XP6002S and XPE6002S balances </w:t>
      </w: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Laboratory environmental monitor - barometer, hygrometer, thermometer, NIST traceable</w:t>
      </w:r>
    </w:p>
    <w:p w:rsidR="007F6846" w:rsidRPr="007034F4" w:rsidRDefault="007F6846" w:rsidP="007F6846">
      <w:pPr>
        <w:numPr>
          <w:ilvl w:val="2"/>
          <w:numId w:val="33"/>
        </w:numPr>
        <w:spacing w:after="200" w:line="276" w:lineRule="auto"/>
        <w:ind w:left="2034"/>
        <w:contextualSpacing/>
        <w:rPr>
          <w:b/>
          <w:snapToGrid w:val="0"/>
          <w:sz w:val="22"/>
          <w:szCs w:val="22"/>
        </w:rPr>
      </w:pPr>
      <w:r>
        <w:rPr>
          <w:snapToGrid w:val="0"/>
          <w:sz w:val="22"/>
          <w:szCs w:val="22"/>
        </w:rPr>
        <w:t>Balance draft shield</w:t>
      </w: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Marble slab/Marble table</w:t>
      </w:r>
    </w:p>
    <w:p w:rsidR="007F6846" w:rsidRDefault="007F6846" w:rsidP="00D7242C">
      <w:pPr>
        <w:ind w:left="2304"/>
        <w:contextualSpacing/>
        <w:rPr>
          <w:b/>
          <w:snapToGrid w:val="0"/>
          <w:sz w:val="22"/>
          <w:szCs w:val="22"/>
        </w:rPr>
      </w:pPr>
    </w:p>
    <w:p w:rsidR="007F6846" w:rsidRDefault="007F6846" w:rsidP="007F6846">
      <w:pPr>
        <w:numPr>
          <w:ilvl w:val="1"/>
          <w:numId w:val="33"/>
        </w:numPr>
        <w:spacing w:after="200" w:line="276" w:lineRule="auto"/>
        <w:contextualSpacing/>
        <w:rPr>
          <w:b/>
          <w:snapToGrid w:val="0"/>
          <w:sz w:val="22"/>
          <w:szCs w:val="22"/>
        </w:rPr>
      </w:pPr>
      <w:r>
        <w:rPr>
          <w:b/>
          <w:snapToGrid w:val="0"/>
          <w:sz w:val="22"/>
          <w:szCs w:val="22"/>
        </w:rPr>
        <w:t>Materials</w:t>
      </w:r>
    </w:p>
    <w:p w:rsidR="007F6846" w:rsidRDefault="007F6846" w:rsidP="00D7242C">
      <w:pPr>
        <w:rPr>
          <w:b/>
          <w:strike/>
          <w:snapToGrid w:val="0"/>
          <w:sz w:val="22"/>
          <w:szCs w:val="22"/>
        </w:rPr>
      </w:pP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Paper, boxes, plastic bags, paper bags, metal pans or other weighing vessels</w:t>
      </w:r>
    </w:p>
    <w:p w:rsidR="007F6846" w:rsidRDefault="007F6846" w:rsidP="00D7242C">
      <w:pPr>
        <w:ind w:left="1224"/>
        <w:contextualSpacing/>
        <w:rPr>
          <w:b/>
          <w:strike/>
          <w:snapToGrid w:val="0"/>
          <w:sz w:val="22"/>
          <w:szCs w:val="22"/>
        </w:rPr>
      </w:pPr>
    </w:p>
    <w:p w:rsidR="007F6846" w:rsidRDefault="007F6846" w:rsidP="00D7242C">
      <w:pPr>
        <w:ind w:left="1224"/>
        <w:contextualSpacing/>
        <w:rPr>
          <w:b/>
          <w:strike/>
          <w:snapToGrid w:val="0"/>
          <w:sz w:val="22"/>
          <w:szCs w:val="22"/>
        </w:rPr>
      </w:pPr>
    </w:p>
    <w:p w:rsidR="007F6846" w:rsidRDefault="007F6846" w:rsidP="00D7242C">
      <w:pPr>
        <w:ind w:left="1224"/>
        <w:contextualSpacing/>
        <w:rPr>
          <w:b/>
          <w:strike/>
          <w:snapToGrid w:val="0"/>
          <w:sz w:val="22"/>
          <w:szCs w:val="22"/>
        </w:rPr>
      </w:pPr>
    </w:p>
    <w:p w:rsidR="007F6846" w:rsidRDefault="007F6846" w:rsidP="00D7242C">
      <w:pPr>
        <w:ind w:left="1224"/>
        <w:contextualSpacing/>
        <w:rPr>
          <w:b/>
          <w:strike/>
          <w:snapToGrid w:val="0"/>
          <w:sz w:val="22"/>
          <w:szCs w:val="22"/>
        </w:rPr>
      </w:pPr>
    </w:p>
    <w:p w:rsidR="007F6846" w:rsidRDefault="007F6846" w:rsidP="007F6846">
      <w:pPr>
        <w:numPr>
          <w:ilvl w:val="1"/>
          <w:numId w:val="33"/>
        </w:numPr>
        <w:spacing w:after="200" w:line="276" w:lineRule="auto"/>
        <w:contextualSpacing/>
        <w:rPr>
          <w:b/>
          <w:snapToGrid w:val="0"/>
          <w:sz w:val="22"/>
          <w:szCs w:val="22"/>
        </w:rPr>
      </w:pPr>
      <w:r>
        <w:rPr>
          <w:b/>
          <w:snapToGrid w:val="0"/>
          <w:sz w:val="22"/>
          <w:szCs w:val="22"/>
        </w:rPr>
        <w:lastRenderedPageBreak/>
        <w:t>Reference Standards</w:t>
      </w:r>
    </w:p>
    <w:p w:rsidR="007F6846" w:rsidRDefault="007F6846" w:rsidP="00D7242C">
      <w:pPr>
        <w:ind w:left="792"/>
        <w:contextualSpacing/>
        <w:rPr>
          <w:b/>
          <w:snapToGrid w:val="0"/>
          <w:sz w:val="22"/>
          <w:szCs w:val="22"/>
        </w:rPr>
      </w:pPr>
    </w:p>
    <w:p w:rsidR="007F6846" w:rsidRDefault="007F6846" w:rsidP="007F6846">
      <w:pPr>
        <w:numPr>
          <w:ilvl w:val="2"/>
          <w:numId w:val="33"/>
        </w:numPr>
        <w:spacing w:after="200" w:line="276" w:lineRule="auto"/>
        <w:ind w:left="2034"/>
        <w:contextualSpacing/>
        <w:rPr>
          <w:b/>
          <w:snapToGrid w:val="0"/>
          <w:sz w:val="22"/>
          <w:szCs w:val="22"/>
        </w:rPr>
      </w:pPr>
      <w:r>
        <w:rPr>
          <w:snapToGrid w:val="0"/>
          <w:sz w:val="22"/>
          <w:szCs w:val="22"/>
        </w:rPr>
        <w:t xml:space="preserve">NIST traceable reference standard weights:  10 mg, 100 mg, 2 g, 1 g, 20 g, 100 g, 200 g, 1 kg, 5 kg, 20 kg </w:t>
      </w:r>
    </w:p>
    <w:p w:rsidR="007F6846" w:rsidRDefault="007F6846" w:rsidP="00D7242C">
      <w:pPr>
        <w:autoSpaceDE w:val="0"/>
        <w:autoSpaceDN w:val="0"/>
        <w:adjustRightInd w:val="0"/>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 xml:space="preserve">Standards and Controls </w:t>
      </w:r>
    </w:p>
    <w:p w:rsidR="007F6846" w:rsidRDefault="007F6846" w:rsidP="00D7242C">
      <w:pPr>
        <w:autoSpaceDE w:val="0"/>
        <w:autoSpaceDN w:val="0"/>
        <w:adjustRightInd w:val="0"/>
        <w:ind w:left="36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 xml:space="preserve">A balance logbook shall be maintained on the shared drive.  The balance logbook shall contain any non-routine measurements, comments, manufacturer’s certificates, performance verification documentation and maintenance documentation.  </w:t>
      </w:r>
    </w:p>
    <w:p w:rsidR="007F6846" w:rsidRDefault="007F6846" w:rsidP="00D7242C">
      <w:pPr>
        <w:autoSpaceDE w:val="0"/>
        <w:autoSpaceDN w:val="0"/>
        <w:adjustRightInd w:val="0"/>
        <w:ind w:left="792"/>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Leave balances powered on.</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When the balance has been placed out of service (e.g., maintenance, malfunction, leaving direct control of the Laboratory), a Monthly Quality Control Check must be successfully performed prior to placing the instrument back in service, refer to section 7.</w:t>
      </w:r>
    </w:p>
    <w:p w:rsidR="007F6846" w:rsidRDefault="007F6846" w:rsidP="00D7242C">
      <w:pPr>
        <w:autoSpaceDE w:val="0"/>
        <w:autoSpaceDN w:val="0"/>
        <w:adjustRightInd w:val="0"/>
        <w:ind w:left="1728"/>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 xml:space="preserve">The Drug Chemist shall record any malfunctions or error messages in the balance log, notify the Drug Chemistry Technical Leader of any malfunctions or error messages and place the instrument out of service by marking the balance log “Out of Service.”  </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The Drug Chemistry Technical Leader shall examine the effect(s), if any, of a malfunction or error message on analysis results and implement the CCBI Laboratory Procedure for Corrective and Preventive Action as required.</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b/>
          <w:sz w:val="22"/>
          <w:szCs w:val="22"/>
        </w:rPr>
        <w:t xml:space="preserve">Reference Standard Weights </w:t>
      </w:r>
    </w:p>
    <w:p w:rsidR="007F6846" w:rsidRDefault="007F6846" w:rsidP="00D7242C">
      <w:pPr>
        <w:ind w:left="720"/>
        <w:contextualSpacing/>
        <w:rPr>
          <w:b/>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A reference standard weight logbook shall be maintained on the shared drive.  The reference standard weight logbook shall contain the calibration certificates demonstrating traceability to NIST.  </w:t>
      </w:r>
    </w:p>
    <w:p w:rsidR="007F6846" w:rsidRDefault="007F6846" w:rsidP="00D7242C">
      <w:pPr>
        <w:autoSpaceDE w:val="0"/>
        <w:autoSpaceDN w:val="0"/>
        <w:adjustRightInd w:val="0"/>
        <w:ind w:left="1224"/>
        <w:contextualSpacing/>
        <w:rPr>
          <w:b/>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Store reference standard weights and weights in their manufacturer supplied storage container, if available, or </w:t>
      </w:r>
      <w:proofErr w:type="gramStart"/>
      <w:r>
        <w:rPr>
          <w:sz w:val="22"/>
          <w:szCs w:val="22"/>
        </w:rPr>
        <w:t>other</w:t>
      </w:r>
      <w:proofErr w:type="gramEnd"/>
      <w:r>
        <w:rPr>
          <w:sz w:val="22"/>
          <w:szCs w:val="22"/>
        </w:rPr>
        <w:t xml:space="preserve"> container in the Drug Chemistry Unit.  Keep the container securely closed when not in use.  </w:t>
      </w:r>
    </w:p>
    <w:p w:rsidR="007F6846" w:rsidRDefault="007F6846" w:rsidP="00D7242C">
      <w:pPr>
        <w:autoSpaceDE w:val="0"/>
        <w:autoSpaceDN w:val="0"/>
        <w:adjustRightInd w:val="0"/>
        <w:ind w:left="1224"/>
        <w:contextualSpacing/>
        <w:rPr>
          <w:b/>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t>Use gloves, tweezers and / or weight handles to handle reference standard weights and weights.  Do not handle reference standard weights and weights with bare hands.  Ensure that all surfaces that reference standard weights and weights may come in contact with are clean.</w:t>
      </w:r>
    </w:p>
    <w:p w:rsidR="007F6846" w:rsidRDefault="007F6846" w:rsidP="00D7242C">
      <w:pPr>
        <w:ind w:left="720"/>
        <w:contextualSpacing/>
        <w:rPr>
          <w:b/>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lastRenderedPageBreak/>
        <w:t>Reference standard weights shall be calibrated on an annual basis by an approved vendor that meets the requirements specified by the accrediting body.</w:t>
      </w:r>
    </w:p>
    <w:p w:rsidR="007F6846" w:rsidRDefault="007F6846" w:rsidP="00D7242C">
      <w:pPr>
        <w:ind w:left="720"/>
        <w:contextualSpacing/>
        <w:rPr>
          <w:sz w:val="22"/>
          <w:szCs w:val="22"/>
        </w:rPr>
      </w:pPr>
    </w:p>
    <w:p w:rsidR="007F6846" w:rsidRDefault="007F6846" w:rsidP="007F6846">
      <w:pPr>
        <w:numPr>
          <w:ilvl w:val="3"/>
          <w:numId w:val="33"/>
        </w:numPr>
        <w:autoSpaceDE w:val="0"/>
        <w:autoSpaceDN w:val="0"/>
        <w:adjustRightInd w:val="0"/>
        <w:spacing w:after="200" w:line="276" w:lineRule="auto"/>
        <w:ind w:left="2790"/>
        <w:contextualSpacing/>
        <w:rPr>
          <w:b/>
          <w:sz w:val="22"/>
          <w:szCs w:val="22"/>
        </w:rPr>
      </w:pPr>
      <w:r>
        <w:rPr>
          <w:sz w:val="22"/>
          <w:szCs w:val="22"/>
        </w:rPr>
        <w:t xml:space="preserve">When reference standard weights are transported outside of the laboratory for calibration, they must be transported in their manufacturer supplied storage container, if available.  If a manufacturer supplied storage container is not available, another container may be used.  The container must be securely packaged to prevent damage.  </w:t>
      </w:r>
    </w:p>
    <w:p w:rsidR="007F6846" w:rsidRDefault="007F6846" w:rsidP="007F6846">
      <w:pPr>
        <w:numPr>
          <w:ilvl w:val="3"/>
          <w:numId w:val="33"/>
        </w:numPr>
        <w:autoSpaceDE w:val="0"/>
        <w:autoSpaceDN w:val="0"/>
        <w:adjustRightInd w:val="0"/>
        <w:spacing w:after="200" w:line="276" w:lineRule="auto"/>
        <w:ind w:left="2790"/>
        <w:contextualSpacing/>
        <w:rPr>
          <w:b/>
          <w:sz w:val="22"/>
          <w:szCs w:val="22"/>
        </w:rPr>
      </w:pPr>
      <w:r>
        <w:rPr>
          <w:sz w:val="22"/>
          <w:szCs w:val="22"/>
        </w:rPr>
        <w:t>Upon return to the laboratory the reference standard weight must be inspected for any damage.  Clearly label any damaged reference standard weights “Out of Service” and notify the Drug Chemistry Technical Leader.  Reference standard weights marked “Out of Service” shall not be used.</w:t>
      </w:r>
    </w:p>
    <w:p w:rsidR="007F6846" w:rsidRDefault="007F6846" w:rsidP="00D7242C">
      <w:pPr>
        <w:ind w:left="720"/>
        <w:contextualSpacing/>
        <w:rPr>
          <w:b/>
          <w:sz w:val="22"/>
          <w:szCs w:val="22"/>
        </w:rPr>
      </w:pPr>
    </w:p>
    <w:p w:rsidR="007F6846" w:rsidRDefault="007F6846" w:rsidP="007F6846">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A list of reference standard weights, serial numbers and service/calibration due dates shall be maintained by the Drug Chemistry Unit Technical Leader on the shared drive in the Drug Chemistry Unit folder.</w:t>
      </w:r>
    </w:p>
    <w:p w:rsidR="007F6846" w:rsidRDefault="007F6846" w:rsidP="00D7242C">
      <w:pPr>
        <w:ind w:left="720"/>
        <w:contextualSpacing/>
        <w:rPr>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t>Certificates of calibration issued by the vendor must include the uncertainty and shall be maintained by the Drug Chemistry Unit Technical Leader in the Drug Chemistry Unit.</w:t>
      </w:r>
    </w:p>
    <w:p w:rsidR="007F6846" w:rsidRDefault="007F6846" w:rsidP="00D7242C">
      <w:pPr>
        <w:autoSpaceDE w:val="0"/>
        <w:autoSpaceDN w:val="0"/>
        <w:adjustRightInd w:val="0"/>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 xml:space="preserve">Calibrations </w:t>
      </w:r>
    </w:p>
    <w:p w:rsidR="007F6846" w:rsidRDefault="007F6846" w:rsidP="00D7242C">
      <w:pPr>
        <w:autoSpaceDE w:val="0"/>
        <w:autoSpaceDN w:val="0"/>
        <w:adjustRightInd w:val="0"/>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 xml:space="preserve">Calibration for all Drug Chemistry Unit balances, refer to 4.1, shall be performed on an annual basis by an approved vendor that meets the requirements specified by the accrediting body. </w:t>
      </w:r>
    </w:p>
    <w:p w:rsidR="007F6846" w:rsidRDefault="007F6846" w:rsidP="00D7242C">
      <w:pPr>
        <w:autoSpaceDE w:val="0"/>
        <w:autoSpaceDN w:val="0"/>
        <w:adjustRightInd w:val="0"/>
        <w:ind w:left="1584"/>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Balances shall be labeled with the calibration due date of the next calibration.  A list of balances, serial numbers and service/calibration due dates shall be maintained by the Drug Chemistry Unit Technical Leader on the shared drive in the Drug Chemistry Unit folder.</w:t>
      </w:r>
    </w:p>
    <w:p w:rsidR="007F6846" w:rsidRDefault="007F6846" w:rsidP="00D7242C">
      <w:pPr>
        <w:ind w:left="720"/>
        <w:contextualSpacing/>
        <w:rPr>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Certificates of calibration issued by the vendor must include the uncertainty and shall be maintained in the balance logbook on the shared drive.  </w:t>
      </w:r>
    </w:p>
    <w:p w:rsidR="007F6846" w:rsidRDefault="007F6846" w:rsidP="00D7242C">
      <w:pPr>
        <w:tabs>
          <w:tab w:val="left" w:pos="1440"/>
        </w:tabs>
        <w:autoSpaceDE w:val="0"/>
        <w:autoSpaceDN w:val="0"/>
        <w:adjustRightInd w:val="0"/>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Monthly QCC</w:t>
      </w:r>
    </w:p>
    <w:p w:rsidR="007F6846" w:rsidRDefault="007F6846" w:rsidP="00D7242C">
      <w:pPr>
        <w:autoSpaceDE w:val="0"/>
        <w:autoSpaceDN w:val="0"/>
        <w:adjustRightInd w:val="0"/>
        <w:ind w:left="36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The Drug Chemist shall perform a monthly QCC on each balance using reference standard weight(s).</w:t>
      </w:r>
    </w:p>
    <w:p w:rsidR="007F6846" w:rsidRDefault="007F6846" w:rsidP="00D7242C">
      <w:pPr>
        <w:autoSpaceDE w:val="0"/>
        <w:autoSpaceDN w:val="0"/>
        <w:adjustRightInd w:val="0"/>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 xml:space="preserve">If the balance is not level, follow manufacturer’s recommendations for leveling.  </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For the Mettler Toledo balances, press the internal adjustment key and allow the balance to complete the internal adjustment function.</w:t>
      </w:r>
    </w:p>
    <w:p w:rsidR="007F6846" w:rsidRDefault="007F6846" w:rsidP="00D7242C">
      <w:pPr>
        <w:tabs>
          <w:tab w:val="left" w:pos="1440"/>
        </w:tabs>
        <w:autoSpaceDE w:val="0"/>
        <w:autoSpaceDN w:val="0"/>
        <w:adjustRightInd w:val="0"/>
        <w:ind w:left="3312"/>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Zero the balance with nothing on the pan.</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Place a reference standard weight on the pan.</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Record the actual weight displayed.</w:t>
      </w:r>
    </w:p>
    <w:p w:rsidR="007F6846" w:rsidRDefault="007F6846" w:rsidP="00D7242C">
      <w:pPr>
        <w:ind w:left="720"/>
        <w:contextualSpacing/>
        <w:rPr>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If results are within the acceptable range listed for the model, the balance may be used for casework. </w:t>
      </w:r>
      <w:r>
        <w:rPr>
          <w:sz w:val="22"/>
          <w:szCs w:val="22"/>
        </w:rPr>
        <w:tab/>
      </w:r>
      <w:r>
        <w:rPr>
          <w:sz w:val="22"/>
          <w:szCs w:val="22"/>
        </w:rPr>
        <w:tab/>
        <w:t xml:space="preserve"> </w:t>
      </w:r>
    </w:p>
    <w:p w:rsidR="007F6846" w:rsidRDefault="007F6846" w:rsidP="00D7242C">
      <w:pPr>
        <w:tabs>
          <w:tab w:val="left" w:pos="1440"/>
        </w:tabs>
        <w:autoSpaceDE w:val="0"/>
        <w:autoSpaceDN w:val="0"/>
        <w:adjustRightInd w:val="0"/>
        <w:ind w:left="792"/>
        <w:contextualSpacing/>
        <w:rPr>
          <w:b/>
          <w:bCs/>
          <w:sz w:val="22"/>
          <w:szCs w:val="22"/>
        </w:rPr>
      </w:pPr>
      <w:r>
        <w:rPr>
          <w:sz w:val="22"/>
          <w:szCs w:val="22"/>
        </w:rPr>
        <w:tab/>
      </w:r>
      <w:r>
        <w:rPr>
          <w:sz w:val="22"/>
          <w:szCs w:val="22"/>
        </w:rPr>
        <w:tab/>
      </w:r>
      <w:r>
        <w:rPr>
          <w:b/>
          <w:bCs/>
          <w:sz w:val="22"/>
          <w:szCs w:val="22"/>
        </w:rPr>
        <w:tab/>
        <w:t>Mettler Toledo model # XP6002S and XPE6002S</w:t>
      </w:r>
    </w:p>
    <w:tbl>
      <w:tblPr>
        <w:tblStyle w:val="TableGrid"/>
        <w:tblpPr w:leftFromText="180" w:rightFromText="180" w:vertAnchor="text" w:tblpXSpec="center" w:tblpY="1"/>
        <w:tblOverlap w:val="never"/>
        <w:tblW w:w="0" w:type="auto"/>
        <w:tblLook w:val="04A0" w:firstRow="1" w:lastRow="0" w:firstColumn="1" w:lastColumn="0" w:noHBand="0" w:noVBand="1"/>
      </w:tblPr>
      <w:tblGrid>
        <w:gridCol w:w="4143"/>
        <w:gridCol w:w="3330"/>
      </w:tblGrid>
      <w:tr w:rsidR="007F6846" w:rsidTr="00D7242C">
        <w:trPr>
          <w:cantSplit/>
        </w:trPr>
        <w:tc>
          <w:tcPr>
            <w:tcW w:w="4143"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rPr>
            </w:pPr>
            <w:r>
              <w:rPr>
                <w:b/>
              </w:rPr>
              <w:t>Reference Standard Certified Weight</w:t>
            </w:r>
          </w:p>
        </w:tc>
        <w:tc>
          <w:tcPr>
            <w:tcW w:w="3330"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rPr>
            </w:pPr>
            <w:r>
              <w:rPr>
                <w:b/>
              </w:rPr>
              <w:t xml:space="preserve">Acceptable Range </w:t>
            </w: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 xml:space="preserve">(± </w:t>
            </w:r>
            <w:proofErr w:type="gramStart"/>
            <w:r>
              <w:t>0.06 gram</w:t>
            </w:r>
            <w:proofErr w:type="gramEnd"/>
            <w:r>
              <w:t>, Sensitivity Tolerance of the balance)</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 and 100.00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FF0000"/>
              </w:rP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1099.94 – 1100.06 g</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999.94 – 1000.06 g</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199.94 – 200.06 g</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rPr>
                <w:strike/>
                <w:color w:val="000000" w:themeColor="text1"/>
              </w:rPr>
            </w:pPr>
            <w:r>
              <w:rPr>
                <w:color w:val="000000" w:themeColor="text1"/>
              </w:rPr>
              <w:t xml:space="preserve">                        </w:t>
            </w: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99.94 - 100.06 g</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 grams</w:t>
            </w:r>
          </w:p>
        </w:tc>
        <w:tc>
          <w:tcPr>
            <w:tcW w:w="3330"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19.94 – 20.06 g</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1.94 - 2.06 g</w:t>
            </w:r>
          </w:p>
        </w:tc>
      </w:tr>
      <w:tr w:rsidR="007F6846" w:rsidTr="00D7242C">
        <w:tc>
          <w:tcPr>
            <w:tcW w:w="414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 gram</w:t>
            </w:r>
          </w:p>
        </w:tc>
        <w:tc>
          <w:tcPr>
            <w:tcW w:w="3330"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0.94 – 1.06 g</w:t>
            </w:r>
          </w:p>
        </w:tc>
      </w:tr>
      <w:tr w:rsidR="007F6846" w:rsidTr="00D7242C">
        <w:tc>
          <w:tcPr>
            <w:tcW w:w="4143"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strike/>
                <w:color w:val="000000" w:themeColor="text1"/>
              </w:rP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0.10 gram (100 mg)</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pPr>
            <w:r>
              <w:t>0.04 - 0.16 g</w:t>
            </w:r>
          </w:p>
        </w:tc>
      </w:tr>
    </w:tbl>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rPr>
          <w:b/>
          <w:bCs/>
          <w:strike/>
          <w:sz w:val="22"/>
          <w:szCs w:val="22"/>
        </w:rPr>
      </w:pPr>
    </w:p>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sz w:val="22"/>
          <w:szCs w:val="22"/>
        </w:rPr>
      </w:pPr>
      <w:r>
        <w:rPr>
          <w:sz w:val="22"/>
          <w:szCs w:val="22"/>
        </w:rPr>
        <w:tab/>
      </w:r>
      <w:r>
        <w:rPr>
          <w:sz w:val="22"/>
          <w:szCs w:val="22"/>
        </w:rPr>
        <w:tab/>
      </w:r>
      <w:r>
        <w:rPr>
          <w:sz w:val="22"/>
          <w:szCs w:val="22"/>
        </w:rPr>
        <w:tab/>
        <w:t xml:space="preserve"> </w:t>
      </w:r>
      <w:r>
        <w:rPr>
          <w:sz w:val="22"/>
          <w:szCs w:val="22"/>
        </w:rPr>
        <w:tab/>
      </w:r>
      <w:r>
        <w:rPr>
          <w:sz w:val="22"/>
          <w:szCs w:val="22"/>
        </w:rPr>
        <w:tab/>
      </w:r>
      <w:r>
        <w:rPr>
          <w:sz w:val="22"/>
          <w:szCs w:val="22"/>
        </w:rPr>
        <w:tab/>
      </w:r>
      <w:r>
        <w:rPr>
          <w:sz w:val="22"/>
          <w:szCs w:val="22"/>
        </w:rPr>
        <w:tab/>
      </w:r>
      <w:r>
        <w:rPr>
          <w:sz w:val="22"/>
          <w:szCs w:val="22"/>
        </w:rPr>
        <w:br w:type="textWrapping" w:clear="all"/>
      </w:r>
    </w:p>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sz w:val="22"/>
          <w:szCs w:val="22"/>
        </w:rPr>
      </w:pPr>
      <w:r>
        <w:rPr>
          <w:b/>
          <w:bCs/>
          <w:sz w:val="22"/>
          <w:szCs w:val="22"/>
        </w:rPr>
        <w:tab/>
      </w:r>
      <w:r>
        <w:rPr>
          <w:b/>
          <w:bCs/>
          <w:sz w:val="22"/>
          <w:szCs w:val="22"/>
        </w:rPr>
        <w:tab/>
      </w:r>
      <w:r>
        <w:rPr>
          <w:b/>
          <w:bCs/>
          <w:sz w:val="22"/>
          <w:szCs w:val="22"/>
        </w:rPr>
        <w:tab/>
        <w:t>Mettler Toledo model # XP205</w:t>
      </w:r>
    </w:p>
    <w:tbl>
      <w:tblPr>
        <w:tblStyle w:val="TableGrid"/>
        <w:tblpPr w:leftFromText="180" w:rightFromText="180" w:vertAnchor="text" w:tblpXSpec="center" w:tblpY="1"/>
        <w:tblOverlap w:val="never"/>
        <w:tblW w:w="0" w:type="auto"/>
        <w:tblLook w:val="04A0" w:firstRow="1" w:lastRow="0" w:firstColumn="1" w:lastColumn="0" w:noHBand="0" w:noVBand="1"/>
      </w:tblPr>
      <w:tblGrid>
        <w:gridCol w:w="4233"/>
        <w:gridCol w:w="3330"/>
      </w:tblGrid>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rPr>
                <w:b/>
                <w:color w:val="000000" w:themeColor="text1"/>
              </w:rPr>
            </w:pPr>
            <w:r>
              <w:rPr>
                <w:b/>
                <w:color w:val="000000" w:themeColor="text1"/>
              </w:rPr>
              <w:t>Reference Standard Certified Weight</w:t>
            </w:r>
          </w:p>
        </w:tc>
        <w:tc>
          <w:tcPr>
            <w:tcW w:w="3330"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b/>
                <w:color w:val="000000" w:themeColor="text1"/>
              </w:rPr>
              <w:t>Acceptable Range</w:t>
            </w: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b/>
                <w:color w:val="000000" w:themeColor="text1"/>
              </w:rPr>
              <w:t>(± 0.00040 g, Sensitivity Tolerance of the balance</w:t>
            </w:r>
            <w:r>
              <w:rPr>
                <w:color w:val="000000" w:themeColor="text1"/>
              </w:rPr>
              <w:t>)</w:t>
            </w:r>
          </w:p>
        </w:tc>
      </w:tr>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199.99690 – 200.00040 g</w:t>
            </w:r>
          </w:p>
        </w:tc>
      </w:tr>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99.99960 – 100.00040 g</w:t>
            </w: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p>
        </w:tc>
      </w:tr>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20.00000 grams</w:t>
            </w:r>
          </w:p>
        </w:tc>
        <w:tc>
          <w:tcPr>
            <w:tcW w:w="3330"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19.99960 – 20.00040 g</w:t>
            </w:r>
          </w:p>
        </w:tc>
      </w:tr>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2.00000 grams</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1.99960 – 2.00040 g</w:t>
            </w:r>
          </w:p>
        </w:tc>
      </w:tr>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1.00000 gram</w:t>
            </w:r>
          </w:p>
        </w:tc>
        <w:tc>
          <w:tcPr>
            <w:tcW w:w="3330"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0.99960 – 1.00040 g</w:t>
            </w:r>
          </w:p>
        </w:tc>
      </w:tr>
      <w:tr w:rsidR="007F6846" w:rsidTr="00D7242C">
        <w:tc>
          <w:tcPr>
            <w:tcW w:w="4233"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0.10000 gram </w:t>
            </w:r>
          </w:p>
        </w:tc>
        <w:tc>
          <w:tcPr>
            <w:tcW w:w="3330"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0.09960 - 0.10040 g</w:t>
            </w:r>
          </w:p>
        </w:tc>
      </w:tr>
      <w:tr w:rsidR="007F6846" w:rsidTr="00D7242C">
        <w:tc>
          <w:tcPr>
            <w:tcW w:w="423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bookmarkStart w:id="22" w:name="_Hlk506191812"/>
            <w:r>
              <w:rPr>
                <w:color w:val="000000" w:themeColor="text1"/>
              </w:rPr>
              <w:t>0.01000 gram (10 mg)</w:t>
            </w:r>
          </w:p>
        </w:tc>
        <w:tc>
          <w:tcPr>
            <w:tcW w:w="3330"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0.00960 – 0.01040 g</w:t>
            </w:r>
          </w:p>
        </w:tc>
      </w:tr>
      <w:bookmarkEnd w:id="22"/>
    </w:tbl>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rPr>
          <w:b/>
          <w:bCs/>
          <w:color w:val="000000" w:themeColor="text1"/>
          <w:sz w:val="22"/>
          <w:szCs w:val="22"/>
        </w:rPr>
      </w:pPr>
    </w:p>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color w:val="000000" w:themeColor="text1"/>
          <w:sz w:val="22"/>
          <w:szCs w:val="22"/>
        </w:rPr>
      </w:pPr>
      <w:r>
        <w:rPr>
          <w:color w:val="000000" w:themeColor="text1"/>
          <w:sz w:val="22"/>
          <w:szCs w:val="22"/>
        </w:rPr>
        <w:tab/>
      </w:r>
      <w:r>
        <w:rPr>
          <w:color w:val="000000" w:themeColor="text1"/>
          <w:sz w:val="22"/>
          <w:szCs w:val="22"/>
        </w:rPr>
        <w:tab/>
      </w:r>
      <w:r>
        <w:rPr>
          <w:color w:val="000000" w:themeColor="text1"/>
          <w:sz w:val="22"/>
          <w:szCs w:val="22"/>
        </w:rPr>
        <w:tab/>
        <w:t xml:space="preserve"> </w:t>
      </w:r>
      <w:r>
        <w:rPr>
          <w:color w:val="000000" w:themeColor="text1"/>
          <w:sz w:val="22"/>
          <w:szCs w:val="22"/>
        </w:rPr>
        <w:tab/>
      </w:r>
      <w:r>
        <w:rPr>
          <w:color w:val="000000" w:themeColor="text1"/>
          <w:sz w:val="22"/>
          <w:szCs w:val="22"/>
        </w:rPr>
        <w:tab/>
      </w:r>
      <w:r>
        <w:rPr>
          <w:color w:val="000000" w:themeColor="text1"/>
          <w:sz w:val="22"/>
          <w:szCs w:val="22"/>
        </w:rPr>
        <w:tab/>
      </w:r>
      <w:r>
        <w:rPr>
          <w:color w:val="000000" w:themeColor="text1"/>
          <w:sz w:val="22"/>
          <w:szCs w:val="22"/>
        </w:rPr>
        <w:tab/>
      </w:r>
      <w:r>
        <w:rPr>
          <w:color w:val="000000" w:themeColor="text1"/>
          <w:sz w:val="22"/>
          <w:szCs w:val="22"/>
        </w:rPr>
        <w:br w:type="textWrapping" w:clear="all"/>
      </w:r>
    </w:p>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b/>
          <w:bCs/>
          <w:color w:val="000000" w:themeColor="text1"/>
          <w:sz w:val="22"/>
          <w:szCs w:val="22"/>
        </w:rPr>
      </w:pPr>
    </w:p>
    <w:p w:rsidR="007F6846" w:rsidRDefault="007F6846" w:rsidP="00D7242C">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1440"/>
        <w:contextualSpacing/>
        <w:rPr>
          <w:color w:val="000000" w:themeColor="text1"/>
          <w:sz w:val="22"/>
          <w:szCs w:val="22"/>
        </w:rPr>
      </w:pPr>
      <w:r>
        <w:rPr>
          <w:b/>
          <w:bCs/>
          <w:color w:val="000000" w:themeColor="text1"/>
          <w:sz w:val="22"/>
          <w:szCs w:val="22"/>
        </w:rPr>
        <w:tab/>
      </w:r>
      <w:r>
        <w:rPr>
          <w:b/>
          <w:bCs/>
          <w:color w:val="000000" w:themeColor="text1"/>
          <w:sz w:val="22"/>
          <w:szCs w:val="22"/>
        </w:rPr>
        <w:tab/>
      </w:r>
      <w:r>
        <w:rPr>
          <w:b/>
          <w:bCs/>
          <w:color w:val="000000" w:themeColor="text1"/>
          <w:sz w:val="22"/>
          <w:szCs w:val="22"/>
        </w:rPr>
        <w:tab/>
        <w:t xml:space="preserve">A&amp;D model #HW-100KA1 </w:t>
      </w:r>
    </w:p>
    <w:tbl>
      <w:tblPr>
        <w:tblStyle w:val="TableGrid"/>
        <w:tblW w:w="0" w:type="auto"/>
        <w:tblInd w:w="960" w:type="dxa"/>
        <w:tblLook w:val="01E0" w:firstRow="1" w:lastRow="1" w:firstColumn="1" w:lastColumn="1" w:noHBand="0" w:noVBand="0"/>
      </w:tblPr>
      <w:tblGrid>
        <w:gridCol w:w="4278"/>
        <w:gridCol w:w="3330"/>
      </w:tblGrid>
      <w:tr w:rsidR="007F6846" w:rsidTr="00D7242C">
        <w:trPr>
          <w:trHeight w:val="611"/>
        </w:trPr>
        <w:tc>
          <w:tcPr>
            <w:tcW w:w="4278"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b/>
                <w:color w:val="000000" w:themeColor="text1"/>
              </w:rPr>
              <w:t>Reference Standard Certified Weight</w:t>
            </w:r>
          </w:p>
        </w:tc>
        <w:tc>
          <w:tcPr>
            <w:tcW w:w="3330"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color w:val="000000" w:themeColor="text1"/>
              </w:rPr>
            </w:pPr>
            <w:r>
              <w:rPr>
                <w:b/>
                <w:color w:val="000000" w:themeColor="text1"/>
              </w:rPr>
              <w:t xml:space="preserve">Acceptable Range </w:t>
            </w: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b/>
                <w:color w:val="000000" w:themeColor="text1"/>
              </w:rPr>
            </w:pPr>
            <w:r>
              <w:rPr>
                <w:color w:val="000000" w:themeColor="text1"/>
              </w:rPr>
              <w:t>(± two times repeatability (s)</w:t>
            </w:r>
          </w:p>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ind w:left="360"/>
              <w:contextualSpacing/>
              <w:jc w:val="center"/>
              <w:rPr>
                <w:b/>
                <w:color w:val="000000" w:themeColor="text1"/>
              </w:rPr>
            </w:pPr>
            <w:r>
              <w:rPr>
                <w:color w:val="000000" w:themeColor="text1"/>
              </w:rPr>
              <w:t>of the balance)</w:t>
            </w:r>
          </w:p>
        </w:tc>
      </w:tr>
      <w:tr w:rsidR="007F6846" w:rsidTr="00D7242C">
        <w:tc>
          <w:tcPr>
            <w:tcW w:w="4278"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5000 grams (11.02 </w:t>
            </w:r>
            <w:proofErr w:type="spellStart"/>
            <w:r>
              <w:rPr>
                <w:color w:val="000000" w:themeColor="text1"/>
              </w:rPr>
              <w:t>lb</w:t>
            </w:r>
            <w:proofErr w:type="spellEnd"/>
            <w:r>
              <w:rPr>
                <w:color w:val="000000" w:themeColor="text1"/>
              </w:rPr>
              <w:t>)</w:t>
            </w:r>
          </w:p>
        </w:tc>
        <w:tc>
          <w:tcPr>
            <w:tcW w:w="3330"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strike/>
                <w:color w:val="000000" w:themeColor="text1"/>
              </w:rPr>
            </w:pPr>
            <w:r>
              <w:rPr>
                <w:color w:val="000000" w:themeColor="text1"/>
              </w:rPr>
              <w:t xml:space="preserve">10.98 – 11.06 </w:t>
            </w:r>
            <w:proofErr w:type="spellStart"/>
            <w:r>
              <w:rPr>
                <w:color w:val="000000" w:themeColor="text1"/>
              </w:rPr>
              <w:t>lb</w:t>
            </w:r>
            <w:proofErr w:type="spellEnd"/>
          </w:p>
        </w:tc>
      </w:tr>
      <w:tr w:rsidR="007F6846" w:rsidTr="00D7242C">
        <w:tc>
          <w:tcPr>
            <w:tcW w:w="4278"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20000 grams (44.09 </w:t>
            </w:r>
            <w:proofErr w:type="spellStart"/>
            <w:r>
              <w:rPr>
                <w:color w:val="000000" w:themeColor="text1"/>
              </w:rPr>
              <w:t>lb</w:t>
            </w:r>
            <w:proofErr w:type="spellEnd"/>
            <w:r>
              <w:rPr>
                <w:color w:val="000000" w:themeColor="text1"/>
              </w:rPr>
              <w:t>)</w:t>
            </w:r>
          </w:p>
        </w:tc>
        <w:tc>
          <w:tcPr>
            <w:tcW w:w="3330" w:type="dxa"/>
            <w:tcBorders>
              <w:top w:val="single" w:sz="4" w:space="0" w:color="auto"/>
              <w:left w:val="single" w:sz="4" w:space="0" w:color="auto"/>
              <w:bottom w:val="single" w:sz="4" w:space="0" w:color="auto"/>
              <w:right w:val="single" w:sz="4" w:space="0" w:color="auto"/>
            </w:tcBorders>
            <w:vAlign w:val="center"/>
            <w:hideMark/>
          </w:tcPr>
          <w:p w:rsidR="007F6846" w:rsidRDefault="007F6846" w:rsidP="007F6846">
            <w:pPr>
              <w:tabs>
                <w:tab w:val="left" w:pos="0"/>
                <w:tab w:val="left" w:pos="360"/>
                <w:tab w:val="left" w:pos="1080"/>
                <w:tab w:val="left" w:pos="1440"/>
                <w:tab w:val="left" w:pos="2160"/>
                <w:tab w:val="left" w:pos="306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 w:val="left" w:pos="9360"/>
              </w:tabs>
              <w:jc w:val="center"/>
              <w:rPr>
                <w:color w:val="000000" w:themeColor="text1"/>
              </w:rPr>
            </w:pPr>
            <w:r>
              <w:rPr>
                <w:color w:val="000000" w:themeColor="text1"/>
              </w:rPr>
              <w:t xml:space="preserve">44.05 – 44.14 </w:t>
            </w:r>
            <w:proofErr w:type="spellStart"/>
            <w:r>
              <w:rPr>
                <w:color w:val="000000" w:themeColor="text1"/>
              </w:rPr>
              <w:t>lb</w:t>
            </w:r>
            <w:proofErr w:type="spellEnd"/>
          </w:p>
        </w:tc>
      </w:tr>
    </w:tbl>
    <w:p w:rsidR="007F6846" w:rsidRDefault="007F6846" w:rsidP="00D7242C">
      <w:pPr>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 xml:space="preserve">If the results are outside these parameters, the balance shall not be used until all necessary steps have been taken to bring the balance into compliance.  </w:t>
      </w:r>
    </w:p>
    <w:p w:rsidR="007F6846" w:rsidRDefault="007F6846" w:rsidP="00D7242C">
      <w:pPr>
        <w:ind w:left="720"/>
        <w:contextualSpacing/>
        <w:rPr>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t xml:space="preserve">Steps may include cleaning, leveling, zeroing and performing the internal adjustment. If the problem cannot be corrected, clearly mark the balance logbook “Out of Service” and notify the Drug Chemistry Technical Leader.  Service by an approved service contractor may need to be scheduled. </w:t>
      </w:r>
    </w:p>
    <w:p w:rsidR="007F6846" w:rsidRDefault="007F6846" w:rsidP="00D7242C">
      <w:pPr>
        <w:tabs>
          <w:tab w:val="left" w:pos="1440"/>
        </w:tabs>
        <w:autoSpaceDE w:val="0"/>
        <w:autoSpaceDN w:val="0"/>
        <w:adjustRightInd w:val="0"/>
        <w:ind w:left="4464"/>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Record the results of the QCC and any action taken in the Balance QCC log on the shared drive.</w:t>
      </w:r>
    </w:p>
    <w:p w:rsidR="007F6846" w:rsidRDefault="007F6846" w:rsidP="00D7242C">
      <w:pPr>
        <w:tabs>
          <w:tab w:val="left" w:pos="1440"/>
        </w:tabs>
        <w:autoSpaceDE w:val="0"/>
        <w:autoSpaceDN w:val="0"/>
        <w:adjustRightInd w:val="0"/>
        <w:ind w:left="4464"/>
        <w:contextualSpacing/>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Daily QCC</w:t>
      </w:r>
    </w:p>
    <w:p w:rsidR="007F6846" w:rsidRDefault="007F6846" w:rsidP="00D7242C">
      <w:pPr>
        <w:autoSpaceDE w:val="0"/>
        <w:autoSpaceDN w:val="0"/>
        <w:adjustRightInd w:val="0"/>
        <w:ind w:left="144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The Drug Chemist shall perform a daily QCC on each balance using a reference standard weight prior to use for casework each day.</w:t>
      </w:r>
    </w:p>
    <w:p w:rsidR="007F6846" w:rsidRDefault="007F6846" w:rsidP="00D7242C">
      <w:pPr>
        <w:autoSpaceDE w:val="0"/>
        <w:autoSpaceDN w:val="0"/>
        <w:adjustRightInd w:val="0"/>
        <w:ind w:left="2304"/>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Follow the procedure in 7.  Use a 2 gram and a 1000 g weight for the Mettler Toledo XP6002S and XPE6002S.  Use only the 20 kg weight for the AND HW-100KA1.  Use only the 10 mg (0.01000 g) weight for the XP205.</w:t>
      </w:r>
    </w:p>
    <w:p w:rsidR="007F6846" w:rsidRDefault="007F6846" w:rsidP="00D7242C">
      <w:pPr>
        <w:tabs>
          <w:tab w:val="left" w:pos="1440"/>
        </w:tabs>
        <w:autoSpaceDE w:val="0"/>
        <w:autoSpaceDN w:val="0"/>
        <w:adjustRightInd w:val="0"/>
        <w:rPr>
          <w:b/>
          <w:sz w:val="22"/>
          <w:szCs w:val="22"/>
        </w:rPr>
      </w:pPr>
    </w:p>
    <w:p w:rsidR="007F6846" w:rsidRDefault="007F6846" w:rsidP="007F6846">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Process Measurement Assurance (Balance Study)</w:t>
      </w:r>
    </w:p>
    <w:p w:rsidR="007F6846" w:rsidRDefault="007F6846" w:rsidP="00D7242C">
      <w:pPr>
        <w:tabs>
          <w:tab w:val="left" w:pos="1440"/>
        </w:tabs>
        <w:autoSpaceDE w:val="0"/>
        <w:autoSpaceDN w:val="0"/>
        <w:adjustRightInd w:val="0"/>
        <w:ind w:left="360"/>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bookmarkStart w:id="23" w:name="_Hlk511988858"/>
      <w:bookmarkStart w:id="24" w:name="_Hlk511988826"/>
      <w:r>
        <w:rPr>
          <w:sz w:val="22"/>
          <w:szCs w:val="22"/>
        </w:rPr>
        <w:t xml:space="preserve">Reference standard weights shall be maintained in the Drug Chemistry Unit for ongoing data collection on the weight determination process (Balance Study).  </w:t>
      </w:r>
    </w:p>
    <w:bookmarkEnd w:id="23"/>
    <w:p w:rsidR="007F6846" w:rsidRDefault="007F6846" w:rsidP="00D7242C">
      <w:pPr>
        <w:tabs>
          <w:tab w:val="left" w:pos="1440"/>
        </w:tabs>
        <w:autoSpaceDE w:val="0"/>
        <w:autoSpaceDN w:val="0"/>
        <w:adjustRightInd w:val="0"/>
        <w:ind w:left="792"/>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bookmarkStart w:id="25" w:name="_Hlk511988868"/>
      <w:bookmarkStart w:id="26" w:name="_Hlk511988909"/>
      <w:r>
        <w:rPr>
          <w:sz w:val="22"/>
          <w:szCs w:val="22"/>
        </w:rPr>
        <w:t xml:space="preserve">All in service balances should be included and all active chemists in the Drug Chemistry </w:t>
      </w:r>
      <w:r>
        <w:rPr>
          <w:sz w:val="22"/>
          <w:szCs w:val="22"/>
        </w:rPr>
        <w:br/>
        <w:t>Unit must participate in data collection.</w:t>
      </w:r>
    </w:p>
    <w:p w:rsidR="007F6846" w:rsidRDefault="007F6846" w:rsidP="00D7242C">
      <w:pPr>
        <w:rPr>
          <w:b/>
          <w:sz w:val="22"/>
          <w:szCs w:val="22"/>
        </w:rPr>
      </w:pPr>
    </w:p>
    <w:p w:rsidR="007F6846" w:rsidRDefault="007F6846" w:rsidP="007F6846">
      <w:pPr>
        <w:numPr>
          <w:ilvl w:val="2"/>
          <w:numId w:val="33"/>
        </w:numPr>
        <w:tabs>
          <w:tab w:val="left" w:pos="1440"/>
        </w:tabs>
        <w:autoSpaceDE w:val="0"/>
        <w:autoSpaceDN w:val="0"/>
        <w:adjustRightInd w:val="0"/>
        <w:spacing w:after="200" w:line="276" w:lineRule="auto"/>
        <w:contextualSpacing/>
        <w:rPr>
          <w:b/>
          <w:sz w:val="22"/>
          <w:szCs w:val="22"/>
        </w:rPr>
      </w:pPr>
      <w:r>
        <w:rPr>
          <w:sz w:val="22"/>
          <w:szCs w:val="22"/>
        </w:rPr>
        <w:t>Data collection for common use balances (bulk balance and analytical balance) shall be collected on a rotating schedule to ensure all active chemist participate.</w:t>
      </w:r>
    </w:p>
    <w:p w:rsidR="007F6846" w:rsidRDefault="007F6846" w:rsidP="00D7242C">
      <w:pPr>
        <w:tabs>
          <w:tab w:val="left" w:pos="1440"/>
        </w:tabs>
        <w:autoSpaceDE w:val="0"/>
        <w:autoSpaceDN w:val="0"/>
        <w:adjustRightInd w:val="0"/>
        <w:spacing w:after="200" w:line="276" w:lineRule="auto"/>
        <w:ind w:left="1224"/>
        <w:contextualSpacing/>
        <w:rPr>
          <w:b/>
          <w:sz w:val="22"/>
          <w:szCs w:val="22"/>
        </w:rPr>
      </w:pPr>
    </w:p>
    <w:p w:rsidR="007F6846" w:rsidRDefault="007F6846" w:rsidP="007F6846">
      <w:pPr>
        <w:numPr>
          <w:ilvl w:val="2"/>
          <w:numId w:val="33"/>
        </w:numPr>
        <w:tabs>
          <w:tab w:val="left" w:pos="1440"/>
        </w:tabs>
        <w:autoSpaceDE w:val="0"/>
        <w:autoSpaceDN w:val="0"/>
        <w:adjustRightInd w:val="0"/>
        <w:spacing w:after="200" w:line="276" w:lineRule="auto"/>
        <w:contextualSpacing/>
        <w:rPr>
          <w:b/>
          <w:sz w:val="22"/>
          <w:szCs w:val="22"/>
        </w:rPr>
      </w:pPr>
      <w:r>
        <w:rPr>
          <w:sz w:val="22"/>
          <w:szCs w:val="22"/>
        </w:rPr>
        <w:t>Data collection for balances used exclusively by an individual Drug Chemist need to only have data collected by that chemist.</w:t>
      </w:r>
    </w:p>
    <w:p w:rsidR="007F6846" w:rsidRDefault="007F6846" w:rsidP="00D7242C">
      <w:pPr>
        <w:rPr>
          <w:b/>
          <w:sz w:val="22"/>
          <w:szCs w:val="22"/>
        </w:rPr>
      </w:pPr>
    </w:p>
    <w:p w:rsidR="007F6846" w:rsidRDefault="007F6846" w:rsidP="007F6846">
      <w:pPr>
        <w:numPr>
          <w:ilvl w:val="1"/>
          <w:numId w:val="33"/>
        </w:numPr>
        <w:tabs>
          <w:tab w:val="left" w:pos="1440"/>
        </w:tabs>
        <w:autoSpaceDE w:val="0"/>
        <w:autoSpaceDN w:val="0"/>
        <w:adjustRightInd w:val="0"/>
        <w:rPr>
          <w:b/>
          <w:sz w:val="22"/>
          <w:szCs w:val="22"/>
        </w:rPr>
      </w:pPr>
      <w:r>
        <w:rPr>
          <w:sz w:val="22"/>
          <w:szCs w:val="22"/>
        </w:rPr>
        <w:t>Data collection should be conducted for a period of ten business days on an annual basis.</w:t>
      </w:r>
    </w:p>
    <w:p w:rsidR="007F6846" w:rsidRDefault="007F6846" w:rsidP="00D7242C">
      <w:pPr>
        <w:tabs>
          <w:tab w:val="left" w:pos="1440"/>
        </w:tabs>
        <w:autoSpaceDE w:val="0"/>
        <w:autoSpaceDN w:val="0"/>
        <w:adjustRightInd w:val="0"/>
        <w:ind w:left="792"/>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rPr>
          <w:b/>
          <w:sz w:val="22"/>
          <w:szCs w:val="22"/>
        </w:rPr>
      </w:pPr>
      <w:r>
        <w:rPr>
          <w:sz w:val="22"/>
          <w:szCs w:val="22"/>
        </w:rPr>
        <w:t xml:space="preserve">Data collection will be conducted in the morning and afternoon on each of the ten business days. </w:t>
      </w:r>
    </w:p>
    <w:p w:rsidR="007F6846" w:rsidRDefault="007F6846" w:rsidP="007F6846">
      <w:pPr>
        <w:numPr>
          <w:ilvl w:val="2"/>
          <w:numId w:val="33"/>
        </w:numPr>
        <w:tabs>
          <w:tab w:val="left" w:pos="1440"/>
        </w:tabs>
        <w:autoSpaceDE w:val="0"/>
        <w:autoSpaceDN w:val="0"/>
        <w:adjustRightInd w:val="0"/>
        <w:spacing w:after="200" w:line="276" w:lineRule="auto"/>
        <w:rPr>
          <w:b/>
          <w:sz w:val="22"/>
          <w:szCs w:val="22"/>
        </w:rPr>
      </w:pPr>
      <w:r>
        <w:rPr>
          <w:sz w:val="22"/>
          <w:szCs w:val="22"/>
        </w:rPr>
        <w:t xml:space="preserve">Measure and record the temperature, humidity and air pressure at the balance (scale) location using a laboratory environmental monitor during the morning and afternoon weight collections. </w:t>
      </w:r>
    </w:p>
    <w:p w:rsidR="007F6846" w:rsidRDefault="007F6846" w:rsidP="007F6846">
      <w:pPr>
        <w:numPr>
          <w:ilvl w:val="1"/>
          <w:numId w:val="33"/>
        </w:numPr>
        <w:tabs>
          <w:tab w:val="left" w:pos="1440"/>
        </w:tabs>
        <w:autoSpaceDE w:val="0"/>
        <w:autoSpaceDN w:val="0"/>
        <w:adjustRightInd w:val="0"/>
        <w:spacing w:after="200" w:line="276" w:lineRule="auto"/>
        <w:rPr>
          <w:b/>
          <w:sz w:val="22"/>
          <w:szCs w:val="22"/>
        </w:rPr>
      </w:pPr>
      <w:r>
        <w:rPr>
          <w:sz w:val="22"/>
          <w:szCs w:val="22"/>
        </w:rPr>
        <w:t>A minimum of one reference standard weight will be used for each balance data collection.</w:t>
      </w:r>
    </w:p>
    <w:p w:rsidR="007F6846" w:rsidRPr="002119CA" w:rsidRDefault="007F6846" w:rsidP="007F6846">
      <w:pPr>
        <w:numPr>
          <w:ilvl w:val="2"/>
          <w:numId w:val="33"/>
        </w:numPr>
        <w:tabs>
          <w:tab w:val="left" w:pos="1440"/>
        </w:tabs>
        <w:autoSpaceDE w:val="0"/>
        <w:autoSpaceDN w:val="0"/>
        <w:adjustRightInd w:val="0"/>
        <w:spacing w:after="200" w:line="276" w:lineRule="auto"/>
        <w:contextualSpacing/>
        <w:rPr>
          <w:b/>
          <w:sz w:val="22"/>
          <w:szCs w:val="22"/>
        </w:rPr>
      </w:pPr>
      <w:r>
        <w:rPr>
          <w:sz w:val="22"/>
          <w:szCs w:val="22"/>
        </w:rPr>
        <w:t xml:space="preserve">Each reference standard weight will be weighed in triplicate during the morning and afternoon data collection. </w:t>
      </w:r>
    </w:p>
    <w:p w:rsidR="007F6846" w:rsidRDefault="007F6846" w:rsidP="00D7242C">
      <w:pPr>
        <w:tabs>
          <w:tab w:val="left" w:pos="1440"/>
        </w:tabs>
        <w:autoSpaceDE w:val="0"/>
        <w:autoSpaceDN w:val="0"/>
        <w:adjustRightInd w:val="0"/>
        <w:spacing w:after="200" w:line="276" w:lineRule="auto"/>
        <w:ind w:left="1224"/>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Perform the balance study data collection measurements using tare vessels, as you would perform weighing in casework. (Example 1: Remove the tare vessel from the balance, place the reference standard weight on the tare vessel and return the tare vessel and reference standard weight to the balance together.  Example 2: Place the reference standard weight directly on the tare vessel.)  Tare vessels and reference standard weights are selected to mimic casework as closely as possible:</w:t>
      </w:r>
    </w:p>
    <w:p w:rsidR="007F6846" w:rsidRDefault="007F6846" w:rsidP="00D7242C">
      <w:pPr>
        <w:tabs>
          <w:tab w:val="left" w:pos="1440"/>
        </w:tabs>
        <w:autoSpaceDE w:val="0"/>
        <w:autoSpaceDN w:val="0"/>
        <w:adjustRightInd w:val="0"/>
        <w:ind w:left="792"/>
        <w:contextualSpacing/>
        <w:rPr>
          <w:b/>
          <w:sz w:val="22"/>
          <w:szCs w:val="22"/>
        </w:rPr>
      </w:pPr>
    </w:p>
    <w:bookmarkEnd w:id="25"/>
    <w:p w:rsidR="007F6846" w:rsidRDefault="007F6846" w:rsidP="00D7242C">
      <w:pPr>
        <w:tabs>
          <w:tab w:val="left" w:pos="1440"/>
        </w:tabs>
        <w:autoSpaceDE w:val="0"/>
        <w:autoSpaceDN w:val="0"/>
        <w:adjustRightInd w:val="0"/>
        <w:ind w:left="1440"/>
        <w:contextualSpacing/>
        <w:rPr>
          <w:b/>
          <w:sz w:val="22"/>
          <w:szCs w:val="22"/>
        </w:rPr>
      </w:pPr>
      <w:r>
        <w:rPr>
          <w:sz w:val="22"/>
          <w:szCs w:val="22"/>
        </w:rPr>
        <w:t xml:space="preserve">AND HW100KA1 scale: </w:t>
      </w:r>
    </w:p>
    <w:p w:rsidR="007F6846" w:rsidRDefault="007F6846" w:rsidP="00D7242C">
      <w:pPr>
        <w:ind w:left="1440" w:firstLine="720"/>
        <w:rPr>
          <w:sz w:val="22"/>
          <w:szCs w:val="22"/>
        </w:rPr>
      </w:pPr>
      <w:r>
        <w:rPr>
          <w:sz w:val="22"/>
          <w:szCs w:val="22"/>
        </w:rPr>
        <w:t>Tare vessel:  Cardboard box lined with a plastic or paper bag</w:t>
      </w:r>
    </w:p>
    <w:p w:rsidR="007F6846" w:rsidRDefault="007F6846" w:rsidP="00D7242C">
      <w:pPr>
        <w:ind w:left="2880" w:hanging="720"/>
        <w:contextualSpacing/>
        <w:rPr>
          <w:sz w:val="22"/>
          <w:szCs w:val="22"/>
        </w:rPr>
      </w:pPr>
      <w:r>
        <w:rPr>
          <w:sz w:val="22"/>
          <w:szCs w:val="22"/>
        </w:rPr>
        <w:t xml:space="preserve">Reference standard weight:   20 kg weight (44.10 </w:t>
      </w:r>
      <w:proofErr w:type="spellStart"/>
      <w:r>
        <w:rPr>
          <w:sz w:val="22"/>
          <w:szCs w:val="22"/>
        </w:rPr>
        <w:t>lbs</w:t>
      </w:r>
      <w:proofErr w:type="spellEnd"/>
      <w:r>
        <w:rPr>
          <w:sz w:val="22"/>
          <w:szCs w:val="22"/>
        </w:rPr>
        <w:t>).</w:t>
      </w:r>
    </w:p>
    <w:p w:rsidR="007F6846" w:rsidRDefault="007F6846" w:rsidP="00D7242C">
      <w:pPr>
        <w:ind w:left="2880" w:hanging="720"/>
        <w:contextualSpacing/>
        <w:rPr>
          <w:sz w:val="22"/>
          <w:szCs w:val="22"/>
        </w:rPr>
      </w:pPr>
    </w:p>
    <w:p w:rsidR="007F6846" w:rsidRDefault="007F6846" w:rsidP="00D7242C">
      <w:pPr>
        <w:ind w:left="2160" w:hanging="720"/>
        <w:contextualSpacing/>
        <w:rPr>
          <w:sz w:val="22"/>
          <w:szCs w:val="22"/>
        </w:rPr>
      </w:pPr>
      <w:r>
        <w:rPr>
          <w:sz w:val="22"/>
          <w:szCs w:val="22"/>
        </w:rPr>
        <w:t xml:space="preserve">Mettler XP205:  </w:t>
      </w:r>
    </w:p>
    <w:p w:rsidR="007F6846" w:rsidRDefault="007F6846" w:rsidP="00D7242C">
      <w:pPr>
        <w:ind w:left="1800" w:firstLine="360"/>
        <w:contextualSpacing/>
        <w:rPr>
          <w:sz w:val="22"/>
          <w:szCs w:val="22"/>
        </w:rPr>
      </w:pPr>
      <w:r>
        <w:rPr>
          <w:sz w:val="22"/>
          <w:szCs w:val="22"/>
        </w:rPr>
        <w:t>Tare vessel:  Weigh paper or box</w:t>
      </w:r>
    </w:p>
    <w:p w:rsidR="007F6846" w:rsidRDefault="007F6846" w:rsidP="00D7242C">
      <w:pPr>
        <w:ind w:left="2880" w:hanging="720"/>
        <w:contextualSpacing/>
        <w:rPr>
          <w:sz w:val="22"/>
          <w:szCs w:val="22"/>
        </w:rPr>
      </w:pPr>
      <w:r>
        <w:rPr>
          <w:sz w:val="22"/>
          <w:szCs w:val="22"/>
        </w:rPr>
        <w:t>Reference standard weight:  20 g weight</w:t>
      </w:r>
    </w:p>
    <w:p w:rsidR="007F6846" w:rsidRDefault="007F6846" w:rsidP="00D7242C">
      <w:pPr>
        <w:ind w:left="2880" w:hanging="720"/>
        <w:contextualSpacing/>
        <w:rPr>
          <w:sz w:val="22"/>
          <w:szCs w:val="22"/>
        </w:rPr>
      </w:pPr>
    </w:p>
    <w:p w:rsidR="007F6846" w:rsidRDefault="007F6846" w:rsidP="00D7242C">
      <w:pPr>
        <w:ind w:left="1440"/>
        <w:contextualSpacing/>
        <w:rPr>
          <w:sz w:val="22"/>
          <w:szCs w:val="22"/>
        </w:rPr>
      </w:pPr>
      <w:r>
        <w:rPr>
          <w:sz w:val="22"/>
          <w:szCs w:val="22"/>
        </w:rPr>
        <w:t xml:space="preserve">Mettler XP6002S and XPE6002S:  </w:t>
      </w:r>
    </w:p>
    <w:p w:rsidR="007F6846" w:rsidRDefault="007F6846" w:rsidP="00D7242C">
      <w:pPr>
        <w:ind w:left="1800" w:firstLine="360"/>
        <w:contextualSpacing/>
        <w:rPr>
          <w:sz w:val="22"/>
          <w:szCs w:val="22"/>
        </w:rPr>
      </w:pPr>
      <w:r>
        <w:rPr>
          <w:sz w:val="22"/>
          <w:szCs w:val="22"/>
        </w:rPr>
        <w:t>-Tare vessel:   Rectangular metal pan or plastic bag</w:t>
      </w:r>
    </w:p>
    <w:p w:rsidR="007F6846" w:rsidRDefault="007F6846" w:rsidP="00D7242C">
      <w:pPr>
        <w:ind w:left="2880" w:hanging="720"/>
        <w:contextualSpacing/>
        <w:rPr>
          <w:sz w:val="22"/>
          <w:szCs w:val="22"/>
        </w:rPr>
      </w:pPr>
      <w:r>
        <w:rPr>
          <w:sz w:val="22"/>
          <w:szCs w:val="22"/>
        </w:rPr>
        <w:t>Reference standard weight:  1000 g weight.</w:t>
      </w:r>
    </w:p>
    <w:p w:rsidR="007F6846" w:rsidRDefault="007F6846" w:rsidP="00D7242C">
      <w:pPr>
        <w:ind w:left="360"/>
        <w:contextualSpacing/>
        <w:rPr>
          <w:sz w:val="22"/>
          <w:szCs w:val="22"/>
        </w:rPr>
      </w:pPr>
    </w:p>
    <w:p w:rsidR="007F6846" w:rsidRDefault="007F6846" w:rsidP="00D7242C">
      <w:pPr>
        <w:tabs>
          <w:tab w:val="left" w:pos="1440"/>
        </w:tabs>
        <w:autoSpaceDE w:val="0"/>
        <w:autoSpaceDN w:val="0"/>
        <w:adjustRightInd w:val="0"/>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Record the measurements on the corresponding Balance Study Log located on the shared drive.  </w:t>
      </w:r>
    </w:p>
    <w:bookmarkEnd w:id="24"/>
    <w:bookmarkEnd w:id="26"/>
    <w:p w:rsidR="007F6846" w:rsidRDefault="007F6846" w:rsidP="00D7242C">
      <w:pPr>
        <w:ind w:left="720"/>
        <w:contextualSpacing/>
        <w:rPr>
          <w:sz w:val="22"/>
          <w:szCs w:val="22"/>
        </w:rPr>
      </w:pPr>
    </w:p>
    <w:p w:rsidR="007F6846" w:rsidRPr="002D4DE5" w:rsidRDefault="007F6846" w:rsidP="007F6846">
      <w:pPr>
        <w:numPr>
          <w:ilvl w:val="2"/>
          <w:numId w:val="33"/>
        </w:numPr>
        <w:tabs>
          <w:tab w:val="left" w:pos="1440"/>
        </w:tabs>
        <w:autoSpaceDE w:val="0"/>
        <w:autoSpaceDN w:val="0"/>
        <w:adjustRightInd w:val="0"/>
        <w:spacing w:after="200" w:line="276" w:lineRule="auto"/>
        <w:ind w:left="1170"/>
        <w:contextualSpacing/>
        <w:rPr>
          <w:b/>
          <w:sz w:val="22"/>
          <w:szCs w:val="22"/>
        </w:rPr>
      </w:pPr>
      <w:r>
        <w:rPr>
          <w:sz w:val="22"/>
          <w:szCs w:val="22"/>
        </w:rPr>
        <w:t xml:space="preserve"> Evaluate the Balance Study measurements to ensure they fall within </w:t>
      </w:r>
      <w:proofErr w:type="gramStart"/>
      <w:r>
        <w:rPr>
          <w:sz w:val="22"/>
          <w:szCs w:val="22"/>
        </w:rPr>
        <w:t>the  acceptable</w:t>
      </w:r>
      <w:proofErr w:type="gramEnd"/>
      <w:r>
        <w:rPr>
          <w:sz w:val="22"/>
          <w:szCs w:val="22"/>
        </w:rPr>
        <w:t xml:space="preserve"> ranges listed for the balance used. </w:t>
      </w:r>
    </w:p>
    <w:p w:rsidR="007F6846" w:rsidRPr="002D4DE5" w:rsidRDefault="007F6846" w:rsidP="00D7242C">
      <w:pPr>
        <w:tabs>
          <w:tab w:val="left" w:pos="1440"/>
        </w:tabs>
        <w:autoSpaceDE w:val="0"/>
        <w:autoSpaceDN w:val="0"/>
        <w:adjustRightInd w:val="0"/>
        <w:spacing w:after="200" w:line="276" w:lineRule="auto"/>
        <w:ind w:left="2034"/>
        <w:contextualSpacing/>
        <w:rPr>
          <w:b/>
          <w:sz w:val="22"/>
          <w:szCs w:val="22"/>
        </w:rPr>
      </w:pPr>
    </w:p>
    <w:p w:rsidR="007F6846" w:rsidRPr="002D4DE5" w:rsidRDefault="007F6846" w:rsidP="007F6846">
      <w:pPr>
        <w:numPr>
          <w:ilvl w:val="3"/>
          <w:numId w:val="33"/>
        </w:numPr>
        <w:tabs>
          <w:tab w:val="left" w:pos="1440"/>
        </w:tabs>
        <w:autoSpaceDE w:val="0"/>
        <w:autoSpaceDN w:val="0"/>
        <w:adjustRightInd w:val="0"/>
        <w:spacing w:after="200" w:line="276" w:lineRule="auto"/>
        <w:ind w:left="2790"/>
        <w:contextualSpacing/>
        <w:rPr>
          <w:b/>
          <w:sz w:val="22"/>
          <w:szCs w:val="22"/>
        </w:rPr>
      </w:pPr>
      <w:r>
        <w:rPr>
          <w:sz w:val="22"/>
          <w:szCs w:val="22"/>
        </w:rPr>
        <w:t>If a balance study measurement is outside of the acceptable range, the measurement shall be repeated without a tare vessel and recorded in the Balance QCC log.</w:t>
      </w:r>
    </w:p>
    <w:p w:rsidR="007F6846" w:rsidRDefault="007F6846" w:rsidP="00D7242C">
      <w:pPr>
        <w:tabs>
          <w:tab w:val="left" w:pos="1440"/>
        </w:tabs>
        <w:autoSpaceDE w:val="0"/>
        <w:autoSpaceDN w:val="0"/>
        <w:adjustRightInd w:val="0"/>
        <w:spacing w:after="200" w:line="276" w:lineRule="auto"/>
        <w:ind w:left="2790"/>
        <w:contextualSpacing/>
        <w:rPr>
          <w:b/>
          <w:sz w:val="22"/>
          <w:szCs w:val="22"/>
        </w:rPr>
      </w:pPr>
    </w:p>
    <w:p w:rsidR="007F6846" w:rsidRPr="002D4DE5" w:rsidRDefault="007F6846" w:rsidP="007F6846">
      <w:pPr>
        <w:numPr>
          <w:ilvl w:val="4"/>
          <w:numId w:val="33"/>
        </w:numPr>
        <w:tabs>
          <w:tab w:val="left" w:pos="1440"/>
        </w:tabs>
        <w:autoSpaceDE w:val="0"/>
        <w:autoSpaceDN w:val="0"/>
        <w:adjustRightInd w:val="0"/>
        <w:spacing w:after="200" w:line="276" w:lineRule="auto"/>
        <w:ind w:left="3510"/>
        <w:contextualSpacing/>
        <w:rPr>
          <w:b/>
          <w:sz w:val="22"/>
          <w:szCs w:val="22"/>
        </w:rPr>
      </w:pPr>
      <w:r>
        <w:rPr>
          <w:bCs/>
          <w:sz w:val="22"/>
          <w:szCs w:val="22"/>
        </w:rPr>
        <w:lastRenderedPageBreak/>
        <w:t xml:space="preserve"> </w:t>
      </w:r>
      <w:r w:rsidRPr="00124EEE">
        <w:rPr>
          <w:bCs/>
          <w:sz w:val="22"/>
          <w:szCs w:val="22"/>
        </w:rPr>
        <w:t>If the results are outside of the acceptable range listed for the balance, the balance shall not be used until all necessary steps have been taken to bring the balance into compliance.</w:t>
      </w:r>
    </w:p>
    <w:p w:rsidR="007F6846" w:rsidRPr="002D4DE5" w:rsidRDefault="007F6846" w:rsidP="007F6846">
      <w:pPr>
        <w:pStyle w:val="ListParagraph"/>
        <w:numPr>
          <w:ilvl w:val="4"/>
          <w:numId w:val="33"/>
        </w:numPr>
        <w:ind w:left="3510"/>
        <w:rPr>
          <w:bCs/>
          <w:sz w:val="22"/>
          <w:szCs w:val="22"/>
        </w:rPr>
      </w:pPr>
      <w:r w:rsidRPr="00124EEE">
        <w:rPr>
          <w:b/>
          <w:sz w:val="22"/>
          <w:szCs w:val="22"/>
        </w:rPr>
        <w:t xml:space="preserve"> </w:t>
      </w:r>
      <w:r w:rsidRPr="002D4DE5">
        <w:rPr>
          <w:bCs/>
          <w:sz w:val="22"/>
          <w:szCs w:val="22"/>
        </w:rPr>
        <w:t xml:space="preserve">Steps may include cleaning, leveling, zeroing and performing the internal adjustment. If the problem cannot be corrected, clearly mark the balance logbook “Out of Service” and notify the Drug Chemistry Technical Leader.  Service by an approved service contractor may need to be scheduled. </w:t>
      </w:r>
    </w:p>
    <w:p w:rsidR="007F6846" w:rsidRDefault="007F6846" w:rsidP="00D7242C">
      <w:pPr>
        <w:tabs>
          <w:tab w:val="left" w:pos="1440"/>
        </w:tabs>
        <w:autoSpaceDE w:val="0"/>
        <w:autoSpaceDN w:val="0"/>
        <w:adjustRightInd w:val="0"/>
        <w:spacing w:after="200" w:line="276" w:lineRule="auto"/>
        <w:contextualSpacing/>
        <w:rPr>
          <w:b/>
          <w:sz w:val="22"/>
          <w:szCs w:val="22"/>
        </w:rPr>
      </w:pPr>
    </w:p>
    <w:p w:rsidR="007F6846" w:rsidRDefault="007F6846" w:rsidP="007F6846">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 xml:space="preserve">Procedure </w:t>
      </w:r>
    </w:p>
    <w:p w:rsidR="007F6846" w:rsidRDefault="007F6846" w:rsidP="00D7242C">
      <w:pPr>
        <w:tabs>
          <w:tab w:val="left" w:pos="1440"/>
        </w:tabs>
        <w:autoSpaceDE w:val="0"/>
        <w:autoSpaceDN w:val="0"/>
        <w:adjustRightInd w:val="0"/>
        <w:ind w:left="1440"/>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Record weights on the XP6002S and XPE6002S balances in grams to two decimal places.  Record weights on the XP205 balance in grams to five decimal places.  Record weights on the HW100KA1 balance in pounds to two decimal places.  Refer to 11.1 for conversion of units. </w:t>
      </w:r>
    </w:p>
    <w:p w:rsidR="007F6846" w:rsidRDefault="007F6846" w:rsidP="00D7242C">
      <w:pPr>
        <w:tabs>
          <w:tab w:val="left" w:pos="1440"/>
        </w:tabs>
        <w:autoSpaceDE w:val="0"/>
        <w:autoSpaceDN w:val="0"/>
        <w:adjustRightInd w:val="0"/>
        <w:ind w:left="792"/>
        <w:contextualSpacing/>
        <w:rPr>
          <w:b/>
          <w:sz w:val="22"/>
          <w:szCs w:val="22"/>
        </w:rPr>
      </w:pPr>
    </w:p>
    <w:p w:rsidR="007F6846" w:rsidRDefault="007F6846" w:rsidP="007F6846">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For net weights of analyzed material use each balance only at or above the following minimum weights:</w:t>
      </w:r>
    </w:p>
    <w:p w:rsidR="007F6846" w:rsidRDefault="007F6846" w:rsidP="00D7242C">
      <w:pPr>
        <w:tabs>
          <w:tab w:val="left" w:pos="1440"/>
        </w:tabs>
        <w:autoSpaceDE w:val="0"/>
        <w:autoSpaceDN w:val="0"/>
        <w:adjustRightInd w:val="0"/>
        <w:ind w:left="2034"/>
        <w:contextualSpacing/>
        <w:rPr>
          <w:b/>
          <w:sz w:val="22"/>
          <w:szCs w:val="22"/>
        </w:rPr>
      </w:pPr>
    </w:p>
    <w:tbl>
      <w:tblPr>
        <w:tblStyle w:val="TableGrid"/>
        <w:tblW w:w="0" w:type="auto"/>
        <w:jc w:val="center"/>
        <w:tblLook w:val="04A0" w:firstRow="1" w:lastRow="0" w:firstColumn="1" w:lastColumn="0" w:noHBand="0" w:noVBand="1"/>
      </w:tblPr>
      <w:tblGrid>
        <w:gridCol w:w="2838"/>
        <w:gridCol w:w="2753"/>
        <w:gridCol w:w="2753"/>
      </w:tblGrid>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rPr>
                <w:b/>
              </w:rPr>
            </w:pPr>
            <w:r>
              <w:rPr>
                <w:b/>
              </w:rPr>
              <w:t>Balance</w:t>
            </w:r>
          </w:p>
        </w:tc>
        <w:tc>
          <w:tcPr>
            <w:tcW w:w="2753"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rPr>
                <w:b/>
              </w:rPr>
            </w:pPr>
            <w:r>
              <w:rPr>
                <w:b/>
              </w:rPr>
              <w:t>Readability</w:t>
            </w:r>
          </w:p>
        </w:tc>
        <w:tc>
          <w:tcPr>
            <w:tcW w:w="275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rPr>
                <w:b/>
              </w:rPr>
            </w:pPr>
            <w:r>
              <w:rPr>
                <w:b/>
              </w:rPr>
              <w:t>Minimum weight</w:t>
            </w:r>
          </w:p>
        </w:tc>
      </w:tr>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XP205</w:t>
            </w:r>
          </w:p>
        </w:tc>
        <w:tc>
          <w:tcPr>
            <w:tcW w:w="2753"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pPr>
            <w:r>
              <w:t>0.00001 g</w:t>
            </w:r>
          </w:p>
        </w:tc>
        <w:tc>
          <w:tcPr>
            <w:tcW w:w="275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N/A, refer to 12.1.2</w:t>
            </w:r>
          </w:p>
        </w:tc>
      </w:tr>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XP6002S and XPE6002S</w:t>
            </w:r>
          </w:p>
        </w:tc>
        <w:tc>
          <w:tcPr>
            <w:tcW w:w="2753"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pPr>
            <w:r>
              <w:t>0.01 g</w:t>
            </w:r>
          </w:p>
        </w:tc>
        <w:tc>
          <w:tcPr>
            <w:tcW w:w="275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N/A, refer to 12.1.2</w:t>
            </w:r>
          </w:p>
        </w:tc>
      </w:tr>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AND HWK100KA1</w:t>
            </w:r>
          </w:p>
        </w:tc>
        <w:tc>
          <w:tcPr>
            <w:tcW w:w="2753"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pPr>
            <w:r>
              <w:t xml:space="preserve">0.02 </w:t>
            </w:r>
            <w:proofErr w:type="spellStart"/>
            <w:r>
              <w:t>lb</w:t>
            </w:r>
            <w:proofErr w:type="spellEnd"/>
          </w:p>
        </w:tc>
        <w:tc>
          <w:tcPr>
            <w:tcW w:w="2753"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 xml:space="preserve">1.00 </w:t>
            </w:r>
            <w:proofErr w:type="spellStart"/>
            <w:r>
              <w:t>lb</w:t>
            </w:r>
            <w:proofErr w:type="spellEnd"/>
            <w:r>
              <w:t xml:space="preserve"> (0.45 kg)</w:t>
            </w:r>
          </w:p>
        </w:tc>
      </w:tr>
    </w:tbl>
    <w:p w:rsidR="007F6846" w:rsidRDefault="007F6846" w:rsidP="00D7242C">
      <w:pPr>
        <w:tabs>
          <w:tab w:val="left" w:pos="1440"/>
        </w:tabs>
        <w:autoSpaceDE w:val="0"/>
        <w:autoSpaceDN w:val="0"/>
        <w:adjustRightInd w:val="0"/>
        <w:rPr>
          <w:b/>
          <w:sz w:val="22"/>
          <w:szCs w:val="22"/>
        </w:rPr>
      </w:pPr>
    </w:p>
    <w:p w:rsidR="007F6846" w:rsidRPr="007034F4" w:rsidRDefault="007F6846" w:rsidP="007F6846">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Use each balance only at or below the following maximum weights:</w:t>
      </w:r>
    </w:p>
    <w:p w:rsidR="007F6846" w:rsidRDefault="007F6846" w:rsidP="00D7242C">
      <w:pPr>
        <w:tabs>
          <w:tab w:val="left" w:pos="1440"/>
        </w:tabs>
        <w:autoSpaceDE w:val="0"/>
        <w:autoSpaceDN w:val="0"/>
        <w:adjustRightInd w:val="0"/>
        <w:spacing w:after="200" w:line="276" w:lineRule="auto"/>
        <w:ind w:left="2034"/>
        <w:contextualSpacing/>
        <w:rPr>
          <w:b/>
          <w:sz w:val="22"/>
          <w:szCs w:val="22"/>
        </w:rPr>
      </w:pPr>
    </w:p>
    <w:tbl>
      <w:tblPr>
        <w:tblStyle w:val="TableGrid"/>
        <w:tblW w:w="0" w:type="auto"/>
        <w:jc w:val="center"/>
        <w:tblLook w:val="04A0" w:firstRow="1" w:lastRow="0" w:firstColumn="1" w:lastColumn="0" w:noHBand="0" w:noVBand="1"/>
      </w:tblPr>
      <w:tblGrid>
        <w:gridCol w:w="2838"/>
        <w:gridCol w:w="2761"/>
        <w:gridCol w:w="2761"/>
      </w:tblGrid>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rPr>
                <w:b/>
              </w:rPr>
            </w:pPr>
            <w:r>
              <w:rPr>
                <w:b/>
              </w:rPr>
              <w:t>Balance</w:t>
            </w:r>
          </w:p>
        </w:tc>
        <w:tc>
          <w:tcPr>
            <w:tcW w:w="2761"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rPr>
                <w:b/>
              </w:rPr>
            </w:pPr>
            <w:r>
              <w:rPr>
                <w:b/>
              </w:rPr>
              <w:t>Readability</w:t>
            </w:r>
          </w:p>
        </w:tc>
        <w:tc>
          <w:tcPr>
            <w:tcW w:w="2761"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rPr>
                <w:b/>
              </w:rPr>
            </w:pPr>
            <w:r>
              <w:rPr>
                <w:b/>
              </w:rPr>
              <w:t>Maximum Weight</w:t>
            </w:r>
          </w:p>
        </w:tc>
      </w:tr>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XP205</w:t>
            </w:r>
          </w:p>
        </w:tc>
        <w:tc>
          <w:tcPr>
            <w:tcW w:w="2761"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pPr>
            <w:r>
              <w:t>0.00001 g</w:t>
            </w:r>
          </w:p>
        </w:tc>
        <w:tc>
          <w:tcPr>
            <w:tcW w:w="2761"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200 g</w:t>
            </w:r>
          </w:p>
        </w:tc>
      </w:tr>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XP6002S and XPE6002S</w:t>
            </w:r>
          </w:p>
        </w:tc>
        <w:tc>
          <w:tcPr>
            <w:tcW w:w="2761"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pPr>
            <w:r>
              <w:t>0.01 g</w:t>
            </w:r>
          </w:p>
        </w:tc>
        <w:tc>
          <w:tcPr>
            <w:tcW w:w="2761"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1100 g</w:t>
            </w:r>
          </w:p>
        </w:tc>
      </w:tr>
      <w:tr w:rsidR="007F6846" w:rsidTr="00D7242C">
        <w:trPr>
          <w:jc w:val="center"/>
        </w:trPr>
        <w:tc>
          <w:tcPr>
            <w:tcW w:w="2838"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AND HWK100KA1</w:t>
            </w:r>
          </w:p>
        </w:tc>
        <w:tc>
          <w:tcPr>
            <w:tcW w:w="2761" w:type="dxa"/>
            <w:tcBorders>
              <w:top w:val="single" w:sz="4" w:space="0" w:color="auto"/>
              <w:left w:val="single" w:sz="4" w:space="0" w:color="auto"/>
              <w:bottom w:val="single" w:sz="4" w:space="0" w:color="auto"/>
              <w:right w:val="single" w:sz="4" w:space="0" w:color="auto"/>
            </w:tcBorders>
          </w:tcPr>
          <w:p w:rsidR="007F6846" w:rsidRDefault="007F6846" w:rsidP="007F6846">
            <w:pPr>
              <w:tabs>
                <w:tab w:val="left" w:pos="1440"/>
              </w:tabs>
              <w:jc w:val="center"/>
            </w:pPr>
            <w:r>
              <w:t xml:space="preserve">0.02 </w:t>
            </w:r>
            <w:proofErr w:type="spellStart"/>
            <w:r>
              <w:t>lb</w:t>
            </w:r>
            <w:proofErr w:type="spellEnd"/>
          </w:p>
        </w:tc>
        <w:tc>
          <w:tcPr>
            <w:tcW w:w="2761" w:type="dxa"/>
            <w:tcBorders>
              <w:top w:val="single" w:sz="4" w:space="0" w:color="auto"/>
              <w:left w:val="single" w:sz="4" w:space="0" w:color="auto"/>
              <w:bottom w:val="single" w:sz="4" w:space="0" w:color="auto"/>
              <w:right w:val="single" w:sz="4" w:space="0" w:color="auto"/>
            </w:tcBorders>
            <w:hideMark/>
          </w:tcPr>
          <w:p w:rsidR="007F6846" w:rsidRDefault="007F6846" w:rsidP="007F6846">
            <w:pPr>
              <w:tabs>
                <w:tab w:val="left" w:pos="1440"/>
              </w:tabs>
              <w:jc w:val="center"/>
            </w:pPr>
            <w:r>
              <w:t xml:space="preserve">220.46 </w:t>
            </w:r>
            <w:proofErr w:type="spellStart"/>
            <w:r>
              <w:t>lb</w:t>
            </w:r>
            <w:proofErr w:type="spellEnd"/>
            <w:r>
              <w:t xml:space="preserve"> (100 kg)</w:t>
            </w:r>
          </w:p>
        </w:tc>
      </w:tr>
    </w:tbl>
    <w:p w:rsidR="007F6846" w:rsidRDefault="007F6846" w:rsidP="00D7242C">
      <w:pPr>
        <w:tabs>
          <w:tab w:val="left" w:pos="1440"/>
        </w:tabs>
        <w:autoSpaceDE w:val="0"/>
        <w:autoSpaceDN w:val="0"/>
        <w:adjustRightInd w:val="0"/>
        <w:ind w:left="792"/>
        <w:contextualSpacing/>
        <w:rPr>
          <w:b/>
          <w:sz w:val="22"/>
          <w:szCs w:val="22"/>
        </w:rPr>
      </w:pPr>
    </w:p>
    <w:p w:rsidR="007F6846" w:rsidRDefault="007F6846" w:rsidP="007F6846">
      <w:pPr>
        <w:numPr>
          <w:ilvl w:val="2"/>
          <w:numId w:val="33"/>
        </w:numPr>
        <w:tabs>
          <w:tab w:val="left" w:pos="1440"/>
        </w:tabs>
        <w:autoSpaceDE w:val="0"/>
        <w:autoSpaceDN w:val="0"/>
        <w:adjustRightInd w:val="0"/>
        <w:spacing w:after="200" w:line="276" w:lineRule="auto"/>
        <w:ind w:left="2034"/>
        <w:contextualSpacing/>
        <w:rPr>
          <w:b/>
          <w:sz w:val="22"/>
          <w:szCs w:val="22"/>
        </w:rPr>
      </w:pPr>
      <w:r>
        <w:rPr>
          <w:sz w:val="22"/>
          <w:szCs w:val="22"/>
        </w:rPr>
        <w:t>For net weights of material use the XP205 balance only at or below 20.00 grams.</w:t>
      </w:r>
    </w:p>
    <w:p w:rsidR="007F6846" w:rsidRDefault="007F6846" w:rsidP="00D7242C">
      <w:pPr>
        <w:tabs>
          <w:tab w:val="left" w:pos="1440"/>
        </w:tabs>
        <w:autoSpaceDE w:val="0"/>
        <w:autoSpaceDN w:val="0"/>
        <w:adjustRightInd w:val="0"/>
        <w:ind w:left="2034"/>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Ensure that the balance is level, refer to 7.3.  Zero the balance and ensure that the balance displays zero to the appropriate number of decimal places, refer to 10.1.</w:t>
      </w:r>
    </w:p>
    <w:p w:rsidR="007F6846" w:rsidRDefault="007F6846" w:rsidP="00D7242C">
      <w:pPr>
        <w:ind w:left="720"/>
        <w:contextualSpacing/>
        <w:rPr>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Place the weighing vessel on the balance and allow the reading to stabilize.  For the XP205 allow at least 10 seconds. </w:t>
      </w:r>
    </w:p>
    <w:p w:rsidR="007F6846" w:rsidRDefault="007F6846" w:rsidP="00D7242C">
      <w:pPr>
        <w:tabs>
          <w:tab w:val="left" w:pos="1440"/>
        </w:tabs>
        <w:autoSpaceDE w:val="0"/>
        <w:autoSpaceDN w:val="0"/>
        <w:adjustRightInd w:val="0"/>
        <w:ind w:left="2304"/>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Remove evidence from packaging material, if possible, and place in/on the tared vessel.  If packaging is not removed record the weight as a gross weight on the appropriate Drug </w:t>
      </w:r>
      <w:r>
        <w:rPr>
          <w:sz w:val="22"/>
          <w:szCs w:val="22"/>
        </w:rPr>
        <w:lastRenderedPageBreak/>
        <w:t>Chemistry Worksheet.  If packaging is removed record the weight as a net weight on the appropriate Drug Chemistry Worksheet.</w:t>
      </w:r>
    </w:p>
    <w:p w:rsidR="007F6846" w:rsidRDefault="007F6846" w:rsidP="00D7242C">
      <w:pPr>
        <w:tabs>
          <w:tab w:val="left" w:pos="1440"/>
        </w:tabs>
        <w:autoSpaceDE w:val="0"/>
        <w:autoSpaceDN w:val="0"/>
        <w:adjustRightInd w:val="0"/>
        <w:ind w:left="2304"/>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Record all digits displayed by the balance (to two decimal places for the XP6002S and the A&amp;D scale, to five decimal places for the XP205 balance) on the appropriate Drug Chemistry Worksheet, refer to the Drug Chemistry Unit Technical Procedure for Drug Chemistry Analysis.</w:t>
      </w:r>
    </w:p>
    <w:p w:rsidR="007F6846" w:rsidRDefault="007F6846" w:rsidP="00D7242C">
      <w:pPr>
        <w:tabs>
          <w:tab w:val="left" w:pos="1440"/>
        </w:tabs>
        <w:autoSpaceDE w:val="0"/>
        <w:autoSpaceDN w:val="0"/>
        <w:adjustRightInd w:val="0"/>
        <w:ind w:left="1944"/>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For the weight of the material to be returned, either replace the weighing vessel back on the undisturbed balance without </w:t>
      </w:r>
      <w:proofErr w:type="spellStart"/>
      <w:r>
        <w:rPr>
          <w:sz w:val="22"/>
          <w:szCs w:val="22"/>
        </w:rPr>
        <w:t>taring</w:t>
      </w:r>
      <w:proofErr w:type="spellEnd"/>
      <w:r>
        <w:rPr>
          <w:sz w:val="22"/>
          <w:szCs w:val="22"/>
        </w:rPr>
        <w:t xml:space="preserve"> or tare a new weighing vessel and transfer the evidence to the tared vessel.  </w:t>
      </w:r>
    </w:p>
    <w:p w:rsidR="007F6846" w:rsidRDefault="007F6846" w:rsidP="00D7242C">
      <w:pPr>
        <w:ind w:left="720"/>
        <w:contextualSpacing/>
        <w:rPr>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Record all digits displayed by the balance on the appropriate Drug Chemistry Worksheet.</w:t>
      </w:r>
    </w:p>
    <w:p w:rsidR="007F6846" w:rsidRDefault="007F6846" w:rsidP="00D7242C">
      <w:pPr>
        <w:tabs>
          <w:tab w:val="left" w:pos="1440"/>
        </w:tabs>
        <w:autoSpaceDE w:val="0"/>
        <w:autoSpaceDN w:val="0"/>
        <w:adjustRightInd w:val="0"/>
        <w:ind w:left="1440"/>
        <w:contextualSpacing/>
        <w:rPr>
          <w:b/>
          <w:sz w:val="22"/>
          <w:szCs w:val="22"/>
        </w:rPr>
      </w:pPr>
    </w:p>
    <w:p w:rsidR="007F6846" w:rsidRDefault="007F6846" w:rsidP="007F6846">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 xml:space="preserve">Calculations </w:t>
      </w:r>
    </w:p>
    <w:p w:rsidR="007F6846" w:rsidRDefault="007F6846" w:rsidP="00D7242C">
      <w:pPr>
        <w:tabs>
          <w:tab w:val="left" w:pos="1440"/>
        </w:tabs>
        <w:autoSpaceDE w:val="0"/>
        <w:autoSpaceDN w:val="0"/>
        <w:adjustRightInd w:val="0"/>
        <w:ind w:left="360"/>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When conversion of units is needed, the following NIST Conversion factor shall be used and the result rounded as directed in Reference 16.10:  </w:t>
      </w:r>
    </w:p>
    <w:p w:rsidR="007F6846" w:rsidRDefault="007F6846" w:rsidP="00D7242C">
      <w:pPr>
        <w:tabs>
          <w:tab w:val="left" w:pos="1440"/>
        </w:tabs>
        <w:autoSpaceDE w:val="0"/>
        <w:autoSpaceDN w:val="0"/>
        <w:adjustRightInd w:val="0"/>
        <w:ind w:left="792"/>
        <w:contextualSpacing/>
        <w:rPr>
          <w:sz w:val="22"/>
          <w:szCs w:val="22"/>
        </w:rPr>
      </w:pPr>
      <w:r>
        <w:rPr>
          <w:sz w:val="22"/>
          <w:szCs w:val="22"/>
        </w:rPr>
        <w:tab/>
      </w:r>
    </w:p>
    <w:p w:rsidR="007F6846" w:rsidRDefault="007F6846" w:rsidP="00D7242C">
      <w:pPr>
        <w:tabs>
          <w:tab w:val="left" w:pos="1440"/>
        </w:tabs>
        <w:autoSpaceDE w:val="0"/>
        <w:autoSpaceDN w:val="0"/>
        <w:adjustRightInd w:val="0"/>
        <w:ind w:left="792"/>
        <w:contextualSpacing/>
        <w:rPr>
          <w:b/>
          <w:sz w:val="22"/>
          <w:szCs w:val="22"/>
        </w:rPr>
      </w:pPr>
      <w:r>
        <w:rPr>
          <w:sz w:val="22"/>
          <w:szCs w:val="22"/>
        </w:rPr>
        <w:tab/>
        <w:t>1 pound = 0.45359237 kilograms</w:t>
      </w:r>
    </w:p>
    <w:p w:rsidR="007F6846" w:rsidRDefault="007F6846" w:rsidP="00D7242C">
      <w:pPr>
        <w:tabs>
          <w:tab w:val="left" w:pos="1440"/>
        </w:tabs>
        <w:autoSpaceDE w:val="0"/>
        <w:autoSpaceDN w:val="0"/>
        <w:adjustRightInd w:val="0"/>
        <w:ind w:left="3312" w:firstLine="1725"/>
        <w:contextualSpacing/>
        <w:rPr>
          <w:b/>
          <w:sz w:val="22"/>
          <w:szCs w:val="22"/>
        </w:rPr>
      </w:pPr>
    </w:p>
    <w:p w:rsidR="007F6846" w:rsidRDefault="007F6846" w:rsidP="007F6846">
      <w:pPr>
        <w:numPr>
          <w:ilvl w:val="0"/>
          <w:numId w:val="33"/>
        </w:numPr>
        <w:tabs>
          <w:tab w:val="left" w:pos="1440"/>
        </w:tabs>
        <w:autoSpaceDE w:val="0"/>
        <w:autoSpaceDN w:val="0"/>
        <w:adjustRightInd w:val="0"/>
        <w:spacing w:after="200" w:line="276" w:lineRule="auto"/>
        <w:contextualSpacing/>
        <w:rPr>
          <w:b/>
          <w:sz w:val="22"/>
          <w:szCs w:val="22"/>
        </w:rPr>
      </w:pPr>
      <w:r>
        <w:rPr>
          <w:b/>
          <w:sz w:val="22"/>
          <w:szCs w:val="22"/>
        </w:rPr>
        <w:t xml:space="preserve">Reporting </w:t>
      </w:r>
    </w:p>
    <w:p w:rsidR="007F6846" w:rsidRDefault="007F6846" w:rsidP="00D7242C">
      <w:pPr>
        <w:tabs>
          <w:tab w:val="left" w:pos="1440"/>
        </w:tabs>
        <w:autoSpaceDE w:val="0"/>
        <w:autoSpaceDN w:val="0"/>
        <w:adjustRightInd w:val="0"/>
        <w:ind w:left="360"/>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Report the measured weight, as recorded, along with the uncertainty of measurement, refer to the Drug Chemistry Unit Technical Procedure for Uncertainty of Measurement.  </w:t>
      </w:r>
    </w:p>
    <w:p w:rsidR="007F6846" w:rsidRDefault="007F6846" w:rsidP="00D7242C">
      <w:pPr>
        <w:tabs>
          <w:tab w:val="left" w:pos="1440"/>
        </w:tabs>
        <w:autoSpaceDE w:val="0"/>
        <w:autoSpaceDN w:val="0"/>
        <w:adjustRightInd w:val="0"/>
        <w:ind w:left="792"/>
        <w:contextualSpacing/>
        <w:rPr>
          <w:b/>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color w:val="000000" w:themeColor="text1"/>
          <w:sz w:val="22"/>
          <w:szCs w:val="22"/>
        </w:rPr>
      </w:pPr>
      <w:r>
        <w:rPr>
          <w:sz w:val="22"/>
          <w:szCs w:val="22"/>
        </w:rPr>
        <w:t xml:space="preserve">When the measured weight to be reported was measured to two decimal places and is less </w:t>
      </w:r>
      <w:r>
        <w:rPr>
          <w:color w:val="000000" w:themeColor="text1"/>
          <w:sz w:val="22"/>
          <w:szCs w:val="22"/>
        </w:rPr>
        <w:t>than</w:t>
      </w:r>
      <w:r>
        <w:rPr>
          <w:sz w:val="22"/>
          <w:szCs w:val="22"/>
        </w:rPr>
        <w:t xml:space="preserve"> 0.10 gram report the weight as </w:t>
      </w:r>
      <w:r>
        <w:rPr>
          <w:i/>
          <w:color w:val="000000" w:themeColor="text1"/>
          <w:sz w:val="22"/>
          <w:szCs w:val="22"/>
        </w:rPr>
        <w:t>“less than</w:t>
      </w:r>
      <w:r>
        <w:rPr>
          <w:i/>
          <w:sz w:val="22"/>
          <w:szCs w:val="22"/>
        </w:rPr>
        <w:t xml:space="preserve"> 0.1 </w:t>
      </w:r>
      <w:r>
        <w:rPr>
          <w:i/>
          <w:color w:val="000000" w:themeColor="text1"/>
          <w:sz w:val="22"/>
          <w:szCs w:val="22"/>
        </w:rPr>
        <w:t>gram.</w:t>
      </w:r>
      <w:r>
        <w:rPr>
          <w:color w:val="000000" w:themeColor="text1"/>
          <w:sz w:val="22"/>
          <w:szCs w:val="22"/>
        </w:rPr>
        <w:t xml:space="preserve">” </w:t>
      </w:r>
    </w:p>
    <w:p w:rsidR="007F6846" w:rsidRDefault="007F6846" w:rsidP="00D7242C">
      <w:pPr>
        <w:autoSpaceDE w:val="0"/>
        <w:autoSpaceDN w:val="0"/>
        <w:adjustRightInd w:val="0"/>
        <w:ind w:left="1224"/>
        <w:contextualSpacing/>
        <w:rPr>
          <w:b/>
          <w:sz w:val="22"/>
          <w:szCs w:val="22"/>
        </w:rPr>
      </w:pPr>
    </w:p>
    <w:p w:rsidR="007F6846" w:rsidRDefault="007F6846" w:rsidP="007F6846">
      <w:pPr>
        <w:numPr>
          <w:ilvl w:val="2"/>
          <w:numId w:val="33"/>
        </w:numPr>
        <w:autoSpaceDE w:val="0"/>
        <w:autoSpaceDN w:val="0"/>
        <w:adjustRightInd w:val="0"/>
        <w:spacing w:after="200" w:line="276" w:lineRule="auto"/>
        <w:ind w:left="2034"/>
        <w:contextualSpacing/>
        <w:rPr>
          <w:b/>
          <w:sz w:val="22"/>
          <w:szCs w:val="22"/>
        </w:rPr>
      </w:pPr>
      <w:r>
        <w:rPr>
          <w:sz w:val="22"/>
          <w:szCs w:val="22"/>
        </w:rPr>
        <w:t>When the measured weight to be reported was measured to five decimal places and is less than 0.01 g report the weight as “</w:t>
      </w:r>
      <w:r>
        <w:rPr>
          <w:i/>
          <w:sz w:val="22"/>
          <w:szCs w:val="22"/>
        </w:rPr>
        <w:t>less than 0.01 gram</w:t>
      </w:r>
      <w:r>
        <w:rPr>
          <w:sz w:val="22"/>
          <w:szCs w:val="22"/>
        </w:rPr>
        <w:t>.”</w:t>
      </w:r>
    </w:p>
    <w:p w:rsidR="007F6846" w:rsidRDefault="007F6846" w:rsidP="00D7242C">
      <w:pPr>
        <w:tabs>
          <w:tab w:val="left" w:pos="1440"/>
        </w:tabs>
        <w:autoSpaceDE w:val="0"/>
        <w:autoSpaceDN w:val="0"/>
        <w:adjustRightInd w:val="0"/>
        <w:ind w:left="792"/>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When the numerical value is a weight associated with unanalyzed material the EU need not be included on the report.</w:t>
      </w:r>
    </w:p>
    <w:p w:rsidR="007F6846" w:rsidRDefault="007F6846" w:rsidP="00D7242C">
      <w:pPr>
        <w:tabs>
          <w:tab w:val="left" w:pos="1440"/>
        </w:tabs>
        <w:autoSpaceDE w:val="0"/>
        <w:autoSpaceDN w:val="0"/>
        <w:adjustRightInd w:val="0"/>
        <w:ind w:left="792"/>
        <w:contextualSpacing/>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 xml:space="preserve">When the weight to be reported is a sum of measured weights, sum the uncertainty of measurement associated with each measured weight to determine the uncertainty of measurement to be included on the report.  </w:t>
      </w:r>
    </w:p>
    <w:p w:rsidR="007F6846" w:rsidRDefault="007F6846" w:rsidP="00D7242C">
      <w:pPr>
        <w:tabs>
          <w:tab w:val="left" w:pos="1440"/>
        </w:tabs>
        <w:autoSpaceDE w:val="0"/>
        <w:autoSpaceDN w:val="0"/>
        <w:adjustRightInd w:val="0"/>
        <w:rPr>
          <w:b/>
          <w:sz w:val="22"/>
          <w:szCs w:val="22"/>
        </w:rPr>
      </w:pPr>
    </w:p>
    <w:p w:rsidR="007F6846" w:rsidRDefault="007F6846" w:rsidP="007F6846">
      <w:pPr>
        <w:numPr>
          <w:ilvl w:val="1"/>
          <w:numId w:val="33"/>
        </w:numPr>
        <w:tabs>
          <w:tab w:val="left" w:pos="1440"/>
        </w:tabs>
        <w:autoSpaceDE w:val="0"/>
        <w:autoSpaceDN w:val="0"/>
        <w:adjustRightInd w:val="0"/>
        <w:spacing w:after="200" w:line="276" w:lineRule="auto"/>
        <w:contextualSpacing/>
        <w:rPr>
          <w:b/>
          <w:sz w:val="22"/>
          <w:szCs w:val="22"/>
        </w:rPr>
      </w:pPr>
      <w:r>
        <w:rPr>
          <w:sz w:val="22"/>
          <w:szCs w:val="22"/>
        </w:rPr>
        <w:t>For estimated total weights, refer to the Drug Chemistry Analysis Technical Procedure.</w:t>
      </w:r>
    </w:p>
    <w:p w:rsidR="007F6846" w:rsidRDefault="007F6846" w:rsidP="00D7242C">
      <w:pPr>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lastRenderedPageBreak/>
        <w:t>Limitations</w:t>
      </w:r>
    </w:p>
    <w:p w:rsidR="007F6846" w:rsidRDefault="007F6846" w:rsidP="00D7242C">
      <w:pPr>
        <w:autoSpaceDE w:val="0"/>
        <w:autoSpaceDN w:val="0"/>
        <w:adjustRightInd w:val="0"/>
        <w:ind w:left="360"/>
        <w:contextualSpacing/>
        <w:rPr>
          <w:b/>
          <w:sz w:val="22"/>
          <w:szCs w:val="22"/>
        </w:rPr>
      </w:pPr>
    </w:p>
    <w:p w:rsidR="007F6846" w:rsidRDefault="007F6846" w:rsidP="00D7242C">
      <w:pPr>
        <w:tabs>
          <w:tab w:val="left" w:pos="810"/>
        </w:tabs>
        <w:autoSpaceDE w:val="0"/>
        <w:autoSpaceDN w:val="0"/>
        <w:adjustRightInd w:val="0"/>
        <w:spacing w:after="200" w:line="276" w:lineRule="auto"/>
        <w:ind w:left="810"/>
        <w:contextualSpacing/>
        <w:rPr>
          <w:b/>
          <w:sz w:val="22"/>
          <w:szCs w:val="22"/>
        </w:rPr>
      </w:pPr>
      <w:r>
        <w:rPr>
          <w:sz w:val="22"/>
          <w:szCs w:val="22"/>
        </w:rPr>
        <w:t xml:space="preserve">When a portion of the reference standard weights are unavailable for the Monthly QCC due to annual calibration, the remaining reference standard weights shall be used.  When a portion of the reference standard weights are unavailable for the Daily QCC, use the next closest weight(s) available for each balance.  Each weight must be weighed on the applicable balance prior to the reference standard weights becoming unavailable and be within the applicable Monthly QCC acceptable range.  Each Daily and/or Monthly QCC performed while a portion of the reference standard weights are unavailable must be within the applicable Monthly QCC acceptable range.  </w:t>
      </w:r>
    </w:p>
    <w:p w:rsidR="007F6846" w:rsidRDefault="007F6846" w:rsidP="00D7242C">
      <w:pPr>
        <w:tabs>
          <w:tab w:val="left" w:pos="1440"/>
        </w:tabs>
        <w:autoSpaceDE w:val="0"/>
        <w:autoSpaceDN w:val="0"/>
        <w:adjustRightInd w:val="0"/>
        <w:rPr>
          <w:b/>
          <w:i/>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 xml:space="preserve">Safety – </w:t>
      </w:r>
      <w:r>
        <w:rPr>
          <w:sz w:val="22"/>
          <w:szCs w:val="22"/>
        </w:rPr>
        <w:t>Refer to the CCBI Health and Safety Manual</w:t>
      </w:r>
    </w:p>
    <w:p w:rsidR="007F6846" w:rsidRDefault="007F6846" w:rsidP="00D7242C">
      <w:pPr>
        <w:autoSpaceDE w:val="0"/>
        <w:autoSpaceDN w:val="0"/>
        <w:adjustRightInd w:val="0"/>
        <w:ind w:left="720"/>
        <w:contextualSpacing/>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Records</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AND Balance Logbook</w:t>
      </w: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XP205 Balance Logbook</w:t>
      </w: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XP6002S and XPE6002S Balance Logbook</w:t>
      </w: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Reference Standard Weights Logbook</w:t>
      </w: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Balance Study Log</w:t>
      </w:r>
    </w:p>
    <w:p w:rsidR="007F6846" w:rsidRDefault="007F6846" w:rsidP="00D7242C">
      <w:pPr>
        <w:ind w:left="720"/>
        <w:contextualSpacing/>
        <w:rPr>
          <w:b/>
          <w:sz w:val="22"/>
          <w:szCs w:val="22"/>
        </w:rPr>
      </w:pPr>
    </w:p>
    <w:p w:rsidR="007F6846" w:rsidRDefault="007F6846" w:rsidP="007F6846">
      <w:pPr>
        <w:numPr>
          <w:ilvl w:val="0"/>
          <w:numId w:val="33"/>
        </w:numPr>
        <w:autoSpaceDE w:val="0"/>
        <w:autoSpaceDN w:val="0"/>
        <w:adjustRightInd w:val="0"/>
        <w:spacing w:after="200" w:line="276" w:lineRule="auto"/>
        <w:contextualSpacing/>
        <w:rPr>
          <w:b/>
          <w:sz w:val="22"/>
          <w:szCs w:val="22"/>
        </w:rPr>
      </w:pPr>
      <w:r>
        <w:rPr>
          <w:b/>
          <w:sz w:val="22"/>
          <w:szCs w:val="22"/>
        </w:rPr>
        <w:t xml:space="preserve">References </w:t>
      </w:r>
    </w:p>
    <w:p w:rsidR="007F6846" w:rsidRDefault="007F6846" w:rsidP="00D7242C">
      <w:pPr>
        <w:autoSpaceDE w:val="0"/>
        <w:autoSpaceDN w:val="0"/>
        <w:adjustRightInd w:val="0"/>
        <w:ind w:left="792"/>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Mettler Toledo B Balance Line Operating Instruction</w:t>
      </w:r>
      <w:r>
        <w:rPr>
          <w:b/>
          <w:sz w:val="22"/>
          <w:szCs w:val="22"/>
        </w:rPr>
        <w:t>s</w:t>
      </w:r>
      <w:r>
        <w:rPr>
          <w:sz w:val="22"/>
          <w:szCs w:val="22"/>
        </w:rPr>
        <w:t>, Mettler-Toledo, Switzerland, P11780194</w:t>
      </w:r>
      <w:r>
        <w:rPr>
          <w:b/>
          <w:sz w:val="22"/>
          <w:szCs w:val="22"/>
        </w:rPr>
        <w:t>.</w:t>
      </w:r>
    </w:p>
    <w:p w:rsidR="007F6846" w:rsidRDefault="007F6846" w:rsidP="00D7242C">
      <w:pPr>
        <w:autoSpaceDE w:val="0"/>
        <w:autoSpaceDN w:val="0"/>
        <w:adjustRightInd w:val="0"/>
        <w:ind w:left="792"/>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HV/HW Series Instruction Manual</w:t>
      </w:r>
      <w:r>
        <w:rPr>
          <w:b/>
          <w:sz w:val="22"/>
          <w:szCs w:val="22"/>
        </w:rPr>
        <w:t xml:space="preserve">, </w:t>
      </w:r>
      <w:r>
        <w:rPr>
          <w:sz w:val="22"/>
          <w:szCs w:val="22"/>
        </w:rPr>
        <w:t>A&amp;D Engineering Inc., Milpitas, CA, V.1.C-95.04.03.</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sz w:val="22"/>
          <w:szCs w:val="22"/>
        </w:rPr>
        <w:t xml:space="preserve">Butcher, K.S, et al., ed. </w:t>
      </w:r>
      <w:r>
        <w:rPr>
          <w:i/>
          <w:sz w:val="22"/>
          <w:szCs w:val="22"/>
        </w:rPr>
        <w:t>The International System of Units (SI) – Conversion Factors for General Use</w:t>
      </w:r>
      <w:r>
        <w:rPr>
          <w:sz w:val="22"/>
          <w:szCs w:val="22"/>
        </w:rPr>
        <w:t>. National Institute of Standards and Technology, NIST Special Publication: U.S Department of Commerce, May 2006: 11.</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Analytical Balances XP Models – Part 1</w:t>
      </w:r>
      <w:r>
        <w:rPr>
          <w:sz w:val="22"/>
          <w:szCs w:val="22"/>
        </w:rPr>
        <w:t>, 11781066, Mettler-Toledo, Switzerland, May 2012.</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Precision Balances XP Models – Part 1</w:t>
      </w:r>
      <w:r>
        <w:rPr>
          <w:sz w:val="22"/>
          <w:szCs w:val="22"/>
        </w:rPr>
        <w:t>, 11781055, Mettler-Toledo, Switzerland, May 2012.</w:t>
      </w:r>
    </w:p>
    <w:p w:rsidR="007F6846" w:rsidRDefault="007F6846" w:rsidP="00D7242C">
      <w:pPr>
        <w:ind w:left="720"/>
        <w:contextualSpacing/>
        <w:rPr>
          <w:b/>
          <w:i/>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Mettler Toledo Excellence Plus Balances XP Models – Part 2</w:t>
      </w:r>
      <w:r>
        <w:rPr>
          <w:sz w:val="22"/>
          <w:szCs w:val="22"/>
        </w:rPr>
        <w:t xml:space="preserve">, 11781077, Mettler-Toledo, Switzerland, </w:t>
      </w:r>
      <w:proofErr w:type="gramStart"/>
      <w:r>
        <w:rPr>
          <w:sz w:val="22"/>
          <w:szCs w:val="22"/>
        </w:rPr>
        <w:t>October,</w:t>
      </w:r>
      <w:proofErr w:type="gramEnd"/>
      <w:r>
        <w:rPr>
          <w:sz w:val="22"/>
          <w:szCs w:val="22"/>
        </w:rPr>
        <w:t xml:space="preserve"> 2010.</w:t>
      </w:r>
    </w:p>
    <w:p w:rsidR="007F6846" w:rsidRDefault="007F6846" w:rsidP="00D7242C">
      <w:pPr>
        <w:ind w:left="720"/>
        <w:contextualSpacing/>
        <w:rPr>
          <w:b/>
          <w:i/>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lastRenderedPageBreak/>
        <w:t>Mettler Toledo Excellence Plus Balances XP Models – Part 3</w:t>
      </w:r>
      <w:r>
        <w:rPr>
          <w:sz w:val="22"/>
          <w:szCs w:val="22"/>
        </w:rPr>
        <w:t xml:space="preserve">, 11781338, Mettler-Toledo, Switzerland, </w:t>
      </w:r>
      <w:proofErr w:type="gramStart"/>
      <w:r>
        <w:rPr>
          <w:sz w:val="22"/>
          <w:szCs w:val="22"/>
        </w:rPr>
        <w:t>October,</w:t>
      </w:r>
      <w:proofErr w:type="gramEnd"/>
      <w:r>
        <w:rPr>
          <w:sz w:val="22"/>
          <w:szCs w:val="22"/>
        </w:rPr>
        <w:t xml:space="preserve"> 2010.</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 xml:space="preserve">Mettler Toledo Discharging Power Pack Operating Instructions, </w:t>
      </w:r>
      <w:proofErr w:type="spellStart"/>
      <w:r>
        <w:rPr>
          <w:sz w:val="22"/>
          <w:szCs w:val="22"/>
        </w:rPr>
        <w:t>Haug</w:t>
      </w:r>
      <w:proofErr w:type="spellEnd"/>
      <w:r>
        <w:rPr>
          <w:sz w:val="22"/>
          <w:szCs w:val="22"/>
        </w:rPr>
        <w:t xml:space="preserve"> GmbH &amp; Co. KG, D-032 V02, March 29, 2012.</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 xml:space="preserve">One Point Ionizer Operating Instructions, </w:t>
      </w:r>
      <w:proofErr w:type="spellStart"/>
      <w:r>
        <w:rPr>
          <w:sz w:val="22"/>
          <w:szCs w:val="22"/>
        </w:rPr>
        <w:t>Haug</w:t>
      </w:r>
      <w:proofErr w:type="spellEnd"/>
      <w:r>
        <w:rPr>
          <w:sz w:val="22"/>
          <w:szCs w:val="22"/>
        </w:rPr>
        <w:t xml:space="preserve"> GmbH &amp; Co. KG, D-0265, December 22, 2004.</w:t>
      </w:r>
    </w:p>
    <w:p w:rsidR="007F6846" w:rsidRDefault="007F6846" w:rsidP="00D7242C">
      <w:pPr>
        <w:ind w:left="720"/>
        <w:contextualSpacing/>
        <w:rPr>
          <w:b/>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Guide for the Use of the International System of Units (SI).</w:t>
      </w:r>
      <w:r>
        <w:rPr>
          <w:sz w:val="22"/>
          <w:szCs w:val="22"/>
        </w:rPr>
        <w:t xml:space="preserve"> NIST Special Publication 811, 2008 Ed., (March 2008; 2nd printing November 2008). pp. 43-44, 53.</w:t>
      </w:r>
      <w:r>
        <w:rPr>
          <w:b/>
          <w:bCs/>
          <w:sz w:val="22"/>
          <w:szCs w:val="22"/>
        </w:rPr>
        <w:t xml:space="preserve"> </w:t>
      </w:r>
    </w:p>
    <w:p w:rsidR="007F6846" w:rsidRDefault="007F6846" w:rsidP="00D7242C">
      <w:pPr>
        <w:ind w:left="720"/>
        <w:contextualSpacing/>
        <w:rPr>
          <w:sz w:val="22"/>
          <w:szCs w:val="22"/>
        </w:rPr>
      </w:pPr>
    </w:p>
    <w:p w:rsid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ASTM Standard E2587-12. “Standard Practice for Use of Control Charts in Statistical Process Control.”</w:t>
      </w:r>
      <w:r>
        <w:rPr>
          <w:sz w:val="22"/>
          <w:szCs w:val="22"/>
        </w:rPr>
        <w:t xml:space="preserve"> ASTM International: West Conshohocken, PA, 2009, </w:t>
      </w:r>
      <w:hyperlink r:id="rId22" w:history="1">
        <w:r>
          <w:rPr>
            <w:rStyle w:val="Hyperlink"/>
            <w:sz w:val="22"/>
            <w:szCs w:val="22"/>
          </w:rPr>
          <w:t>www.astm.org</w:t>
        </w:r>
      </w:hyperlink>
      <w:r>
        <w:rPr>
          <w:sz w:val="22"/>
          <w:szCs w:val="22"/>
        </w:rPr>
        <w:t xml:space="preserve">. </w:t>
      </w:r>
    </w:p>
    <w:p w:rsidR="007F6846" w:rsidRDefault="007F6846" w:rsidP="00D7242C">
      <w:pPr>
        <w:ind w:left="720"/>
        <w:contextualSpacing/>
        <w:rPr>
          <w:b/>
          <w:sz w:val="22"/>
          <w:szCs w:val="22"/>
        </w:rPr>
      </w:pPr>
    </w:p>
    <w:p w:rsidR="007F6846" w:rsidRPr="007F6846" w:rsidRDefault="007F6846" w:rsidP="007F6846">
      <w:pPr>
        <w:numPr>
          <w:ilvl w:val="1"/>
          <w:numId w:val="33"/>
        </w:numPr>
        <w:autoSpaceDE w:val="0"/>
        <w:autoSpaceDN w:val="0"/>
        <w:adjustRightInd w:val="0"/>
        <w:spacing w:after="200" w:line="276" w:lineRule="auto"/>
        <w:contextualSpacing/>
        <w:rPr>
          <w:b/>
          <w:sz w:val="22"/>
          <w:szCs w:val="22"/>
        </w:rPr>
      </w:pPr>
      <w:r>
        <w:rPr>
          <w:i/>
          <w:sz w:val="22"/>
          <w:szCs w:val="22"/>
        </w:rPr>
        <w:t xml:space="preserve">ASCLD/LAB Guidance on Measurement Traceability – Measurement Assurance, </w:t>
      </w:r>
      <w:r>
        <w:rPr>
          <w:sz w:val="22"/>
          <w:szCs w:val="22"/>
        </w:rPr>
        <w:t>ASCLD/LAB, AL-PD-3059 Ver 1.0.</w:t>
      </w:r>
    </w:p>
    <w:p w:rsidR="007F6846" w:rsidRDefault="007F6846">
      <w:pPr>
        <w:spacing w:after="200" w:line="276" w:lineRule="auto"/>
        <w:rPr>
          <w:i/>
          <w:sz w:val="22"/>
          <w:szCs w:val="22"/>
        </w:rPr>
      </w:pPr>
      <w:r>
        <w:rPr>
          <w:i/>
          <w:sz w:val="22"/>
          <w:szCs w:val="22"/>
        </w:rPr>
        <w:br w:type="page"/>
      </w:r>
    </w:p>
    <w:p w:rsidR="007F6846" w:rsidRDefault="007F6846" w:rsidP="007F6846">
      <w:pPr>
        <w:autoSpaceDE w:val="0"/>
        <w:autoSpaceDN w:val="0"/>
        <w:adjustRightInd w:val="0"/>
        <w:spacing w:after="200" w:line="276" w:lineRule="auto"/>
        <w:ind w:left="792"/>
        <w:contextualSpacing/>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7F6846" w:rsidTr="00D7242C">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7F6846" w:rsidRDefault="007F6846" w:rsidP="007F6846">
            <w:pPr>
              <w:spacing w:line="120" w:lineRule="exact"/>
              <w:jc w:val="both"/>
              <w:rPr>
                <w:sz w:val="22"/>
                <w:szCs w:val="22"/>
              </w:rPr>
            </w:pP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b/>
                <w:bCs/>
                <w:sz w:val="22"/>
                <w:szCs w:val="22"/>
              </w:rPr>
              <w:t>Revision History</w:t>
            </w:r>
          </w:p>
        </w:tc>
      </w:tr>
      <w:tr w:rsidR="007F6846" w:rsidTr="00D7242C">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7F6846" w:rsidRDefault="007F6846" w:rsidP="007F6846">
            <w:pPr>
              <w:spacing w:line="120" w:lineRule="exact"/>
              <w:jc w:val="both"/>
              <w:rPr>
                <w:sz w:val="22"/>
                <w:szCs w:val="22"/>
              </w:rPr>
            </w:pP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7F6846" w:rsidRDefault="007F6846" w:rsidP="007F6846">
            <w:pPr>
              <w:spacing w:line="120" w:lineRule="exact"/>
              <w:jc w:val="both"/>
              <w:rPr>
                <w:sz w:val="22"/>
                <w:szCs w:val="22"/>
              </w:rPr>
            </w:pP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Version</w:t>
            </w: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7F6846" w:rsidRDefault="007F6846" w:rsidP="007F6846">
            <w:pPr>
              <w:spacing w:line="120" w:lineRule="exact"/>
              <w:jc w:val="both"/>
              <w:rPr>
                <w:sz w:val="22"/>
                <w:szCs w:val="22"/>
              </w:rPr>
            </w:pP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Reason</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ISO Compliance</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3/27/13</w:t>
            </w:r>
          </w:p>
        </w:tc>
        <w:tc>
          <w:tcPr>
            <w:tcW w:w="126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Reference standard weight modification</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Incorporation of Uncertainty of Measurement and Measurement Assurance</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9/16/13</w:t>
            </w:r>
          </w:p>
        </w:tc>
        <w:tc>
          <w:tcPr>
            <w:tcW w:w="126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 to acceptable range</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2/19/14</w:t>
            </w:r>
          </w:p>
        </w:tc>
        <w:tc>
          <w:tcPr>
            <w:tcW w:w="126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5</w:t>
            </w:r>
          </w:p>
        </w:tc>
        <w:tc>
          <w:tcPr>
            <w:tcW w:w="5940" w:type="dxa"/>
            <w:tcBorders>
              <w:top w:val="single" w:sz="8" w:space="0" w:color="000000"/>
              <w:left w:val="single" w:sz="8" w:space="0" w:color="000000"/>
              <w:bottom w:val="single" w:sz="8" w:space="0" w:color="000000"/>
              <w:right w:val="single" w:sz="8" w:space="0" w:color="000000"/>
            </w:tcBorders>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Removal of Mettler PB3002</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4/25/14</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6</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Addition of 1kg and 1mg reference standard weights</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11/7/14</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7</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Update QCC acceptable range and add additional daily QCC weight for XP6002S balances</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8</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Added model XPE6002S balance and corrected reference in table in 10.1.1.</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2/25/15</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9</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Added reference to 1 kg weight in 4.3.1 and updated certified weight values and acceptable ranges in 7.7</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11/6/15</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10</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Added 5 kg weight conversion in 7.7 and updated minimum weight to be reported in 12.1 to 0.2 gram.</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2/25/16</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Updated certified weight values and acceptable ranges in 7.7</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11/21/16</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12</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sz w:val="22"/>
                <w:szCs w:val="22"/>
              </w:rPr>
            </w:pPr>
            <w:r>
              <w:rPr>
                <w:sz w:val="22"/>
                <w:szCs w:val="22"/>
              </w:rPr>
              <w:t>Update 5.1, 7.9, 9.6 and remove 9.5 in order for balance QCC and measurement assurance data to be recorded only on the shared drive. Update 12.1.1 to change reporting values to less than 0.1 gram.</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2/14/17</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13</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Update certified weight values and acceptable ranges in 7.7</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11/06/17</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14</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Updated 5.6.4 and 6.1.  Removed number 13.2.</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2/19/18</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15</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Removed 100 mg and 1 g weights from 4.2.2.  Updated 4.3.1. to include 10 mg, 1 g, and 20 g weights. Updated certified weighs and acceptable ranges in 7.7. Updated weight in 8.2 for Daily QCC. Updated 12.1.2. Updated 13.1.</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5/23/18</w:t>
            </w:r>
          </w:p>
        </w:tc>
        <w:tc>
          <w:tcPr>
            <w:tcW w:w="126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16</w:t>
            </w:r>
          </w:p>
        </w:tc>
        <w:tc>
          <w:tcPr>
            <w:tcW w:w="5940" w:type="dxa"/>
            <w:tcBorders>
              <w:top w:val="single" w:sz="8" w:space="0" w:color="000000"/>
              <w:left w:val="single" w:sz="8" w:space="0" w:color="000000"/>
              <w:bottom w:val="single" w:sz="8" w:space="0" w:color="000000"/>
              <w:right w:val="single" w:sz="8" w:space="0" w:color="000000"/>
            </w:tcBorders>
            <w:vAlign w:val="bottom"/>
            <w:hideMark/>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 xml:space="preserve">Added Balance draft shield to 4.1 Equipment. Added paper bags to 4.2.1. Removed non-NIST traceable weight at 4.2.2. Removed 1 mg weight from 4.3.1. Edited 5.1. 5.6.1. 6.3. 7.9. </w:t>
            </w:r>
            <w:r>
              <w:rPr>
                <w:color w:val="000000" w:themeColor="text1"/>
                <w:sz w:val="22"/>
                <w:szCs w:val="22"/>
              </w:rPr>
              <w:lastRenderedPageBreak/>
              <w:t>9.7. to allow for electronic storage of material on the shared drive.</w:t>
            </w: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Removed tracking requirement in 5.6.4.2. Removed 1 mg weight from 7.7. Removed check standard surrogate process from section 9 and replaced with Balance study requirements. Revised limitations in 13.1. Updated Safety Manual in section 14.  Updated records in section 15.</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lastRenderedPageBreak/>
              <w:t>10/17/18</w:t>
            </w:r>
          </w:p>
        </w:tc>
        <w:tc>
          <w:tcPr>
            <w:tcW w:w="126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17</w:t>
            </w:r>
          </w:p>
        </w:tc>
        <w:tc>
          <w:tcPr>
            <w:tcW w:w="594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 xml:space="preserve">Added balance readability to 10.1.1 and 10.1.2.  Added marble slab/table to 4.1 Equipment. </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1/7/19</w:t>
            </w:r>
          </w:p>
        </w:tc>
        <w:tc>
          <w:tcPr>
            <w:tcW w:w="126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18</w:t>
            </w:r>
          </w:p>
        </w:tc>
        <w:tc>
          <w:tcPr>
            <w:tcW w:w="594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Removed 6000 g and 5000.00 g from 7.7 for monthly QCC for XP6002S and XPE6002S.  Added 1100 g for monthly QCC for XP6002S and XP</w:t>
            </w:r>
            <w:bookmarkStart w:id="27" w:name="_GoBack"/>
            <w:bookmarkEnd w:id="27"/>
            <w:r>
              <w:rPr>
                <w:color w:val="000000" w:themeColor="text1"/>
                <w:sz w:val="22"/>
                <w:szCs w:val="22"/>
              </w:rPr>
              <w:t>E6002S. Added box as tare vessel for XP205 and plastic bag for XP6002S and XPE6002S in 9.6. Changed max weight for XPE6002S and XPE6002S to 1100 g.</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10/25/2019</w:t>
            </w:r>
          </w:p>
        </w:tc>
        <w:tc>
          <w:tcPr>
            <w:tcW w:w="126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19</w:t>
            </w:r>
          </w:p>
        </w:tc>
        <w:tc>
          <w:tcPr>
            <w:tcW w:w="594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Changed minimum in 9.5 to one.  Adjusted weights collected in 9.6 for each balance.  Changed max net weight for the XP205 in 10.1.3.  Clarified weights to be used when weights are out for calibration in Section 13.  Limitations.</w:t>
            </w:r>
          </w:p>
        </w:tc>
      </w:tr>
      <w:tr w:rsidR="007F6846" w:rsidTr="00D7242C">
        <w:tc>
          <w:tcPr>
            <w:tcW w:w="225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7/0</w:t>
            </w:r>
            <w:r>
              <w:rPr>
                <w:color w:val="000000" w:themeColor="text1"/>
                <w:sz w:val="22"/>
                <w:szCs w:val="22"/>
              </w:rPr>
              <w:t>8</w:t>
            </w:r>
            <w:r>
              <w:rPr>
                <w:color w:val="000000" w:themeColor="text1"/>
                <w:sz w:val="22"/>
                <w:szCs w:val="22"/>
              </w:rPr>
              <w:t>/20</w:t>
            </w:r>
          </w:p>
        </w:tc>
        <w:tc>
          <w:tcPr>
            <w:tcW w:w="126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Pr>
                <w:color w:val="000000" w:themeColor="text1"/>
                <w:sz w:val="22"/>
                <w:szCs w:val="22"/>
              </w:rPr>
              <w:t>20</w:t>
            </w:r>
          </w:p>
        </w:tc>
        <w:tc>
          <w:tcPr>
            <w:tcW w:w="5940" w:type="dxa"/>
            <w:tcBorders>
              <w:top w:val="single" w:sz="8" w:space="0" w:color="000000"/>
              <w:left w:val="single" w:sz="8" w:space="0" w:color="000000"/>
              <w:bottom w:val="single" w:sz="8" w:space="0" w:color="000000"/>
              <w:right w:val="single" w:sz="8" w:space="0" w:color="000000"/>
            </w:tcBorders>
            <w:vAlign w:val="bottom"/>
          </w:tcPr>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bookmarkStart w:id="28" w:name="_Hlk45102837"/>
            <w:r>
              <w:rPr>
                <w:color w:val="000000" w:themeColor="text1"/>
                <w:sz w:val="22"/>
                <w:szCs w:val="22"/>
              </w:rPr>
              <w:t>3. Abbreviations - removed abbreviations</w:t>
            </w: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sidRPr="00B930F2">
              <w:rPr>
                <w:color w:val="000000" w:themeColor="text1"/>
                <w:sz w:val="22"/>
                <w:szCs w:val="22"/>
              </w:rPr>
              <w:t>9.</w:t>
            </w:r>
            <w:r>
              <w:rPr>
                <w:color w:val="000000" w:themeColor="text1"/>
                <w:sz w:val="22"/>
                <w:szCs w:val="22"/>
              </w:rPr>
              <w:t xml:space="preserve"> </w:t>
            </w:r>
            <w:r w:rsidRPr="00B930F2">
              <w:rPr>
                <w:color w:val="000000" w:themeColor="text1"/>
                <w:sz w:val="22"/>
                <w:szCs w:val="22"/>
              </w:rPr>
              <w:t>Process Measurement Assurance (Balance Study)</w:t>
            </w:r>
            <w:r>
              <w:rPr>
                <w:color w:val="000000" w:themeColor="text1"/>
                <w:sz w:val="22"/>
                <w:szCs w:val="22"/>
              </w:rPr>
              <w:t xml:space="preserve"> - removed 1 g for </w:t>
            </w:r>
            <w:r w:rsidRPr="00B930F2">
              <w:rPr>
                <w:color w:val="000000" w:themeColor="text1"/>
                <w:sz w:val="22"/>
                <w:szCs w:val="22"/>
              </w:rPr>
              <w:t>Mettler XP6002S</w:t>
            </w:r>
            <w:r>
              <w:rPr>
                <w:color w:val="000000" w:themeColor="text1"/>
                <w:sz w:val="22"/>
                <w:szCs w:val="22"/>
              </w:rPr>
              <w:t>,</w:t>
            </w:r>
            <w:r w:rsidRPr="00B930F2">
              <w:rPr>
                <w:color w:val="000000" w:themeColor="text1"/>
                <w:sz w:val="22"/>
                <w:szCs w:val="22"/>
              </w:rPr>
              <w:t xml:space="preserve"> XPE6002S</w:t>
            </w:r>
            <w:r>
              <w:rPr>
                <w:color w:val="000000" w:themeColor="text1"/>
                <w:sz w:val="22"/>
                <w:szCs w:val="22"/>
              </w:rPr>
              <w:t xml:space="preserve"> and XP205</w:t>
            </w:r>
          </w:p>
          <w:p w:rsidR="007F6846" w:rsidRDefault="007F6846" w:rsidP="007F68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rPr>
                <w:color w:val="000000" w:themeColor="text1"/>
                <w:sz w:val="22"/>
                <w:szCs w:val="22"/>
              </w:rPr>
            </w:pPr>
            <w:r w:rsidRPr="00124EEE">
              <w:rPr>
                <w:color w:val="000000" w:themeColor="text1"/>
                <w:sz w:val="22"/>
                <w:szCs w:val="22"/>
              </w:rPr>
              <w:t xml:space="preserve">9. Process Measurement Assurance (Balance Study) </w:t>
            </w:r>
            <w:r>
              <w:rPr>
                <w:color w:val="000000" w:themeColor="text1"/>
                <w:sz w:val="22"/>
                <w:szCs w:val="22"/>
              </w:rPr>
              <w:t>-</w:t>
            </w:r>
            <w:r w:rsidRPr="00124EEE">
              <w:rPr>
                <w:color w:val="000000" w:themeColor="text1"/>
                <w:sz w:val="22"/>
                <w:szCs w:val="22"/>
              </w:rPr>
              <w:t xml:space="preserve"> </w:t>
            </w:r>
            <w:r>
              <w:rPr>
                <w:color w:val="000000" w:themeColor="text1"/>
                <w:sz w:val="22"/>
                <w:szCs w:val="22"/>
              </w:rPr>
              <w:t>Added additional instructions for balance study measurements that are outside of the acceptable range for the balance used.</w:t>
            </w:r>
            <w:bookmarkEnd w:id="28"/>
          </w:p>
        </w:tc>
      </w:tr>
    </w:tbl>
    <w:p w:rsidR="007F6846" w:rsidRDefault="007F6846" w:rsidP="00D7242C"/>
    <w:p w:rsidR="008B146F" w:rsidRDefault="008B146F" w:rsidP="008B146F">
      <w:pPr>
        <w:tabs>
          <w:tab w:val="left" w:pos="3348"/>
        </w:tabs>
      </w:pPr>
    </w:p>
    <w:p w:rsidR="006623D1" w:rsidRPr="008B146F" w:rsidRDefault="008B146F" w:rsidP="008B146F">
      <w:pPr>
        <w:tabs>
          <w:tab w:val="left" w:pos="3348"/>
        </w:tabs>
        <w:sectPr w:rsidR="006623D1" w:rsidRPr="008B146F" w:rsidSect="00CF2ADA">
          <w:headerReference w:type="default" r:id="rId23"/>
          <w:pgSz w:w="12240" w:h="15840"/>
          <w:pgMar w:top="2448" w:right="1440" w:bottom="1440" w:left="1440" w:header="720" w:footer="720" w:gutter="0"/>
          <w:cols w:space="720"/>
          <w:docGrid w:linePitch="360"/>
        </w:sectPr>
      </w:pPr>
      <w:r>
        <w:tab/>
      </w:r>
    </w:p>
    <w:p w:rsidR="00EC6F00" w:rsidRPr="00FE343A" w:rsidRDefault="00EC6F00" w:rsidP="00EC6F00">
      <w:pPr>
        <w:pStyle w:val="Heading1"/>
        <w:jc w:val="center"/>
        <w:rPr>
          <w:color w:val="auto"/>
        </w:rPr>
      </w:pPr>
      <w:bookmarkStart w:id="29" w:name="_Toc409526029"/>
      <w:bookmarkStart w:id="30" w:name="_Toc494100007"/>
      <w:bookmarkStart w:id="31" w:name="_Toc494179834"/>
      <w:bookmarkStart w:id="32" w:name="_Toc13471260"/>
      <w:r w:rsidRPr="00FE343A">
        <w:rPr>
          <w:color w:val="auto"/>
        </w:rPr>
        <w:lastRenderedPageBreak/>
        <w:t>5: Technical Procedure for Uncertainty of Measurement</w:t>
      </w:r>
      <w:bookmarkEnd w:id="29"/>
      <w:bookmarkEnd w:id="30"/>
      <w:bookmarkEnd w:id="31"/>
      <w:bookmarkEnd w:id="32"/>
    </w:p>
    <w:p w:rsidR="00EC6F00" w:rsidRPr="00FE343A" w:rsidRDefault="00EC6F00" w:rsidP="00EC6F00">
      <w:pPr>
        <w:autoSpaceDE w:val="0"/>
        <w:autoSpaceDN w:val="0"/>
        <w:adjustRightInd w:val="0"/>
        <w:jc w:val="both"/>
        <w:rPr>
          <w:b/>
          <w:sz w:val="22"/>
          <w:szCs w:val="22"/>
        </w:rPr>
      </w:pPr>
    </w:p>
    <w:p w:rsidR="00EC6F00" w:rsidRPr="00FE343A" w:rsidRDefault="00EC6F00" w:rsidP="00EC6F00">
      <w:pPr>
        <w:numPr>
          <w:ilvl w:val="0"/>
          <w:numId w:val="8"/>
        </w:numPr>
        <w:autoSpaceDE w:val="0"/>
        <w:autoSpaceDN w:val="0"/>
        <w:adjustRightInd w:val="0"/>
        <w:jc w:val="both"/>
        <w:rPr>
          <w:b/>
          <w:sz w:val="22"/>
          <w:szCs w:val="22"/>
          <w:u w:val="single"/>
        </w:rPr>
      </w:pPr>
      <w:r w:rsidRPr="00FE343A">
        <w:rPr>
          <w:b/>
          <w:sz w:val="22"/>
          <w:szCs w:val="22"/>
        </w:rPr>
        <w:t>Purpose / Scope</w:t>
      </w:r>
      <w:r w:rsidRPr="00FE343A">
        <w:rPr>
          <w:sz w:val="22"/>
          <w:szCs w:val="22"/>
        </w:rPr>
        <w:t xml:space="preserve"> -</w:t>
      </w:r>
      <w:r w:rsidRPr="00805791">
        <w:rPr>
          <w:sz w:val="22"/>
          <w:szCs w:val="22"/>
        </w:rPr>
        <w:t xml:space="preserve"> </w:t>
      </w:r>
      <w:r w:rsidRPr="00FE343A">
        <w:rPr>
          <w:sz w:val="22"/>
          <w:szCs w:val="22"/>
        </w:rPr>
        <w:t xml:space="preserve">This procedure is utilized to estimate the uncertainty of measurement for test methods for which a numerical value is reported on a Laboratory Report in the Drug Chemistry Unit of the Raleigh/Wake City-County Bureau of Identification Crime Laboratory.  </w:t>
      </w:r>
    </w:p>
    <w:p w:rsidR="00EC6F00" w:rsidRPr="00FE343A" w:rsidRDefault="00EC6F00" w:rsidP="00EC6F00">
      <w:pPr>
        <w:autoSpaceDE w:val="0"/>
        <w:autoSpaceDN w:val="0"/>
        <w:adjustRightInd w:val="0"/>
        <w:ind w:left="360"/>
        <w:jc w:val="both"/>
        <w:rPr>
          <w:b/>
          <w:sz w:val="22"/>
          <w:szCs w:val="22"/>
          <w:u w:val="single"/>
        </w:rPr>
      </w:pPr>
    </w:p>
    <w:p w:rsidR="00EC6F00" w:rsidRPr="00FE343A" w:rsidRDefault="00EC6F00" w:rsidP="00EC6F00">
      <w:pPr>
        <w:numPr>
          <w:ilvl w:val="0"/>
          <w:numId w:val="8"/>
        </w:numPr>
        <w:contextualSpacing/>
        <w:jc w:val="both"/>
        <w:rPr>
          <w:b/>
          <w:snapToGrid w:val="0"/>
          <w:sz w:val="22"/>
          <w:szCs w:val="22"/>
        </w:rPr>
      </w:pPr>
      <w:r w:rsidRPr="00FE343A">
        <w:rPr>
          <w:b/>
          <w:snapToGrid w:val="0"/>
          <w:sz w:val="22"/>
          <w:szCs w:val="22"/>
        </w:rPr>
        <w:t xml:space="preserve">Definitions </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contextualSpacing/>
        <w:jc w:val="both"/>
        <w:rPr>
          <w:b/>
          <w:snapToGrid w:val="0"/>
          <w:sz w:val="22"/>
          <w:szCs w:val="22"/>
        </w:rPr>
      </w:pPr>
      <w:r w:rsidRPr="00FE343A">
        <w:rPr>
          <w:sz w:val="22"/>
          <w:szCs w:val="22"/>
        </w:rPr>
        <w:t xml:space="preserve">Uncertainty of measurement - a </w:t>
      </w:r>
      <w:r w:rsidRPr="00FE343A">
        <w:rPr>
          <w:rFonts w:eastAsia="Calibri"/>
          <w:sz w:val="22"/>
          <w:szCs w:val="22"/>
        </w:rPr>
        <w:t>parameter associated with the result of a measurement that characterizes the dispersion of the values that could reasonably be attributed to the measurand.</w:t>
      </w:r>
    </w:p>
    <w:p w:rsidR="00EC6F00" w:rsidRPr="00FE343A" w:rsidRDefault="00EC6F00" w:rsidP="00EC6F00">
      <w:pPr>
        <w:numPr>
          <w:ilvl w:val="1"/>
          <w:numId w:val="8"/>
        </w:numPr>
        <w:autoSpaceDE w:val="0"/>
        <w:autoSpaceDN w:val="0"/>
        <w:adjustRightInd w:val="0"/>
        <w:jc w:val="both"/>
        <w:rPr>
          <w:rFonts w:eastAsia="Calibri"/>
          <w:b/>
          <w:sz w:val="24"/>
          <w:szCs w:val="24"/>
        </w:rPr>
      </w:pPr>
      <w:r w:rsidRPr="00FE343A">
        <w:rPr>
          <w:rFonts w:eastAsia="Calibri"/>
          <w:sz w:val="24"/>
          <w:szCs w:val="24"/>
        </w:rPr>
        <w:t xml:space="preserve">Coverage probability (Level of confidence) - probability that the set of </w:t>
      </w:r>
      <w:r w:rsidRPr="00FE343A">
        <w:rPr>
          <w:rFonts w:eastAsia="Calibri"/>
          <w:bCs/>
          <w:sz w:val="24"/>
          <w:szCs w:val="24"/>
        </w:rPr>
        <w:t xml:space="preserve">true quantity values </w:t>
      </w:r>
      <w:r w:rsidRPr="00FE343A">
        <w:rPr>
          <w:rFonts w:eastAsia="Calibri"/>
          <w:sz w:val="24"/>
          <w:szCs w:val="24"/>
        </w:rPr>
        <w:t xml:space="preserve">of a </w:t>
      </w:r>
      <w:r w:rsidRPr="00FE343A">
        <w:rPr>
          <w:rFonts w:eastAsia="Calibri"/>
          <w:bCs/>
          <w:sz w:val="24"/>
          <w:szCs w:val="24"/>
        </w:rPr>
        <w:t xml:space="preserve">measurand </w:t>
      </w:r>
      <w:r w:rsidRPr="00FE343A">
        <w:rPr>
          <w:rFonts w:eastAsia="Calibri"/>
          <w:sz w:val="24"/>
          <w:szCs w:val="24"/>
        </w:rPr>
        <w:t xml:space="preserve">is contained within a specified </w:t>
      </w:r>
      <w:r w:rsidRPr="00FE343A">
        <w:rPr>
          <w:rFonts w:eastAsia="Calibri"/>
          <w:bCs/>
          <w:sz w:val="24"/>
          <w:szCs w:val="24"/>
        </w:rPr>
        <w:t>coverage</w:t>
      </w:r>
      <w:r w:rsidRPr="00FE343A">
        <w:rPr>
          <w:rFonts w:eastAsia="Calibri"/>
          <w:sz w:val="24"/>
          <w:szCs w:val="24"/>
        </w:rPr>
        <w:t xml:space="preserve"> </w:t>
      </w:r>
      <w:r w:rsidRPr="00FE343A">
        <w:rPr>
          <w:rFonts w:eastAsia="Calibri"/>
          <w:bCs/>
          <w:sz w:val="24"/>
          <w:szCs w:val="24"/>
        </w:rPr>
        <w:t xml:space="preserve">interval.  </w:t>
      </w:r>
    </w:p>
    <w:p w:rsidR="00EC6F00" w:rsidRPr="00FE343A" w:rsidRDefault="00EC6F00" w:rsidP="00EC6F00">
      <w:pPr>
        <w:numPr>
          <w:ilvl w:val="1"/>
          <w:numId w:val="8"/>
        </w:numPr>
        <w:autoSpaceDE w:val="0"/>
        <w:autoSpaceDN w:val="0"/>
        <w:adjustRightInd w:val="0"/>
        <w:jc w:val="both"/>
        <w:rPr>
          <w:rFonts w:eastAsia="Calibri"/>
          <w:b/>
          <w:sz w:val="22"/>
          <w:szCs w:val="22"/>
        </w:rPr>
      </w:pPr>
      <w:r w:rsidRPr="00FE343A">
        <w:rPr>
          <w:rFonts w:eastAsia="Calibri"/>
          <w:bCs/>
          <w:sz w:val="22"/>
          <w:szCs w:val="22"/>
        </w:rPr>
        <w:t>Coverage factor</w:t>
      </w:r>
      <w:r w:rsidRPr="00FE343A">
        <w:rPr>
          <w:rFonts w:eastAsia="Calibri"/>
          <w:sz w:val="22"/>
          <w:szCs w:val="22"/>
        </w:rPr>
        <w:t xml:space="preserve"> - numerical factor used as a multiplier of the combined uncertainty in order to obtain an expanded uncertainty.</w:t>
      </w:r>
    </w:p>
    <w:p w:rsidR="00EC6F00" w:rsidRPr="00FE343A" w:rsidRDefault="00EC6F00" w:rsidP="00EC6F00">
      <w:pPr>
        <w:autoSpaceDE w:val="0"/>
        <w:autoSpaceDN w:val="0"/>
        <w:adjustRightInd w:val="0"/>
        <w:jc w:val="both"/>
        <w:rPr>
          <w:rFonts w:eastAsia="Calibri"/>
          <w:sz w:val="22"/>
          <w:szCs w:val="22"/>
        </w:rPr>
      </w:pPr>
    </w:p>
    <w:p w:rsidR="00EC6F00" w:rsidRPr="00FE343A" w:rsidRDefault="00EC6F00" w:rsidP="00EC6F00">
      <w:pPr>
        <w:numPr>
          <w:ilvl w:val="0"/>
          <w:numId w:val="8"/>
        </w:numPr>
        <w:contextualSpacing/>
        <w:jc w:val="both"/>
        <w:rPr>
          <w:b/>
          <w:snapToGrid w:val="0"/>
          <w:sz w:val="22"/>
          <w:szCs w:val="22"/>
        </w:rPr>
      </w:pPr>
      <w:r w:rsidRPr="00FE343A">
        <w:rPr>
          <w:b/>
          <w:snapToGrid w:val="0"/>
          <w:sz w:val="22"/>
          <w:szCs w:val="22"/>
        </w:rPr>
        <w:t>Abbreviations</w:t>
      </w:r>
    </w:p>
    <w:p w:rsidR="00EC6F00" w:rsidRPr="00FE343A" w:rsidRDefault="00EC6F00" w:rsidP="00EC6F00">
      <w:pPr>
        <w:ind w:left="360"/>
        <w:contextualSpacing/>
        <w:jc w:val="both"/>
        <w:rPr>
          <w:b/>
          <w:snapToGrid w:val="0"/>
          <w:sz w:val="22"/>
          <w:szCs w:val="22"/>
        </w:rPr>
      </w:pPr>
    </w:p>
    <w:p w:rsidR="00EC6F00" w:rsidRPr="00FE343A" w:rsidRDefault="00EC6F00" w:rsidP="00EC6F00">
      <w:pPr>
        <w:pStyle w:val="ListParagraph"/>
        <w:numPr>
          <w:ilvl w:val="1"/>
          <w:numId w:val="8"/>
        </w:numPr>
        <w:jc w:val="both"/>
        <w:rPr>
          <w:b/>
          <w:snapToGrid w:val="0"/>
          <w:sz w:val="22"/>
          <w:szCs w:val="22"/>
        </w:rPr>
      </w:pPr>
      <w:r w:rsidRPr="00FE343A">
        <w:rPr>
          <w:snapToGrid w:val="0"/>
          <w:sz w:val="22"/>
          <w:szCs w:val="22"/>
        </w:rPr>
        <w:t>Refer to the Drug Chemistry Unit Technical Procedure for Drug Chemistry Analysis</w:t>
      </w:r>
    </w:p>
    <w:p w:rsidR="00EC6F00" w:rsidRPr="00FE343A" w:rsidRDefault="00EC6F00" w:rsidP="00EC6F00">
      <w:pPr>
        <w:numPr>
          <w:ilvl w:val="1"/>
          <w:numId w:val="8"/>
        </w:numPr>
        <w:contextualSpacing/>
        <w:jc w:val="both"/>
        <w:rPr>
          <w:b/>
          <w:snapToGrid w:val="0"/>
          <w:sz w:val="22"/>
          <w:szCs w:val="22"/>
        </w:rPr>
      </w:pPr>
      <w:r w:rsidRPr="00FE343A">
        <w:rPr>
          <w:snapToGrid w:val="0"/>
          <w:sz w:val="22"/>
          <w:szCs w:val="22"/>
        </w:rPr>
        <w:t>UOM – uncertainty of measurement</w:t>
      </w:r>
    </w:p>
    <w:p w:rsidR="00EC6F00" w:rsidRPr="00FE343A" w:rsidRDefault="00EC6F00" w:rsidP="00EC6F00">
      <w:pPr>
        <w:numPr>
          <w:ilvl w:val="1"/>
          <w:numId w:val="8"/>
        </w:numPr>
        <w:contextualSpacing/>
        <w:jc w:val="both"/>
        <w:rPr>
          <w:b/>
          <w:snapToGrid w:val="0"/>
          <w:sz w:val="22"/>
          <w:szCs w:val="22"/>
        </w:rPr>
      </w:pPr>
      <w:r w:rsidRPr="00FE343A">
        <w:rPr>
          <w:snapToGrid w:val="0"/>
          <w:sz w:val="22"/>
          <w:szCs w:val="22"/>
        </w:rPr>
        <w:t>CU – combined uncertainty</w:t>
      </w:r>
    </w:p>
    <w:p w:rsidR="00EC6F00" w:rsidRPr="00FE343A" w:rsidRDefault="00EC6F00" w:rsidP="00EC6F00">
      <w:pPr>
        <w:numPr>
          <w:ilvl w:val="1"/>
          <w:numId w:val="8"/>
        </w:numPr>
        <w:contextualSpacing/>
        <w:jc w:val="both"/>
        <w:rPr>
          <w:b/>
          <w:snapToGrid w:val="0"/>
          <w:sz w:val="22"/>
          <w:szCs w:val="22"/>
        </w:rPr>
      </w:pPr>
      <w:r w:rsidRPr="00FE343A">
        <w:rPr>
          <w:snapToGrid w:val="0"/>
          <w:sz w:val="22"/>
          <w:szCs w:val="22"/>
        </w:rPr>
        <w:t>EU – expanded uncertainty</w:t>
      </w:r>
    </w:p>
    <w:p w:rsidR="00EC6F00" w:rsidRPr="00FE343A" w:rsidRDefault="00EC6F00" w:rsidP="00EC6F00">
      <w:pPr>
        <w:autoSpaceDE w:val="0"/>
        <w:autoSpaceDN w:val="0"/>
        <w:adjustRightInd w:val="0"/>
        <w:jc w:val="both"/>
        <w:rPr>
          <w:rFonts w:eastAsia="Calibri"/>
          <w:sz w:val="22"/>
          <w:szCs w:val="22"/>
        </w:rPr>
      </w:pPr>
    </w:p>
    <w:p w:rsidR="00EC6F00" w:rsidRPr="00FE343A" w:rsidRDefault="00EC6F00" w:rsidP="00EC6F00">
      <w:pPr>
        <w:numPr>
          <w:ilvl w:val="0"/>
          <w:numId w:val="8"/>
        </w:numPr>
        <w:autoSpaceDE w:val="0"/>
        <w:autoSpaceDN w:val="0"/>
        <w:adjustRightInd w:val="0"/>
        <w:jc w:val="both"/>
        <w:rPr>
          <w:rFonts w:eastAsia="Calibri"/>
          <w:b/>
          <w:sz w:val="22"/>
          <w:szCs w:val="22"/>
        </w:rPr>
      </w:pPr>
      <w:r w:rsidRPr="00FE343A">
        <w:rPr>
          <w:rFonts w:eastAsia="Calibri"/>
          <w:b/>
          <w:sz w:val="22"/>
          <w:szCs w:val="22"/>
        </w:rPr>
        <w:t>Procedure</w:t>
      </w:r>
    </w:p>
    <w:p w:rsidR="00EC6F00" w:rsidRPr="00FE343A" w:rsidRDefault="00EC6F00" w:rsidP="00EC6F00">
      <w:pPr>
        <w:autoSpaceDE w:val="0"/>
        <w:autoSpaceDN w:val="0"/>
        <w:adjustRightInd w:val="0"/>
        <w:ind w:left="360"/>
        <w:jc w:val="both"/>
        <w:rPr>
          <w:rFonts w:eastAsia="Calibri"/>
          <w:b/>
          <w:sz w:val="22"/>
          <w:szCs w:val="22"/>
        </w:rPr>
      </w:pPr>
    </w:p>
    <w:p w:rsidR="00EC6F00" w:rsidRPr="00FE343A" w:rsidRDefault="00EC6F00" w:rsidP="00EC6F00">
      <w:pPr>
        <w:numPr>
          <w:ilvl w:val="1"/>
          <w:numId w:val="8"/>
        </w:numPr>
        <w:autoSpaceDE w:val="0"/>
        <w:autoSpaceDN w:val="0"/>
        <w:adjustRightInd w:val="0"/>
        <w:jc w:val="both"/>
        <w:rPr>
          <w:rFonts w:eastAsia="Calibri"/>
          <w:b/>
          <w:sz w:val="22"/>
          <w:szCs w:val="22"/>
        </w:rPr>
      </w:pPr>
      <w:r w:rsidRPr="00FE343A">
        <w:rPr>
          <w:sz w:val="22"/>
          <w:szCs w:val="22"/>
        </w:rPr>
        <w:t>The Drug Chemistry Technical Leader shall determine an estimation of the UOM for each test method for which a numerical value is reported on a laboratory report.  The specific measuring device or instrument used for a reported test result must be evaluated in the estimation of the UOM for that test method.</w:t>
      </w:r>
    </w:p>
    <w:p w:rsidR="00EC6F00" w:rsidRPr="00FE343A" w:rsidRDefault="00EC6F00" w:rsidP="00EC6F00">
      <w:pPr>
        <w:autoSpaceDE w:val="0"/>
        <w:autoSpaceDN w:val="0"/>
        <w:adjustRightInd w:val="0"/>
        <w:ind w:left="360"/>
        <w:contextualSpacing/>
        <w:jc w:val="both"/>
        <w:rPr>
          <w:b/>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When established, the estimation of the UOM shall be performed annually, at a minimum, or when a change in measurement conditions occurs that may have a significant effect on the UOM.</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Laboratory environmental conditions shall be monitored and any additional effect on UOM shall be evaluated upon collection of data.  Refer to the Drug Chemistry Unit Technical Procedure for General Laboratory Equipment.</w:t>
      </w:r>
    </w:p>
    <w:p w:rsidR="00EC6F00" w:rsidRPr="00FE343A" w:rsidRDefault="00EC6F00" w:rsidP="00EC6F00">
      <w:pPr>
        <w:autoSpaceDE w:val="0"/>
        <w:autoSpaceDN w:val="0"/>
        <w:adjustRightInd w:val="0"/>
        <w:jc w:val="both"/>
        <w:rPr>
          <w:b/>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Each test method requiring UOM shall be evaluated for contributions from sources of uncertainty, u.  The contributions shall be evaluated using Type A methods (by a statistical analysis of measured values obtained under defined measurement conditions such as repeatability and / or reproducibility, including measurement assurance data) and Type B methods (by other means of analysis of components from such things as instrument readability, calibration certificate reported uncertainty, etc.) </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Evaluate the identified sources of uncertainty and combine them to obtain the combined uncertainty of measurement, CU,  using the formula </w:t>
      </w:r>
    </w:p>
    <w:p w:rsidR="00EC6F00" w:rsidRPr="00FE343A" w:rsidRDefault="00EC6F00" w:rsidP="00EC6F00">
      <w:pPr>
        <w:ind w:left="720"/>
        <w:contextualSpacing/>
        <w:jc w:val="both"/>
        <w:rPr>
          <w:sz w:val="22"/>
          <w:szCs w:val="22"/>
        </w:rPr>
      </w:pPr>
    </w:p>
    <w:p w:rsidR="00EC6F00" w:rsidRPr="00FE343A" w:rsidRDefault="00EC6F00" w:rsidP="00EC6F00">
      <w:pPr>
        <w:autoSpaceDE w:val="0"/>
        <w:autoSpaceDN w:val="0"/>
        <w:adjustRightInd w:val="0"/>
        <w:ind w:left="1224"/>
        <w:contextualSpacing/>
        <w:jc w:val="both"/>
        <w:rPr>
          <w:sz w:val="22"/>
          <w:szCs w:val="22"/>
        </w:rPr>
      </w:pPr>
      <w:r w:rsidRPr="00FE343A">
        <w:rPr>
          <w:sz w:val="22"/>
          <w:szCs w:val="22"/>
        </w:rPr>
        <w:t>CU = √(u</w:t>
      </w:r>
      <w:r w:rsidRPr="00FE343A">
        <w:rPr>
          <w:sz w:val="22"/>
          <w:szCs w:val="22"/>
          <w:vertAlign w:val="subscript"/>
        </w:rPr>
        <w:t>1</w:t>
      </w:r>
      <w:r w:rsidRPr="00FE343A">
        <w:rPr>
          <w:sz w:val="22"/>
          <w:szCs w:val="22"/>
          <w:vertAlign w:val="superscript"/>
        </w:rPr>
        <w:t xml:space="preserve">2 </w:t>
      </w:r>
      <w:r w:rsidRPr="00FE343A">
        <w:rPr>
          <w:sz w:val="22"/>
          <w:szCs w:val="22"/>
        </w:rPr>
        <w:t>+ u</w:t>
      </w:r>
      <w:r w:rsidRPr="00FE343A">
        <w:rPr>
          <w:sz w:val="22"/>
          <w:szCs w:val="22"/>
          <w:vertAlign w:val="subscript"/>
        </w:rPr>
        <w:t>2</w:t>
      </w:r>
      <w:r w:rsidRPr="00FE343A">
        <w:rPr>
          <w:sz w:val="22"/>
          <w:szCs w:val="22"/>
          <w:vertAlign w:val="superscript"/>
        </w:rPr>
        <w:t xml:space="preserve">2 </w:t>
      </w:r>
      <w:r w:rsidRPr="00FE343A">
        <w:rPr>
          <w:sz w:val="22"/>
          <w:szCs w:val="22"/>
        </w:rPr>
        <w:t>+ u</w:t>
      </w:r>
      <w:r w:rsidRPr="00FE343A">
        <w:rPr>
          <w:sz w:val="22"/>
          <w:szCs w:val="22"/>
          <w:vertAlign w:val="subscript"/>
        </w:rPr>
        <w:t>3</w:t>
      </w:r>
      <w:r w:rsidRPr="00FE343A">
        <w:rPr>
          <w:sz w:val="22"/>
          <w:szCs w:val="22"/>
          <w:vertAlign w:val="superscript"/>
        </w:rPr>
        <w:t>2</w:t>
      </w:r>
      <w:r w:rsidRPr="00FE343A">
        <w:rPr>
          <w:sz w:val="22"/>
          <w:szCs w:val="22"/>
        </w:rPr>
        <w:t>…. )</w:t>
      </w:r>
    </w:p>
    <w:p w:rsidR="00EC6F00" w:rsidRPr="00FE343A" w:rsidRDefault="00EC6F00" w:rsidP="00EC6F00">
      <w:pPr>
        <w:autoSpaceDE w:val="0"/>
        <w:autoSpaceDN w:val="0"/>
        <w:adjustRightInd w:val="0"/>
        <w:ind w:left="1224"/>
        <w:contextualSpacing/>
        <w:jc w:val="both"/>
        <w:rPr>
          <w:sz w:val="22"/>
          <w:szCs w:val="22"/>
        </w:rPr>
      </w:pPr>
      <w:r w:rsidRPr="00FE343A">
        <w:rPr>
          <w:sz w:val="22"/>
          <w:szCs w:val="22"/>
        </w:rPr>
        <w:t xml:space="preserve">where </w:t>
      </w:r>
    </w:p>
    <w:p w:rsidR="00EC6F00" w:rsidRPr="00FE343A" w:rsidRDefault="00EC6F00" w:rsidP="00EC6F00">
      <w:pPr>
        <w:autoSpaceDE w:val="0"/>
        <w:autoSpaceDN w:val="0"/>
        <w:adjustRightInd w:val="0"/>
        <w:ind w:left="1224" w:firstLine="216"/>
        <w:contextualSpacing/>
        <w:jc w:val="both"/>
        <w:rPr>
          <w:sz w:val="22"/>
          <w:szCs w:val="22"/>
        </w:rPr>
      </w:pPr>
      <w:r w:rsidRPr="00FE343A">
        <w:rPr>
          <w:sz w:val="22"/>
          <w:szCs w:val="22"/>
        </w:rPr>
        <w:t>CU = combined uncertainty</w:t>
      </w:r>
    </w:p>
    <w:p w:rsidR="00EC6F00" w:rsidRPr="00FE343A" w:rsidRDefault="00EC6F00" w:rsidP="00EC6F00">
      <w:pPr>
        <w:autoSpaceDE w:val="0"/>
        <w:autoSpaceDN w:val="0"/>
        <w:adjustRightInd w:val="0"/>
        <w:ind w:left="1224" w:firstLine="216"/>
        <w:contextualSpacing/>
        <w:jc w:val="both"/>
        <w:rPr>
          <w:sz w:val="22"/>
          <w:szCs w:val="22"/>
        </w:rPr>
      </w:pPr>
      <w:r w:rsidRPr="00FE343A">
        <w:rPr>
          <w:sz w:val="22"/>
          <w:szCs w:val="22"/>
        </w:rPr>
        <w:t>u</w:t>
      </w:r>
      <w:r w:rsidRPr="00FE343A">
        <w:rPr>
          <w:sz w:val="22"/>
          <w:szCs w:val="22"/>
          <w:vertAlign w:val="subscript"/>
        </w:rPr>
        <w:t>1</w:t>
      </w:r>
      <w:r w:rsidRPr="00FE343A">
        <w:rPr>
          <w:sz w:val="22"/>
          <w:szCs w:val="22"/>
        </w:rPr>
        <w:t>, u</w:t>
      </w:r>
      <w:r w:rsidRPr="00FE343A">
        <w:rPr>
          <w:sz w:val="22"/>
          <w:szCs w:val="22"/>
          <w:vertAlign w:val="subscript"/>
        </w:rPr>
        <w:t>2</w:t>
      </w:r>
      <w:r w:rsidRPr="00FE343A">
        <w:rPr>
          <w:sz w:val="22"/>
          <w:szCs w:val="22"/>
        </w:rPr>
        <w:t>, etc.  = individual identified sources of uncertainty</w:t>
      </w:r>
    </w:p>
    <w:p w:rsidR="00EC6F00" w:rsidRPr="00FE343A" w:rsidRDefault="00EC6F00" w:rsidP="00EC6F00">
      <w:pPr>
        <w:autoSpaceDE w:val="0"/>
        <w:autoSpaceDN w:val="0"/>
        <w:adjustRightInd w:val="0"/>
        <w:ind w:left="360" w:firstLine="36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The combined uncertainty of measurement is an estimation of the uncertainty of measurement, UOM.  Individual sources of uncertainty that are not significant contributors may be excluded.</w:t>
      </w:r>
    </w:p>
    <w:p w:rsidR="00EC6F00" w:rsidRPr="00FE343A" w:rsidRDefault="00EC6F00" w:rsidP="00EC6F00">
      <w:pPr>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The expanded uncertainty, EU, shall be calculated to provide a minimum 95.45% coverage probability (or approximately 95%) by multiplying the CU by the appropriate coverage factor, k.</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The reported EU shall contain at most two significant digits and be reported to the same level of significance as the measurement result.  The reported EU shall be rounded up. </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The EU shall be reported for each test method where a numerical value is reported on a laboratory report.  When </w:t>
      </w:r>
      <w:r w:rsidRPr="00045448">
        <w:rPr>
          <w:color w:val="000000" w:themeColor="text1"/>
          <w:sz w:val="22"/>
          <w:szCs w:val="22"/>
        </w:rPr>
        <w:t>numerical results are added to produce a combined result the respective EU’s shall also be added.  When conversion of units is necessary, perform the conversion after any summing and use the appropriate NIST conversion factor with the result rounded up:  1 pound = 0.45359237 kilograms</w:t>
      </w:r>
      <w:r>
        <w:rPr>
          <w:color w:val="FF0000"/>
          <w:sz w:val="22"/>
          <w:szCs w:val="22"/>
        </w:rPr>
        <w:t xml:space="preserve">.  </w:t>
      </w:r>
      <w:r w:rsidRPr="00FE343A">
        <w:rPr>
          <w:sz w:val="22"/>
          <w:szCs w:val="22"/>
        </w:rPr>
        <w:t>When the numerical value is a gross weight the EU need not be included on the report.</w:t>
      </w:r>
    </w:p>
    <w:p w:rsidR="00EC6F00" w:rsidRPr="00FE343A" w:rsidRDefault="00EC6F00" w:rsidP="00EC6F00">
      <w:pPr>
        <w:ind w:left="720"/>
        <w:contextualSpacing/>
        <w:jc w:val="both"/>
        <w:rPr>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 xml:space="preserve">The laboratory report shall identify the measured quantity value, </w:t>
      </w:r>
      <w:r w:rsidRPr="00FE343A">
        <w:rPr>
          <w:i/>
          <w:sz w:val="22"/>
          <w:szCs w:val="22"/>
        </w:rPr>
        <w:t>y</w:t>
      </w:r>
      <w:r w:rsidRPr="00FE343A">
        <w:rPr>
          <w:sz w:val="22"/>
          <w:szCs w:val="22"/>
        </w:rPr>
        <w:t xml:space="preserve">, along with the associated EU.  The result shall be reported as </w:t>
      </w:r>
      <w:r w:rsidRPr="00FE343A">
        <w:rPr>
          <w:i/>
          <w:sz w:val="22"/>
          <w:szCs w:val="22"/>
        </w:rPr>
        <w:t>y</w:t>
      </w:r>
      <w:r w:rsidRPr="00FE343A">
        <w:rPr>
          <w:sz w:val="22"/>
          <w:szCs w:val="22"/>
        </w:rPr>
        <w:t xml:space="preserve"> ± </w:t>
      </w:r>
      <w:r w:rsidRPr="00FE343A">
        <w:rPr>
          <w:i/>
          <w:sz w:val="22"/>
          <w:szCs w:val="22"/>
        </w:rPr>
        <w:t>EU</w:t>
      </w:r>
      <w:r w:rsidRPr="00FE343A">
        <w:rPr>
          <w:sz w:val="22"/>
          <w:szCs w:val="22"/>
        </w:rPr>
        <w:t xml:space="preserve">, with the units of </w:t>
      </w:r>
      <w:r w:rsidRPr="00FE343A">
        <w:rPr>
          <w:i/>
          <w:sz w:val="22"/>
          <w:szCs w:val="22"/>
        </w:rPr>
        <w:t xml:space="preserve">EU </w:t>
      </w:r>
      <w:r w:rsidRPr="00FE343A">
        <w:rPr>
          <w:sz w:val="22"/>
          <w:szCs w:val="22"/>
        </w:rPr>
        <w:t xml:space="preserve">consistent with the units of </w:t>
      </w:r>
      <w:r w:rsidRPr="00FE343A">
        <w:rPr>
          <w:i/>
          <w:sz w:val="22"/>
          <w:szCs w:val="22"/>
        </w:rPr>
        <w:t>y</w:t>
      </w:r>
      <w:r w:rsidRPr="00FE343A">
        <w:rPr>
          <w:sz w:val="22"/>
          <w:szCs w:val="22"/>
        </w:rPr>
        <w:t>.  The coverage probability shall be included.</w:t>
      </w:r>
    </w:p>
    <w:p w:rsidR="00EC6F00" w:rsidRPr="00FE343A" w:rsidRDefault="00EC6F00" w:rsidP="00EC6F00">
      <w:pPr>
        <w:ind w:left="1224"/>
        <w:contextualSpacing/>
        <w:jc w:val="both"/>
        <w:rPr>
          <w:sz w:val="22"/>
          <w:szCs w:val="22"/>
        </w:rPr>
      </w:pPr>
    </w:p>
    <w:p w:rsidR="00EC6F00" w:rsidRPr="00ED5E8F" w:rsidRDefault="00EC6F00" w:rsidP="00EC6F00">
      <w:pPr>
        <w:ind w:left="1224"/>
        <w:contextualSpacing/>
        <w:jc w:val="both"/>
        <w:rPr>
          <w:i/>
          <w:sz w:val="22"/>
          <w:szCs w:val="22"/>
        </w:rPr>
      </w:pPr>
      <w:r w:rsidRPr="00ED5E8F">
        <w:rPr>
          <w:i/>
          <w:sz w:val="22"/>
          <w:szCs w:val="22"/>
        </w:rPr>
        <w:t>Examples:</w:t>
      </w:r>
    </w:p>
    <w:p w:rsidR="00EC6F00" w:rsidRPr="00ED5E8F" w:rsidRDefault="00EC6F00" w:rsidP="00EC6F00">
      <w:pPr>
        <w:ind w:left="1224"/>
        <w:contextualSpacing/>
        <w:jc w:val="both"/>
        <w:rPr>
          <w:i/>
          <w:sz w:val="22"/>
          <w:szCs w:val="22"/>
        </w:rPr>
      </w:pPr>
    </w:p>
    <w:p w:rsidR="00EC6F00" w:rsidRDefault="00EC6F00" w:rsidP="00EC6F00">
      <w:pPr>
        <w:ind w:left="1224"/>
        <w:contextualSpacing/>
        <w:jc w:val="both"/>
        <w:rPr>
          <w:i/>
          <w:sz w:val="22"/>
          <w:szCs w:val="22"/>
        </w:rPr>
      </w:pPr>
      <w:r w:rsidRPr="00ED5E8F">
        <w:rPr>
          <w:i/>
          <w:sz w:val="22"/>
          <w:szCs w:val="22"/>
        </w:rPr>
        <w:t>Net weight of the material:  4.00 grams ± 0.</w:t>
      </w:r>
      <w:r>
        <w:rPr>
          <w:i/>
          <w:sz w:val="22"/>
          <w:szCs w:val="22"/>
        </w:rPr>
        <w:t>08</w:t>
      </w:r>
      <w:r w:rsidRPr="00ED5E8F">
        <w:rPr>
          <w:i/>
          <w:sz w:val="22"/>
          <w:szCs w:val="22"/>
        </w:rPr>
        <w:t xml:space="preserve"> gram at a coverage probability of 99.5%.</w:t>
      </w:r>
    </w:p>
    <w:p w:rsidR="00EC6F00" w:rsidRPr="00ED5E8F" w:rsidRDefault="00EC6F00" w:rsidP="00EC6F00">
      <w:pPr>
        <w:ind w:left="1224"/>
        <w:contextualSpacing/>
        <w:jc w:val="both"/>
        <w:rPr>
          <w:i/>
          <w:sz w:val="22"/>
          <w:szCs w:val="22"/>
        </w:rPr>
      </w:pPr>
      <w:r>
        <w:rPr>
          <w:i/>
          <w:sz w:val="22"/>
          <w:szCs w:val="22"/>
        </w:rPr>
        <w:t xml:space="preserve">Net weight of the material: 1000.02 grams </w:t>
      </w:r>
      <w:r w:rsidRPr="00ED5E8F">
        <w:rPr>
          <w:i/>
          <w:sz w:val="22"/>
          <w:szCs w:val="22"/>
        </w:rPr>
        <w:t>±</w:t>
      </w:r>
      <w:r>
        <w:rPr>
          <w:i/>
          <w:sz w:val="22"/>
          <w:szCs w:val="22"/>
        </w:rPr>
        <w:t xml:space="preserve"> 0.27 gram </w:t>
      </w:r>
      <w:r w:rsidRPr="00ED5E8F">
        <w:rPr>
          <w:i/>
          <w:sz w:val="22"/>
          <w:szCs w:val="22"/>
        </w:rPr>
        <w:t>at a coverage probability of 99.5%.</w:t>
      </w:r>
    </w:p>
    <w:p w:rsidR="00EC6F00" w:rsidRPr="00ED5E8F" w:rsidRDefault="00EC6F00" w:rsidP="00EC6F00">
      <w:pPr>
        <w:ind w:left="1224"/>
        <w:contextualSpacing/>
        <w:jc w:val="both"/>
        <w:rPr>
          <w:i/>
          <w:sz w:val="22"/>
          <w:szCs w:val="22"/>
        </w:rPr>
      </w:pPr>
      <w:r w:rsidRPr="00ED5E8F">
        <w:rPr>
          <w:i/>
          <w:sz w:val="22"/>
          <w:szCs w:val="22"/>
        </w:rPr>
        <w:t>Net weight of the material:  0.01875 gram ± 0.0005</w:t>
      </w:r>
      <w:r>
        <w:rPr>
          <w:i/>
          <w:sz w:val="22"/>
          <w:szCs w:val="22"/>
        </w:rPr>
        <w:t>8</w:t>
      </w:r>
      <w:r w:rsidRPr="00ED5E8F">
        <w:rPr>
          <w:i/>
          <w:sz w:val="22"/>
          <w:szCs w:val="22"/>
        </w:rPr>
        <w:t xml:space="preserve"> gram at a coverage probability of 99.5%.</w:t>
      </w:r>
    </w:p>
    <w:p w:rsidR="00EC6F00" w:rsidRPr="00ED5E8F" w:rsidRDefault="00EC6F00" w:rsidP="00EC6F00">
      <w:pPr>
        <w:ind w:left="1224"/>
        <w:contextualSpacing/>
        <w:jc w:val="both"/>
        <w:rPr>
          <w:i/>
          <w:sz w:val="22"/>
          <w:szCs w:val="22"/>
        </w:rPr>
      </w:pPr>
      <w:r w:rsidRPr="00ED5E8F">
        <w:rPr>
          <w:i/>
          <w:sz w:val="22"/>
          <w:szCs w:val="22"/>
        </w:rPr>
        <w:t>Net weight of the material:  10.27 pounds ± 0.07 pound at a coverage probability of 99.5%.</w:t>
      </w:r>
    </w:p>
    <w:p w:rsidR="00EC6F00" w:rsidRPr="00ED5E8F" w:rsidRDefault="00EC6F00" w:rsidP="00EC6F00">
      <w:pPr>
        <w:autoSpaceDE w:val="0"/>
        <w:autoSpaceDN w:val="0"/>
        <w:adjustRightInd w:val="0"/>
        <w:contextualSpacing/>
        <w:jc w:val="both"/>
        <w:rPr>
          <w:i/>
          <w:sz w:val="22"/>
          <w:szCs w:val="22"/>
        </w:rPr>
      </w:pPr>
    </w:p>
    <w:p w:rsidR="00EC6F00" w:rsidRPr="00CA6F34" w:rsidRDefault="00EC6F00" w:rsidP="00EC6F00">
      <w:pPr>
        <w:autoSpaceDE w:val="0"/>
        <w:autoSpaceDN w:val="0"/>
        <w:adjustRightInd w:val="0"/>
        <w:ind w:left="1224"/>
        <w:contextualSpacing/>
        <w:jc w:val="both"/>
        <w:rPr>
          <w:b/>
          <w:color w:val="FF0000"/>
          <w:sz w:val="22"/>
          <w:szCs w:val="22"/>
        </w:rPr>
      </w:pPr>
    </w:p>
    <w:p w:rsidR="00EC6F00" w:rsidRPr="00FE343A" w:rsidRDefault="00EC6F00" w:rsidP="00EC6F00">
      <w:pPr>
        <w:numPr>
          <w:ilvl w:val="1"/>
          <w:numId w:val="8"/>
        </w:numPr>
        <w:autoSpaceDE w:val="0"/>
        <w:autoSpaceDN w:val="0"/>
        <w:adjustRightInd w:val="0"/>
        <w:contextualSpacing/>
        <w:jc w:val="both"/>
        <w:rPr>
          <w:b/>
          <w:sz w:val="22"/>
          <w:szCs w:val="22"/>
        </w:rPr>
      </w:pPr>
      <w:r w:rsidRPr="00FE343A">
        <w:rPr>
          <w:sz w:val="22"/>
          <w:szCs w:val="22"/>
        </w:rPr>
        <w:t>The Drug Chemistry Unit Technical Leader shall maintain records of the estimation of the uncertainty of measurement in the Drug Chemistry Unit.</w:t>
      </w:r>
      <w:r w:rsidRPr="00FE343A">
        <w:rPr>
          <w:b/>
          <w:sz w:val="22"/>
          <w:szCs w:val="22"/>
        </w:rPr>
        <w:t xml:space="preserve">  </w:t>
      </w:r>
      <w:r w:rsidRPr="00FE343A">
        <w:rPr>
          <w:sz w:val="22"/>
          <w:szCs w:val="22"/>
        </w:rPr>
        <w:t>The records shall:</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Define the measurand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how traceability is established for the measurement</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the equipment (measuring device(s)) used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all uncertainty components considered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Identify all uncertainty components of significance and how they were evaluated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lastRenderedPageBreak/>
        <w:t>Contain the data used to estimate repeatability and / or reproducibility</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Contain all calculations performed</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State the combined standard uncertainty, CU, the coverage factor, k, the coverage probability, C, and the resulting expanded uncertainty, EU</w:t>
      </w:r>
    </w:p>
    <w:p w:rsidR="00EC6F00" w:rsidRPr="00FE343A" w:rsidRDefault="00EC6F00" w:rsidP="00EC6F00">
      <w:pPr>
        <w:pStyle w:val="ListParagraph"/>
        <w:numPr>
          <w:ilvl w:val="0"/>
          <w:numId w:val="20"/>
        </w:numPr>
        <w:autoSpaceDE w:val="0"/>
        <w:autoSpaceDN w:val="0"/>
        <w:adjustRightInd w:val="0"/>
        <w:jc w:val="both"/>
        <w:rPr>
          <w:b/>
          <w:sz w:val="22"/>
          <w:szCs w:val="22"/>
        </w:rPr>
      </w:pPr>
      <w:r w:rsidRPr="00FE343A">
        <w:rPr>
          <w:sz w:val="22"/>
          <w:szCs w:val="22"/>
        </w:rPr>
        <w:t>The minimum due date for the review/recalculation of the measurement uncertainty, refer to 4.2.</w:t>
      </w:r>
    </w:p>
    <w:p w:rsidR="00EC6F00" w:rsidRPr="00FE343A" w:rsidRDefault="00EC6F00" w:rsidP="00EC6F00">
      <w:pPr>
        <w:autoSpaceDE w:val="0"/>
        <w:autoSpaceDN w:val="0"/>
        <w:adjustRightInd w:val="0"/>
        <w:ind w:left="792"/>
        <w:contextualSpacing/>
        <w:jc w:val="both"/>
        <w:rPr>
          <w:b/>
          <w:sz w:val="22"/>
          <w:szCs w:val="22"/>
        </w:rPr>
      </w:pPr>
    </w:p>
    <w:p w:rsidR="00EC6F00" w:rsidRPr="00FE343A" w:rsidRDefault="00EC6F00" w:rsidP="00EC6F00">
      <w:pPr>
        <w:numPr>
          <w:ilvl w:val="0"/>
          <w:numId w:val="8"/>
        </w:numPr>
        <w:autoSpaceDE w:val="0"/>
        <w:autoSpaceDN w:val="0"/>
        <w:adjustRightInd w:val="0"/>
        <w:contextualSpacing/>
        <w:jc w:val="both"/>
        <w:rPr>
          <w:b/>
          <w:sz w:val="22"/>
          <w:szCs w:val="22"/>
        </w:rPr>
      </w:pPr>
      <w:r w:rsidRPr="00FE343A">
        <w:rPr>
          <w:b/>
          <w:sz w:val="22"/>
          <w:szCs w:val="22"/>
        </w:rPr>
        <w:t xml:space="preserve">Calculations </w:t>
      </w:r>
    </w:p>
    <w:p w:rsidR="00EC6F00" w:rsidRPr="00FE343A" w:rsidRDefault="00EC6F00" w:rsidP="00EC6F00">
      <w:pPr>
        <w:autoSpaceDE w:val="0"/>
        <w:autoSpaceDN w:val="0"/>
        <w:adjustRightInd w:val="0"/>
        <w:ind w:left="360"/>
        <w:contextualSpacing/>
        <w:jc w:val="both"/>
        <w:rPr>
          <w:b/>
          <w:sz w:val="22"/>
          <w:szCs w:val="22"/>
        </w:rPr>
      </w:pPr>
    </w:p>
    <w:p w:rsidR="00EC6F00" w:rsidRPr="001013CC" w:rsidRDefault="00EC6F00" w:rsidP="00EC6F00">
      <w:pPr>
        <w:numPr>
          <w:ilvl w:val="1"/>
          <w:numId w:val="8"/>
        </w:numPr>
        <w:autoSpaceDE w:val="0"/>
        <w:autoSpaceDN w:val="0"/>
        <w:adjustRightInd w:val="0"/>
        <w:contextualSpacing/>
        <w:jc w:val="both"/>
        <w:rPr>
          <w:b/>
          <w:sz w:val="22"/>
          <w:szCs w:val="22"/>
        </w:rPr>
      </w:pPr>
      <w:r w:rsidRPr="00FE343A">
        <w:rPr>
          <w:sz w:val="22"/>
          <w:szCs w:val="22"/>
        </w:rPr>
        <w:t>CU = √(u</w:t>
      </w:r>
      <w:r w:rsidRPr="00FE343A">
        <w:rPr>
          <w:sz w:val="22"/>
          <w:szCs w:val="22"/>
          <w:vertAlign w:val="subscript"/>
        </w:rPr>
        <w:t>1</w:t>
      </w:r>
      <w:r w:rsidRPr="00FE343A">
        <w:rPr>
          <w:sz w:val="22"/>
          <w:szCs w:val="22"/>
          <w:vertAlign w:val="superscript"/>
        </w:rPr>
        <w:t xml:space="preserve">2 </w:t>
      </w:r>
      <w:r w:rsidRPr="00FE343A">
        <w:rPr>
          <w:sz w:val="22"/>
          <w:szCs w:val="22"/>
        </w:rPr>
        <w:t>+ u</w:t>
      </w:r>
      <w:r w:rsidRPr="00FE343A">
        <w:rPr>
          <w:sz w:val="22"/>
          <w:szCs w:val="22"/>
          <w:vertAlign w:val="subscript"/>
        </w:rPr>
        <w:t>2</w:t>
      </w:r>
      <w:r w:rsidRPr="00FE343A">
        <w:rPr>
          <w:sz w:val="22"/>
          <w:szCs w:val="22"/>
          <w:vertAlign w:val="superscript"/>
        </w:rPr>
        <w:t xml:space="preserve">2 </w:t>
      </w:r>
      <w:r w:rsidRPr="00FE343A">
        <w:rPr>
          <w:sz w:val="22"/>
          <w:szCs w:val="22"/>
        </w:rPr>
        <w:t>+ u</w:t>
      </w:r>
      <w:r w:rsidRPr="00FE343A">
        <w:rPr>
          <w:sz w:val="22"/>
          <w:szCs w:val="22"/>
          <w:vertAlign w:val="subscript"/>
        </w:rPr>
        <w:t>3</w:t>
      </w:r>
      <w:r w:rsidRPr="00FE343A">
        <w:rPr>
          <w:sz w:val="22"/>
          <w:szCs w:val="22"/>
          <w:vertAlign w:val="superscript"/>
        </w:rPr>
        <w:t>2</w:t>
      </w:r>
      <w:r w:rsidRPr="00FE343A">
        <w:rPr>
          <w:sz w:val="22"/>
          <w:szCs w:val="22"/>
        </w:rPr>
        <w:t>…. )</w:t>
      </w:r>
    </w:p>
    <w:p w:rsidR="00EC6F00" w:rsidRPr="00045448" w:rsidRDefault="00EC6F00" w:rsidP="00EC6F00">
      <w:pPr>
        <w:numPr>
          <w:ilvl w:val="1"/>
          <w:numId w:val="8"/>
        </w:numPr>
        <w:autoSpaceDE w:val="0"/>
        <w:autoSpaceDN w:val="0"/>
        <w:adjustRightInd w:val="0"/>
        <w:contextualSpacing/>
        <w:jc w:val="both"/>
        <w:rPr>
          <w:b/>
          <w:color w:val="000000" w:themeColor="text1"/>
          <w:sz w:val="22"/>
          <w:szCs w:val="22"/>
        </w:rPr>
      </w:pPr>
      <w:r w:rsidRPr="00045448">
        <w:rPr>
          <w:color w:val="000000" w:themeColor="text1"/>
          <w:sz w:val="22"/>
          <w:szCs w:val="22"/>
        </w:rPr>
        <w:t>EU = CU * k</w:t>
      </w:r>
    </w:p>
    <w:p w:rsidR="00EC6F00" w:rsidRPr="00FE343A" w:rsidRDefault="00EC6F00" w:rsidP="00EC6F00">
      <w:pPr>
        <w:autoSpaceDE w:val="0"/>
        <w:autoSpaceDN w:val="0"/>
        <w:adjustRightInd w:val="0"/>
        <w:ind w:left="360"/>
        <w:contextualSpacing/>
        <w:jc w:val="both"/>
        <w:rPr>
          <w:b/>
          <w:sz w:val="22"/>
          <w:szCs w:val="22"/>
        </w:rPr>
      </w:pPr>
    </w:p>
    <w:p w:rsidR="00EC6F00" w:rsidRDefault="00EC6F00" w:rsidP="00EC6F00">
      <w:pPr>
        <w:numPr>
          <w:ilvl w:val="0"/>
          <w:numId w:val="8"/>
        </w:numPr>
        <w:spacing w:line="480" w:lineRule="auto"/>
        <w:jc w:val="both"/>
        <w:rPr>
          <w:b/>
          <w:sz w:val="22"/>
          <w:szCs w:val="22"/>
        </w:rPr>
      </w:pPr>
      <w:r>
        <w:rPr>
          <w:b/>
          <w:sz w:val="22"/>
          <w:szCs w:val="22"/>
        </w:rPr>
        <w:t>Records</w:t>
      </w:r>
    </w:p>
    <w:p w:rsidR="00EC6F00" w:rsidRPr="00915B44" w:rsidRDefault="00EC6F00" w:rsidP="00EC6F00">
      <w:pPr>
        <w:numPr>
          <w:ilvl w:val="1"/>
          <w:numId w:val="8"/>
        </w:numPr>
        <w:jc w:val="both"/>
        <w:rPr>
          <w:sz w:val="22"/>
          <w:szCs w:val="22"/>
        </w:rPr>
      </w:pPr>
      <w:r w:rsidRPr="00915B44">
        <w:rPr>
          <w:sz w:val="22"/>
          <w:szCs w:val="22"/>
        </w:rPr>
        <w:t>Measurement Uncertainty for Drug Chemistry Weight Determination</w:t>
      </w:r>
    </w:p>
    <w:p w:rsidR="00EC6F00" w:rsidRPr="00915B44" w:rsidRDefault="00EC6F00" w:rsidP="00EC6F00">
      <w:pPr>
        <w:numPr>
          <w:ilvl w:val="1"/>
          <w:numId w:val="8"/>
        </w:numPr>
        <w:jc w:val="both"/>
        <w:rPr>
          <w:sz w:val="22"/>
          <w:szCs w:val="22"/>
        </w:rPr>
      </w:pPr>
      <w:r w:rsidRPr="00915B44">
        <w:rPr>
          <w:sz w:val="22"/>
          <w:szCs w:val="22"/>
        </w:rPr>
        <w:t>Uncertainty of Measurement Budgets</w:t>
      </w:r>
    </w:p>
    <w:p w:rsidR="00EC6F00" w:rsidRDefault="00EC6F00" w:rsidP="00EC6F00">
      <w:pPr>
        <w:ind w:left="792"/>
        <w:jc w:val="both"/>
        <w:rPr>
          <w:b/>
          <w:sz w:val="22"/>
          <w:szCs w:val="22"/>
        </w:rPr>
      </w:pPr>
    </w:p>
    <w:p w:rsidR="00EC6F00" w:rsidRPr="00FE343A" w:rsidRDefault="00EC6F00" w:rsidP="00EC6F00">
      <w:pPr>
        <w:numPr>
          <w:ilvl w:val="0"/>
          <w:numId w:val="8"/>
        </w:numPr>
        <w:jc w:val="both"/>
        <w:rPr>
          <w:b/>
          <w:sz w:val="22"/>
          <w:szCs w:val="22"/>
        </w:rPr>
      </w:pPr>
      <w:r w:rsidRPr="00FE343A">
        <w:rPr>
          <w:b/>
          <w:sz w:val="22"/>
          <w:szCs w:val="22"/>
        </w:rPr>
        <w:t>References</w:t>
      </w:r>
    </w:p>
    <w:p w:rsidR="00EC6F00" w:rsidRPr="00FE343A" w:rsidRDefault="00EC6F00" w:rsidP="00EC6F00">
      <w:pPr>
        <w:ind w:left="360"/>
        <w:jc w:val="both"/>
        <w:rPr>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100A Traceability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92"/>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100B Measurement Assurance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100C Measurement Uncertainty Concepts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200 Measurement Confidence for the Forensic Laboratory: Measurement Uncertainty in Drug Chemistry presentation</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b/>
          <w:sz w:val="22"/>
          <w:szCs w:val="22"/>
        </w:rPr>
      </w:pPr>
    </w:p>
    <w:p w:rsidR="00EC6F00" w:rsidRPr="00FE343A" w:rsidRDefault="00EC6F00" w:rsidP="00EC6F00">
      <w:pPr>
        <w:numPr>
          <w:ilvl w:val="1"/>
          <w:numId w:val="8"/>
        </w:numPr>
        <w:jc w:val="both"/>
        <w:rPr>
          <w:b/>
          <w:sz w:val="22"/>
          <w:szCs w:val="22"/>
        </w:rPr>
      </w:pPr>
      <w:r w:rsidRPr="00FE343A">
        <w:rPr>
          <w:i/>
          <w:sz w:val="22"/>
          <w:szCs w:val="22"/>
        </w:rPr>
        <w:t>ASCLD/LAB Level 200 Measurement Confidence for the Forensic Laboratory: Measurement Uncertainty in Toxicology Testing presentation</w:t>
      </w:r>
      <w:r w:rsidRPr="00FE343A">
        <w:rPr>
          <w:b/>
          <w:sz w:val="22"/>
          <w:szCs w:val="22"/>
        </w:rPr>
        <w:t>,</w:t>
      </w:r>
      <w:r w:rsidRPr="00FE343A">
        <w:rPr>
          <w:sz w:val="22"/>
          <w:szCs w:val="22"/>
        </w:rPr>
        <w:t xml:space="preserve"> Copyright 2011; </w:t>
      </w:r>
      <w:proofErr w:type="spellStart"/>
      <w:r w:rsidRPr="00FE343A">
        <w:rPr>
          <w:sz w:val="22"/>
          <w:szCs w:val="22"/>
        </w:rPr>
        <w:t>Heusser</w:t>
      </w:r>
      <w:proofErr w:type="spellEnd"/>
      <w:r w:rsidRPr="00FE343A">
        <w:rPr>
          <w:sz w:val="22"/>
          <w:szCs w:val="22"/>
        </w:rPr>
        <w:t xml:space="preserve"> </w:t>
      </w:r>
      <w:proofErr w:type="spellStart"/>
      <w:r w:rsidRPr="00FE343A">
        <w:rPr>
          <w:sz w:val="22"/>
          <w:szCs w:val="22"/>
        </w:rPr>
        <w:t>Neweigh</w:t>
      </w:r>
      <w:proofErr w:type="spellEnd"/>
      <w:r w:rsidRPr="00FE343A">
        <w:rPr>
          <w:sz w:val="22"/>
          <w:szCs w:val="22"/>
        </w:rPr>
        <w:t>, LLC &amp; ASCLD/LAB.</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b/>
          <w:sz w:val="22"/>
          <w:szCs w:val="22"/>
        </w:rPr>
      </w:pPr>
      <w:r w:rsidRPr="00FE343A">
        <w:rPr>
          <w:rFonts w:eastAsia="Calibri"/>
          <w:bCs/>
          <w:i/>
          <w:sz w:val="22"/>
          <w:szCs w:val="22"/>
        </w:rPr>
        <w:t>Introduction to Measurement Uncertainty course</w:t>
      </w:r>
      <w:r w:rsidRPr="00FE343A">
        <w:rPr>
          <w:rFonts w:eastAsia="Calibri"/>
          <w:b/>
          <w:bCs/>
          <w:sz w:val="22"/>
          <w:szCs w:val="22"/>
        </w:rPr>
        <w:t xml:space="preserve">, </w:t>
      </w:r>
      <w:r w:rsidRPr="00FE343A">
        <w:rPr>
          <w:rFonts w:eastAsia="Calibri"/>
          <w:bCs/>
          <w:sz w:val="22"/>
          <w:szCs w:val="22"/>
        </w:rPr>
        <w:t>LeBeau, Marc A., Ph.D., 2009, RTI International</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b/>
          <w:sz w:val="22"/>
          <w:szCs w:val="22"/>
        </w:rPr>
      </w:pPr>
      <w:r w:rsidRPr="00FE343A">
        <w:rPr>
          <w:rFonts w:eastAsia="Calibri"/>
          <w:bCs/>
          <w:i/>
          <w:sz w:val="22"/>
          <w:szCs w:val="22"/>
        </w:rPr>
        <w:t>Introduction to Measurement Uncertainty – Practical Examples Part II course</w:t>
      </w:r>
      <w:r w:rsidRPr="00FE343A">
        <w:rPr>
          <w:rFonts w:eastAsia="Calibri"/>
          <w:b/>
          <w:bCs/>
          <w:sz w:val="22"/>
          <w:szCs w:val="22"/>
        </w:rPr>
        <w:t xml:space="preserve">, </w:t>
      </w:r>
      <w:r w:rsidRPr="00FE343A">
        <w:rPr>
          <w:rFonts w:eastAsia="Calibri"/>
          <w:bCs/>
          <w:sz w:val="22"/>
          <w:szCs w:val="22"/>
        </w:rPr>
        <w:t>LeBeau, Marc A., Ph.D., 2010, RTI International</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b/>
          <w:sz w:val="22"/>
          <w:szCs w:val="22"/>
        </w:rPr>
      </w:pPr>
      <w:r w:rsidRPr="00FE343A">
        <w:rPr>
          <w:rFonts w:eastAsia="Calibri"/>
          <w:bCs/>
          <w:i/>
          <w:sz w:val="22"/>
          <w:szCs w:val="22"/>
        </w:rPr>
        <w:t>Introduction to Measurement Uncertainty – Practical Examples Part III course</w:t>
      </w:r>
      <w:r w:rsidRPr="00FE343A">
        <w:rPr>
          <w:rFonts w:eastAsia="Calibri"/>
          <w:b/>
          <w:bCs/>
          <w:sz w:val="22"/>
          <w:szCs w:val="22"/>
        </w:rPr>
        <w:t xml:space="preserve">, </w:t>
      </w:r>
      <w:r w:rsidRPr="00FE343A">
        <w:rPr>
          <w:rFonts w:eastAsia="Calibri"/>
          <w:bCs/>
          <w:sz w:val="22"/>
          <w:szCs w:val="22"/>
        </w:rPr>
        <w:t>LeBeau, Marc A., Ph.D., 2010, RTI International</w:t>
      </w:r>
    </w:p>
    <w:p w:rsidR="00EC6F00" w:rsidRPr="00FE343A" w:rsidRDefault="00EC6F00" w:rsidP="00EC6F00">
      <w:pPr>
        <w:ind w:left="720"/>
        <w:contextualSpacing/>
        <w:jc w:val="both"/>
        <w:rPr>
          <w:rFonts w:eastAsia="Calibri"/>
          <w:b/>
          <w:bCs/>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bCs/>
          <w:i/>
          <w:sz w:val="22"/>
          <w:szCs w:val="22"/>
        </w:rPr>
        <w:lastRenderedPageBreak/>
        <w:t>Evaluation of measurement data - Guide to the expression of uncertainty in measurement, JCGM 100</w:t>
      </w:r>
      <w:r w:rsidRPr="00FE343A">
        <w:rPr>
          <w:rFonts w:eastAsia="Calibri"/>
          <w:i/>
          <w:sz w:val="22"/>
          <w:szCs w:val="22"/>
        </w:rPr>
        <w:t>:</w:t>
      </w:r>
      <w:r w:rsidRPr="00FE343A">
        <w:rPr>
          <w:rFonts w:eastAsia="Calibri"/>
          <w:bCs/>
          <w:i/>
          <w:sz w:val="22"/>
          <w:szCs w:val="22"/>
        </w:rPr>
        <w:t xml:space="preserve">2008 </w:t>
      </w:r>
      <w:r w:rsidRPr="00FE343A">
        <w:rPr>
          <w:rFonts w:eastAsia="Calibri"/>
          <w:i/>
          <w:sz w:val="22"/>
          <w:szCs w:val="22"/>
        </w:rPr>
        <w:t>GUM 1995 with minor corrections</w:t>
      </w:r>
      <w:r w:rsidRPr="00FE343A">
        <w:rPr>
          <w:rFonts w:eastAsia="Calibri"/>
          <w:b/>
          <w:bCs/>
          <w:sz w:val="22"/>
          <w:szCs w:val="22"/>
        </w:rPr>
        <w:t xml:space="preserve">, </w:t>
      </w:r>
      <w:r w:rsidRPr="00FE343A">
        <w:rPr>
          <w:rFonts w:eastAsia="Calibri"/>
          <w:sz w:val="22"/>
          <w:szCs w:val="22"/>
        </w:rPr>
        <w:t>First edition September 2008</w:t>
      </w:r>
      <w:r w:rsidRPr="00FE343A">
        <w:rPr>
          <w:rFonts w:eastAsia="Calibri"/>
          <w:b/>
          <w:bCs/>
          <w:sz w:val="22"/>
          <w:szCs w:val="22"/>
        </w:rPr>
        <w:t>,</w:t>
      </w:r>
      <w:r w:rsidRPr="00FE343A">
        <w:rPr>
          <w:rFonts w:eastAsia="Calibri"/>
          <w:sz w:val="22"/>
          <w:szCs w:val="22"/>
        </w:rPr>
        <w:t xml:space="preserve"> JCGM 2008</w:t>
      </w:r>
      <w:r w:rsidRPr="00FE343A">
        <w:rPr>
          <w:rFonts w:eastAsia="Calibri"/>
          <w:b/>
          <w:bCs/>
          <w:sz w:val="22"/>
          <w:szCs w:val="22"/>
        </w:rPr>
        <w:t xml:space="preserve">, </w:t>
      </w:r>
      <w:r w:rsidRPr="00FE343A">
        <w:rPr>
          <w:rFonts w:eastAsia="Calibri"/>
          <w:sz w:val="22"/>
          <w:szCs w:val="22"/>
        </w:rPr>
        <w:t>Working Group 1 of the Joint</w:t>
      </w:r>
      <w:r w:rsidRPr="00FE343A">
        <w:rPr>
          <w:rFonts w:eastAsia="Calibri"/>
          <w:b/>
          <w:bCs/>
          <w:sz w:val="22"/>
          <w:szCs w:val="22"/>
        </w:rPr>
        <w:t xml:space="preserve"> </w:t>
      </w:r>
      <w:r w:rsidRPr="00FE343A">
        <w:rPr>
          <w:rFonts w:eastAsia="Calibri"/>
          <w:sz w:val="22"/>
          <w:szCs w:val="22"/>
        </w:rPr>
        <w:t>Committee for Guides in Metrology (JCGM/WG 1)</w:t>
      </w:r>
    </w:p>
    <w:p w:rsidR="00EC6F00" w:rsidRPr="00FE343A" w:rsidRDefault="00EC6F00" w:rsidP="00EC6F00">
      <w:pPr>
        <w:pStyle w:val="ListParagraph"/>
        <w:rPr>
          <w:rFonts w:eastAsia="Calibri"/>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“Supplemental Document SD-3, Part IVC - Measurement Uncertainty for Weight Determinations in Seized Drug Analysis.”</w:t>
      </w:r>
      <w:r w:rsidRPr="00FE343A">
        <w:rPr>
          <w:rFonts w:eastAsia="Calibri"/>
          <w:sz w:val="22"/>
          <w:szCs w:val="22"/>
        </w:rPr>
        <w:t xml:space="preserve"> </w:t>
      </w:r>
      <w:r w:rsidRPr="00FE343A">
        <w:rPr>
          <w:i/>
          <w:sz w:val="22"/>
          <w:szCs w:val="22"/>
        </w:rPr>
        <w:t xml:space="preserve"> </w:t>
      </w:r>
      <w:r w:rsidRPr="00FE343A">
        <w:rPr>
          <w:sz w:val="22"/>
          <w:szCs w:val="22"/>
        </w:rPr>
        <w:t>Scientific Working Group for the Analysis of Seized Drugs (SWGDRUG)</w:t>
      </w:r>
      <w:r w:rsidRPr="00FE343A">
        <w:rPr>
          <w:i/>
          <w:sz w:val="22"/>
          <w:szCs w:val="22"/>
        </w:rPr>
        <w:t xml:space="preserve">.  </w:t>
      </w:r>
      <w:r w:rsidRPr="00FE343A">
        <w:rPr>
          <w:sz w:val="22"/>
          <w:szCs w:val="22"/>
        </w:rPr>
        <w:t>July 7, 2011</w:t>
      </w:r>
      <w:r w:rsidRPr="00FE343A">
        <w:rPr>
          <w:i/>
          <w:sz w:val="22"/>
          <w:szCs w:val="22"/>
        </w:rPr>
        <w:t>.</w:t>
      </w:r>
    </w:p>
    <w:p w:rsidR="00EC6F00" w:rsidRPr="00FE343A" w:rsidRDefault="00EC6F00" w:rsidP="00EC6F00">
      <w:pPr>
        <w:pStyle w:val="ListParagraph"/>
        <w:rPr>
          <w:rFonts w:eastAsia="Calibri"/>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ASCLD/LAB Policy on Measurement Uncertainty</w:t>
      </w:r>
      <w:r w:rsidRPr="00FE343A">
        <w:rPr>
          <w:rFonts w:eastAsia="Calibri"/>
          <w:sz w:val="22"/>
          <w:szCs w:val="22"/>
        </w:rPr>
        <w:t>, ASCLD/LAB, AL-PD-3060 Ver 1.1.</w:t>
      </w:r>
    </w:p>
    <w:p w:rsidR="00EC6F00" w:rsidRPr="00FE343A" w:rsidRDefault="00EC6F00" w:rsidP="00EC6F00">
      <w:pPr>
        <w:pStyle w:val="ListParagraph"/>
        <w:rPr>
          <w:rFonts w:eastAsia="Calibri"/>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 xml:space="preserve">ASCLD/LAB Guidance on the Estimation of Measurement Uncertainty – Overview, </w:t>
      </w:r>
      <w:r w:rsidRPr="00FE343A">
        <w:rPr>
          <w:rFonts w:eastAsia="Calibri"/>
          <w:sz w:val="22"/>
          <w:szCs w:val="22"/>
        </w:rPr>
        <w:t>ASCLD/LAB, AL-PD-3061 Ver 1.0.</w:t>
      </w:r>
    </w:p>
    <w:p w:rsidR="00EC6F00" w:rsidRPr="00FE343A" w:rsidRDefault="00EC6F00" w:rsidP="00EC6F00">
      <w:pPr>
        <w:pStyle w:val="ListParagraph"/>
        <w:rPr>
          <w:rFonts w:eastAsia="Calibri"/>
          <w:b/>
          <w:sz w:val="22"/>
          <w:szCs w:val="22"/>
        </w:rPr>
      </w:pPr>
    </w:p>
    <w:p w:rsidR="00EC6F00" w:rsidRPr="00FE343A" w:rsidRDefault="00EC6F00" w:rsidP="00EC6F00">
      <w:pPr>
        <w:numPr>
          <w:ilvl w:val="1"/>
          <w:numId w:val="8"/>
        </w:numPr>
        <w:jc w:val="both"/>
        <w:rPr>
          <w:rFonts w:eastAsia="Calibri"/>
          <w:b/>
          <w:sz w:val="22"/>
          <w:szCs w:val="22"/>
        </w:rPr>
      </w:pPr>
      <w:r w:rsidRPr="00FE343A">
        <w:rPr>
          <w:rFonts w:eastAsia="Calibri"/>
          <w:i/>
          <w:sz w:val="22"/>
          <w:szCs w:val="22"/>
        </w:rPr>
        <w:t>ASCLD/LAB Guidance on the Estimation of Measurement Uncertainty – ANNEX A</w:t>
      </w:r>
      <w:r w:rsidRPr="00FE343A">
        <w:rPr>
          <w:rFonts w:eastAsia="Calibri"/>
          <w:sz w:val="22"/>
          <w:szCs w:val="22"/>
        </w:rPr>
        <w:t xml:space="preserve">, </w:t>
      </w:r>
      <w:r w:rsidRPr="00FE343A">
        <w:rPr>
          <w:rFonts w:eastAsia="Calibri"/>
          <w:i/>
          <w:sz w:val="22"/>
          <w:szCs w:val="22"/>
        </w:rPr>
        <w:t>Details on the NIST 8-Step Process</w:t>
      </w:r>
      <w:r w:rsidRPr="00FE343A">
        <w:rPr>
          <w:rFonts w:eastAsia="Calibri"/>
          <w:sz w:val="22"/>
          <w:szCs w:val="22"/>
        </w:rPr>
        <w:t>, ASCLD/LAB, AL-PD-3062 Ver 1.0.</w:t>
      </w:r>
    </w:p>
    <w:p w:rsidR="00EC6F00" w:rsidRPr="00FE343A" w:rsidRDefault="00EC6F00" w:rsidP="00EC6F00">
      <w:pPr>
        <w:pStyle w:val="ListParagraph"/>
        <w:rPr>
          <w:rFonts w:eastAsia="Calibri"/>
          <w:b/>
          <w:sz w:val="22"/>
          <w:szCs w:val="22"/>
        </w:rPr>
      </w:pPr>
    </w:p>
    <w:p w:rsidR="00EC6F00" w:rsidRPr="00A24024" w:rsidRDefault="00EC6F00" w:rsidP="00EC6F00">
      <w:pPr>
        <w:numPr>
          <w:ilvl w:val="1"/>
          <w:numId w:val="8"/>
        </w:numPr>
        <w:jc w:val="both"/>
        <w:rPr>
          <w:rFonts w:eastAsia="Calibri"/>
          <w:b/>
          <w:sz w:val="22"/>
          <w:szCs w:val="22"/>
        </w:rPr>
      </w:pPr>
      <w:r w:rsidRPr="00FE343A">
        <w:rPr>
          <w:rFonts w:eastAsia="Calibri"/>
          <w:i/>
          <w:sz w:val="22"/>
          <w:szCs w:val="22"/>
        </w:rPr>
        <w:t>ASCLD/LAB Guidance on the Estimation of Measurement Uncertainty – ANNEX B</w:t>
      </w:r>
      <w:r w:rsidRPr="00FE343A">
        <w:rPr>
          <w:rFonts w:eastAsia="Calibri"/>
          <w:sz w:val="22"/>
          <w:szCs w:val="22"/>
        </w:rPr>
        <w:t xml:space="preserve">, </w:t>
      </w:r>
      <w:r w:rsidRPr="00FE343A">
        <w:rPr>
          <w:rFonts w:eastAsia="Calibri"/>
          <w:i/>
          <w:sz w:val="22"/>
          <w:szCs w:val="22"/>
        </w:rPr>
        <w:t>Drug Chemistry Discipline Three Examples – Weight, Volume and Purity Determination</w:t>
      </w:r>
      <w:r w:rsidRPr="00FE343A">
        <w:rPr>
          <w:rFonts w:eastAsia="Calibri"/>
          <w:sz w:val="22"/>
          <w:szCs w:val="22"/>
        </w:rPr>
        <w:t>, ASCLD/LAB, AL-PD-3063 Ver 1.0.</w:t>
      </w:r>
    </w:p>
    <w:p w:rsidR="00EC6F00" w:rsidRPr="00A24024" w:rsidRDefault="00EC6F00" w:rsidP="00EC6F00">
      <w:pPr>
        <w:ind w:left="792"/>
        <w:jc w:val="both"/>
        <w:rPr>
          <w:rFonts w:eastAsia="Calibri"/>
          <w:b/>
          <w:sz w:val="22"/>
          <w:szCs w:val="22"/>
        </w:rPr>
      </w:pPr>
    </w:p>
    <w:p w:rsidR="00EC6F00" w:rsidRPr="00045448" w:rsidRDefault="00EC6F00" w:rsidP="00EC6F00">
      <w:pPr>
        <w:numPr>
          <w:ilvl w:val="1"/>
          <w:numId w:val="8"/>
        </w:numPr>
        <w:jc w:val="both"/>
        <w:rPr>
          <w:rFonts w:eastAsia="Calibri"/>
          <w:b/>
          <w:color w:val="000000" w:themeColor="text1"/>
          <w:sz w:val="22"/>
          <w:szCs w:val="22"/>
        </w:rPr>
      </w:pPr>
      <w:r w:rsidRPr="00045448">
        <w:rPr>
          <w:i/>
          <w:color w:val="000000" w:themeColor="text1"/>
          <w:sz w:val="22"/>
          <w:szCs w:val="22"/>
        </w:rPr>
        <w:t>Guide for the Use of the International System of Units (SI).</w:t>
      </w:r>
      <w:r w:rsidRPr="00045448">
        <w:rPr>
          <w:color w:val="000000" w:themeColor="text1"/>
          <w:sz w:val="22"/>
          <w:szCs w:val="22"/>
        </w:rPr>
        <w:t xml:space="preserve"> NIST Special Publication 811, 2008 Ed., (March 2008; 2nd printing November 2008), p. 53.</w:t>
      </w:r>
    </w:p>
    <w:p w:rsidR="00EC6F00" w:rsidRPr="00FE343A" w:rsidRDefault="00EC6F00" w:rsidP="00EC6F00">
      <w:pPr>
        <w:jc w:val="both"/>
        <w:rPr>
          <w:rFonts w:eastAsia="Calibri"/>
          <w:b/>
          <w:bCs/>
          <w:sz w:val="22"/>
          <w:szCs w:val="22"/>
        </w:rPr>
      </w:pPr>
    </w:p>
    <w:p w:rsidR="00EC6F00" w:rsidRPr="00FE343A" w:rsidRDefault="00EC6F00" w:rsidP="00EC6F00">
      <w:pPr>
        <w:spacing w:after="200" w:line="276" w:lineRule="auto"/>
        <w:rPr>
          <w:rFonts w:eastAsia="Calibri"/>
          <w:b/>
          <w:bCs/>
          <w:sz w:val="22"/>
          <w:szCs w:val="22"/>
        </w:rPr>
      </w:pPr>
      <w:r>
        <w:rPr>
          <w:rFonts w:eastAsia="Calibri"/>
          <w:b/>
          <w:bCs/>
          <w:sz w:val="22"/>
          <w:szCs w:val="22"/>
        </w:rPr>
        <w:br w:type="page"/>
      </w:r>
    </w:p>
    <w:p w:rsidR="00EC6F00" w:rsidRPr="00FE343A" w:rsidRDefault="00EC6F00" w:rsidP="00EC6F00">
      <w:pPr>
        <w:jc w:val="both"/>
        <w:rPr>
          <w:rFonts w:eastAsia="Calibri"/>
          <w:b/>
          <w:bCs/>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EC6F00" w:rsidRPr="00FE343A"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EC6F00" w:rsidRPr="00FE343A"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EC6F00" w:rsidRPr="00FE343A" w:rsidRDefault="00EC6F00" w:rsidP="00D6371F">
            <w:pPr>
              <w:spacing w:line="120" w:lineRule="exact"/>
              <w:jc w:val="both"/>
              <w:rPr>
                <w:sz w:val="22"/>
                <w:szCs w:val="22"/>
              </w:rPr>
            </w:pPr>
          </w:p>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hideMark/>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Incorporation or Uncertainty of Measurement and Measurement Assurance</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lines 4.10.1, 5.2, 6.15.  Addition to line 4.9.</w:t>
            </w:r>
          </w:p>
        </w:tc>
      </w:tr>
      <w:tr w:rsidR="00EC6F00" w:rsidRPr="00FE343A" w:rsidTr="00D6371F">
        <w:tc>
          <w:tcPr>
            <w:tcW w:w="225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11/06/17</w:t>
            </w:r>
          </w:p>
        </w:tc>
        <w:tc>
          <w:tcPr>
            <w:tcW w:w="126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tcPr>
          <w:p w:rsidR="00EC6F00" w:rsidRPr="00FE343A" w:rsidRDefault="00EC6F00"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a weight associated with unanalyzed material from 4.9 Updated 4.10 uncertainty examples with current values. Removed 4.10.1.  Added section 6. Records.</w:t>
            </w:r>
          </w:p>
        </w:tc>
      </w:tr>
    </w:tbl>
    <w:p w:rsidR="006623D1" w:rsidRPr="0043408B" w:rsidRDefault="006623D1">
      <w:pPr>
        <w:sectPr w:rsidR="006623D1" w:rsidRPr="0043408B" w:rsidSect="00CF2ADA">
          <w:headerReference w:type="default" r:id="rId24"/>
          <w:pgSz w:w="12240" w:h="15840"/>
          <w:pgMar w:top="2448" w:right="1440" w:bottom="1440" w:left="1440" w:header="720" w:footer="720" w:gutter="0"/>
          <w:cols w:space="720"/>
          <w:docGrid w:linePitch="360"/>
        </w:sectPr>
      </w:pPr>
    </w:p>
    <w:p w:rsidR="00ED320C" w:rsidRPr="00FE343A" w:rsidRDefault="00ED320C" w:rsidP="00ED320C">
      <w:pPr>
        <w:pStyle w:val="Heading1"/>
        <w:jc w:val="center"/>
        <w:rPr>
          <w:color w:val="auto"/>
        </w:rPr>
      </w:pPr>
      <w:bookmarkStart w:id="33" w:name="_Toc409526030"/>
      <w:bookmarkStart w:id="34" w:name="_Toc494179835"/>
      <w:bookmarkStart w:id="35" w:name="_Toc13471261"/>
      <w:r w:rsidRPr="00FE343A">
        <w:rPr>
          <w:color w:val="auto"/>
        </w:rPr>
        <w:lastRenderedPageBreak/>
        <w:t>6: Technical Procedure for Quality Assurance</w:t>
      </w:r>
      <w:bookmarkEnd w:id="33"/>
      <w:bookmarkEnd w:id="34"/>
      <w:bookmarkEnd w:id="35"/>
      <w:r w:rsidRPr="00FE343A">
        <w:rPr>
          <w:color w:val="auto"/>
        </w:rPr>
        <w:t xml:space="preserve"> </w:t>
      </w:r>
    </w:p>
    <w:p w:rsidR="00ED320C" w:rsidRPr="00FE343A" w:rsidRDefault="00ED320C" w:rsidP="00ED320C">
      <w:pPr>
        <w:autoSpaceDE w:val="0"/>
        <w:autoSpaceDN w:val="0"/>
        <w:adjustRightInd w:val="0"/>
        <w:jc w:val="both"/>
        <w:rPr>
          <w:b/>
          <w:bCs/>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Purpose / Scope</w:t>
      </w:r>
      <w:r w:rsidRPr="00FE343A">
        <w:rPr>
          <w:sz w:val="22"/>
          <w:szCs w:val="22"/>
        </w:rPr>
        <w:t xml:space="preserve"> – This procedure provides direction for the receipt and quality assurances of laboratory supplies, equipment, reagents, reference collections, reference standards and reference materials that affect casework in the Drug Chemistry Unit of the Raleigh/Wake City-County Bureau of Identification Crime Laboratory</w:t>
      </w:r>
      <w:r>
        <w:rPr>
          <w:sz w:val="22"/>
          <w:szCs w:val="22"/>
        </w:rPr>
        <w:t>.</w:t>
      </w:r>
    </w:p>
    <w:p w:rsidR="00ED320C" w:rsidRPr="00FE343A" w:rsidRDefault="00ED320C" w:rsidP="00ED320C">
      <w:pPr>
        <w:pStyle w:val="ListParagraph"/>
        <w:autoSpaceDE w:val="0"/>
        <w:autoSpaceDN w:val="0"/>
        <w:adjustRightInd w:val="0"/>
        <w:ind w:left="360"/>
        <w:jc w:val="both"/>
        <w:rPr>
          <w:sz w:val="22"/>
          <w:szCs w:val="22"/>
        </w:rPr>
      </w:pPr>
    </w:p>
    <w:p w:rsidR="00ED320C" w:rsidRPr="00CA6F34" w:rsidRDefault="00ED320C" w:rsidP="00ED320C">
      <w:pPr>
        <w:pStyle w:val="ListParagraph"/>
        <w:numPr>
          <w:ilvl w:val="0"/>
          <w:numId w:val="9"/>
        </w:numPr>
        <w:jc w:val="both"/>
        <w:rPr>
          <w:b/>
          <w:snapToGrid w:val="0"/>
          <w:sz w:val="22"/>
          <w:szCs w:val="22"/>
        </w:rPr>
      </w:pPr>
      <w:r w:rsidRPr="00FE343A">
        <w:rPr>
          <w:b/>
          <w:snapToGrid w:val="0"/>
          <w:sz w:val="22"/>
          <w:szCs w:val="22"/>
        </w:rPr>
        <w:t>Definitions</w:t>
      </w:r>
    </w:p>
    <w:p w:rsidR="00ED320C" w:rsidRPr="00FE343A" w:rsidRDefault="00ED320C" w:rsidP="00ED320C">
      <w:pPr>
        <w:pStyle w:val="ListParagraph"/>
        <w:jc w:val="both"/>
        <w:rPr>
          <w:snapToGrid w:val="0"/>
          <w:sz w:val="22"/>
          <w:szCs w:val="22"/>
        </w:rPr>
      </w:pPr>
    </w:p>
    <w:p w:rsidR="00ED320C" w:rsidRPr="00FE343A" w:rsidRDefault="00ED320C" w:rsidP="00ED320C">
      <w:pPr>
        <w:pStyle w:val="ListParagraph"/>
        <w:numPr>
          <w:ilvl w:val="1"/>
          <w:numId w:val="9"/>
        </w:numPr>
        <w:jc w:val="both"/>
        <w:rPr>
          <w:b/>
          <w:snapToGrid w:val="0"/>
          <w:sz w:val="22"/>
          <w:szCs w:val="22"/>
        </w:rPr>
      </w:pPr>
      <w:r w:rsidRPr="00FE343A">
        <w:rPr>
          <w:b/>
          <w:snapToGrid w:val="0"/>
          <w:sz w:val="22"/>
          <w:szCs w:val="22"/>
        </w:rPr>
        <w:t xml:space="preserve">Quality control check – </w:t>
      </w:r>
      <w:r w:rsidRPr="00FE343A">
        <w:rPr>
          <w:snapToGrid w:val="0"/>
          <w:sz w:val="22"/>
          <w:szCs w:val="22"/>
        </w:rPr>
        <w:t>Periodic confirmation of the reliability of equipment, instrumentation, and/or reagents.</w:t>
      </w:r>
    </w:p>
    <w:p w:rsidR="00ED320C" w:rsidRPr="00FE343A" w:rsidRDefault="00ED320C" w:rsidP="00ED320C">
      <w:pPr>
        <w:pStyle w:val="ListParagraph"/>
        <w:numPr>
          <w:ilvl w:val="1"/>
          <w:numId w:val="9"/>
        </w:numPr>
        <w:jc w:val="both"/>
        <w:rPr>
          <w:b/>
          <w:snapToGrid w:val="0"/>
          <w:sz w:val="22"/>
          <w:szCs w:val="22"/>
        </w:rPr>
      </w:pPr>
      <w:r w:rsidRPr="00FE343A">
        <w:rPr>
          <w:b/>
          <w:sz w:val="22"/>
          <w:szCs w:val="22"/>
        </w:rPr>
        <w:t>Performance verification</w:t>
      </w:r>
      <w:r w:rsidRPr="00FE343A">
        <w:rPr>
          <w:sz w:val="22"/>
          <w:szCs w:val="22"/>
        </w:rPr>
        <w:t xml:space="preserve"> – The initial confirmation of the reliability of a previously or externally validated method or instrument.</w:t>
      </w:r>
    </w:p>
    <w:p w:rsidR="00ED320C" w:rsidRPr="00F64754" w:rsidRDefault="00ED320C" w:rsidP="00ED320C">
      <w:pPr>
        <w:pStyle w:val="ListParagraph"/>
        <w:numPr>
          <w:ilvl w:val="1"/>
          <w:numId w:val="9"/>
        </w:numPr>
        <w:jc w:val="both"/>
        <w:rPr>
          <w:b/>
          <w:snapToGrid w:val="0"/>
          <w:sz w:val="22"/>
          <w:szCs w:val="22"/>
        </w:rPr>
      </w:pPr>
      <w:r w:rsidRPr="00FE343A">
        <w:rPr>
          <w:b/>
          <w:snapToGrid w:val="0"/>
          <w:sz w:val="22"/>
          <w:szCs w:val="22"/>
        </w:rPr>
        <w:t xml:space="preserve">Commercial reagent - </w:t>
      </w:r>
      <w:r w:rsidRPr="00FE343A">
        <w:rPr>
          <w:snapToGrid w:val="0"/>
          <w:sz w:val="22"/>
          <w:szCs w:val="22"/>
        </w:rPr>
        <w:t>A purchased solvent or chemical.</w:t>
      </w:r>
    </w:p>
    <w:p w:rsidR="00ED320C" w:rsidRPr="00F64754" w:rsidRDefault="00ED320C" w:rsidP="00ED320C">
      <w:pPr>
        <w:pStyle w:val="ListParagraph"/>
        <w:numPr>
          <w:ilvl w:val="1"/>
          <w:numId w:val="9"/>
        </w:numPr>
        <w:jc w:val="both"/>
        <w:rPr>
          <w:snapToGrid w:val="0"/>
          <w:sz w:val="22"/>
          <w:szCs w:val="22"/>
        </w:rPr>
      </w:pPr>
      <w:r>
        <w:rPr>
          <w:b/>
          <w:snapToGrid w:val="0"/>
          <w:sz w:val="22"/>
          <w:szCs w:val="22"/>
        </w:rPr>
        <w:t xml:space="preserve">Certified Reference Material (CRM) </w:t>
      </w:r>
      <w:r w:rsidRPr="00CC62A4">
        <w:rPr>
          <w:snapToGrid w:val="0"/>
          <w:sz w:val="22"/>
          <w:szCs w:val="22"/>
        </w:rPr>
        <w:t>–</w:t>
      </w:r>
      <w:r>
        <w:rPr>
          <w:b/>
          <w:snapToGrid w:val="0"/>
          <w:sz w:val="22"/>
          <w:szCs w:val="22"/>
        </w:rPr>
        <w:t xml:space="preserve"> </w:t>
      </w:r>
      <w:r w:rsidRPr="00CC62A4">
        <w:rPr>
          <w:snapToGrid w:val="0"/>
          <w:sz w:val="22"/>
          <w:szCs w:val="22"/>
        </w:rPr>
        <w:t>Reference material ch</w:t>
      </w:r>
      <w:r>
        <w:rPr>
          <w:snapToGrid w:val="0"/>
          <w:sz w:val="22"/>
          <w:szCs w:val="22"/>
        </w:rPr>
        <w:t>aracterized by a metrologically valid procedure for one or more specified properties, accompanied by a certificate that provides the value of the specified property, its associated uncertainty, and a statement of metrological traceability.</w:t>
      </w:r>
    </w:p>
    <w:p w:rsidR="00ED320C" w:rsidRPr="00FE343A" w:rsidRDefault="00ED320C" w:rsidP="00ED320C">
      <w:pPr>
        <w:pStyle w:val="ListParagraph"/>
        <w:numPr>
          <w:ilvl w:val="1"/>
          <w:numId w:val="9"/>
        </w:numPr>
        <w:jc w:val="both"/>
        <w:rPr>
          <w:b/>
          <w:snapToGrid w:val="0"/>
          <w:sz w:val="22"/>
          <w:szCs w:val="22"/>
        </w:rPr>
      </w:pPr>
      <w:r w:rsidRPr="00FE343A">
        <w:rPr>
          <w:b/>
          <w:snapToGrid w:val="0"/>
          <w:sz w:val="22"/>
          <w:szCs w:val="22"/>
        </w:rPr>
        <w:t>Critical reagent</w:t>
      </w:r>
      <w:r w:rsidRPr="00FE343A">
        <w:rPr>
          <w:snapToGrid w:val="0"/>
          <w:sz w:val="22"/>
          <w:szCs w:val="22"/>
        </w:rPr>
        <w:t xml:space="preserve"> - Chemicals or reagents which critically affect the quality of tests </w:t>
      </w:r>
      <w:r w:rsidRPr="00FE343A">
        <w:rPr>
          <w:sz w:val="22"/>
          <w:szCs w:val="22"/>
          <w:shd w:val="clear" w:color="auto" w:fill="FFFFFF"/>
        </w:rPr>
        <w:t>which do not have their reliability verified as part of the quality control checks in a Drug Chemistry Unit Technical Procedure</w:t>
      </w:r>
      <w:r w:rsidRPr="00FE343A">
        <w:rPr>
          <w:snapToGrid w:val="0"/>
          <w:sz w:val="22"/>
          <w:szCs w:val="22"/>
        </w:rPr>
        <w:t>.</w:t>
      </w:r>
    </w:p>
    <w:p w:rsidR="00ED320C" w:rsidRPr="00FE343A" w:rsidRDefault="00ED320C" w:rsidP="00ED320C">
      <w:pPr>
        <w:pStyle w:val="ListParagraph"/>
        <w:numPr>
          <w:ilvl w:val="1"/>
          <w:numId w:val="9"/>
        </w:numPr>
        <w:jc w:val="both"/>
        <w:rPr>
          <w:b/>
          <w:snapToGrid w:val="0"/>
          <w:sz w:val="22"/>
          <w:szCs w:val="22"/>
        </w:rPr>
      </w:pPr>
      <w:r w:rsidRPr="00FE343A">
        <w:rPr>
          <w:b/>
          <w:snapToGrid w:val="0"/>
          <w:sz w:val="22"/>
          <w:szCs w:val="22"/>
        </w:rPr>
        <w:t xml:space="preserve">Prepared reagent - </w:t>
      </w:r>
      <w:r w:rsidRPr="00FE343A">
        <w:rPr>
          <w:snapToGrid w:val="0"/>
          <w:sz w:val="22"/>
          <w:szCs w:val="22"/>
        </w:rPr>
        <w:t>Mixture of two or more reagents or a dilution.</w:t>
      </w:r>
    </w:p>
    <w:p w:rsidR="00ED320C" w:rsidRPr="00FE343A" w:rsidRDefault="00ED320C" w:rsidP="00ED320C">
      <w:pPr>
        <w:pStyle w:val="ListParagraph"/>
        <w:numPr>
          <w:ilvl w:val="1"/>
          <w:numId w:val="9"/>
        </w:numPr>
        <w:jc w:val="both"/>
        <w:rPr>
          <w:b/>
          <w:snapToGrid w:val="0"/>
          <w:sz w:val="22"/>
          <w:szCs w:val="22"/>
        </w:rPr>
      </w:pPr>
      <w:r w:rsidRPr="00FE343A">
        <w:rPr>
          <w:b/>
          <w:sz w:val="22"/>
          <w:szCs w:val="22"/>
        </w:rPr>
        <w:t xml:space="preserve">Reference standard - </w:t>
      </w:r>
      <w:r w:rsidRPr="00FE343A">
        <w:rPr>
          <w:sz w:val="22"/>
          <w:szCs w:val="22"/>
        </w:rPr>
        <w:t>Measurement standard designated for the calibration of other measurement standards (reference standards or equipment.)</w:t>
      </w:r>
    </w:p>
    <w:p w:rsidR="00ED320C" w:rsidRPr="00FE343A" w:rsidRDefault="00ED320C" w:rsidP="00ED320C">
      <w:pPr>
        <w:pStyle w:val="ListParagraph"/>
        <w:numPr>
          <w:ilvl w:val="1"/>
          <w:numId w:val="9"/>
        </w:numPr>
        <w:jc w:val="both"/>
        <w:rPr>
          <w:b/>
          <w:snapToGrid w:val="0"/>
          <w:sz w:val="22"/>
          <w:szCs w:val="22"/>
        </w:rPr>
      </w:pPr>
      <w:r w:rsidRPr="00FE343A">
        <w:rPr>
          <w:b/>
          <w:snapToGrid w:val="0"/>
          <w:sz w:val="22"/>
          <w:szCs w:val="22"/>
        </w:rPr>
        <w:t xml:space="preserve">Reference material - </w:t>
      </w:r>
      <w:r w:rsidRPr="00FE343A">
        <w:rPr>
          <w:sz w:val="22"/>
          <w:szCs w:val="22"/>
        </w:rPr>
        <w:t>Material sufficiently homogeneous and stable with reference to specified properties, which has been established to be fit for its intended use in measurement or in examination of nominal properties.</w:t>
      </w:r>
    </w:p>
    <w:p w:rsidR="00ED320C" w:rsidRPr="00FE343A" w:rsidRDefault="00ED320C" w:rsidP="00ED320C">
      <w:pPr>
        <w:pStyle w:val="ListParagraph"/>
        <w:numPr>
          <w:ilvl w:val="1"/>
          <w:numId w:val="9"/>
        </w:numPr>
        <w:jc w:val="both"/>
        <w:rPr>
          <w:b/>
          <w:snapToGrid w:val="0"/>
          <w:sz w:val="22"/>
          <w:szCs w:val="22"/>
        </w:rPr>
      </w:pPr>
      <w:r w:rsidRPr="00FE343A">
        <w:rPr>
          <w:b/>
          <w:snapToGrid w:val="0"/>
          <w:sz w:val="22"/>
          <w:szCs w:val="22"/>
        </w:rPr>
        <w:t>Primary reference material</w:t>
      </w:r>
      <w:r w:rsidRPr="00FE343A">
        <w:rPr>
          <w:snapToGrid w:val="0"/>
          <w:sz w:val="22"/>
          <w:szCs w:val="22"/>
        </w:rPr>
        <w:t xml:space="preserve"> - </w:t>
      </w:r>
      <w:r w:rsidRPr="00FE343A">
        <w:rPr>
          <w:sz w:val="22"/>
          <w:szCs w:val="22"/>
        </w:rPr>
        <w:t>Any reference material obtained from a commercial source which has documentation issued by the manufacturer certifying its chemical composition or has documentation stating the manufacturer’s specifications for the material.  This material may be certified reference material if available and practicable.</w:t>
      </w:r>
    </w:p>
    <w:p w:rsidR="00ED320C" w:rsidRPr="00FE343A" w:rsidRDefault="00ED320C" w:rsidP="00ED320C">
      <w:pPr>
        <w:pStyle w:val="ListParagraph"/>
        <w:ind w:left="810" w:hanging="450"/>
        <w:jc w:val="both"/>
        <w:rPr>
          <w:b/>
          <w:snapToGrid w:val="0"/>
          <w:sz w:val="22"/>
          <w:szCs w:val="22"/>
        </w:rPr>
      </w:pPr>
      <w:r>
        <w:rPr>
          <w:b/>
          <w:snapToGrid w:val="0"/>
          <w:sz w:val="22"/>
          <w:szCs w:val="22"/>
        </w:rPr>
        <w:t xml:space="preserve">2.10. </w:t>
      </w:r>
      <w:r w:rsidRPr="00FE343A">
        <w:rPr>
          <w:b/>
          <w:snapToGrid w:val="0"/>
          <w:sz w:val="22"/>
          <w:szCs w:val="22"/>
        </w:rPr>
        <w:t>Secondary reference material</w:t>
      </w:r>
      <w:r w:rsidRPr="00FE343A">
        <w:rPr>
          <w:snapToGrid w:val="0"/>
          <w:sz w:val="22"/>
          <w:szCs w:val="22"/>
        </w:rPr>
        <w:t xml:space="preserve"> - </w:t>
      </w:r>
      <w:r w:rsidRPr="00FE343A">
        <w:rPr>
          <w:sz w:val="22"/>
          <w:szCs w:val="22"/>
        </w:rPr>
        <w:t xml:space="preserve">Reference material from a non-commercial source or from a commercial source which does not have authenticating documentation from the manufacturer or is derived from reference material. </w:t>
      </w:r>
    </w:p>
    <w:p w:rsidR="00ED320C" w:rsidRPr="00F64754" w:rsidRDefault="00ED320C" w:rsidP="00ED320C">
      <w:pPr>
        <w:ind w:left="810" w:hanging="450"/>
        <w:jc w:val="both"/>
        <w:rPr>
          <w:b/>
          <w:snapToGrid w:val="0"/>
          <w:sz w:val="22"/>
          <w:szCs w:val="22"/>
        </w:rPr>
      </w:pPr>
      <w:r w:rsidRPr="00F64754">
        <w:rPr>
          <w:b/>
          <w:sz w:val="22"/>
          <w:szCs w:val="22"/>
        </w:rPr>
        <w:t>2.11. Authenticating documentation</w:t>
      </w:r>
      <w:r w:rsidRPr="00F64754">
        <w:rPr>
          <w:sz w:val="22"/>
          <w:szCs w:val="22"/>
        </w:rPr>
        <w:t xml:space="preserve"> - A certificate of analysis provided by the manufacturer certifying chemical composition or a statement of the manufacturer’s specifications or any published spectral data from an informed treatise generally accepted in the field that identifies a chemical substance. </w:t>
      </w:r>
    </w:p>
    <w:p w:rsidR="00ED320C" w:rsidRPr="00FE343A" w:rsidRDefault="00ED320C" w:rsidP="00ED320C">
      <w:pPr>
        <w:pStyle w:val="ListParagraph"/>
        <w:ind w:left="810" w:hanging="450"/>
        <w:jc w:val="both"/>
        <w:rPr>
          <w:b/>
          <w:snapToGrid w:val="0"/>
          <w:sz w:val="22"/>
          <w:szCs w:val="22"/>
        </w:rPr>
      </w:pPr>
      <w:r>
        <w:rPr>
          <w:b/>
          <w:sz w:val="22"/>
          <w:szCs w:val="22"/>
        </w:rPr>
        <w:t xml:space="preserve">2.12. </w:t>
      </w:r>
      <w:r w:rsidRPr="00FE343A">
        <w:rPr>
          <w:b/>
          <w:sz w:val="22"/>
          <w:szCs w:val="22"/>
        </w:rPr>
        <w:t xml:space="preserve">Stock Container </w:t>
      </w:r>
      <w:r>
        <w:rPr>
          <w:b/>
          <w:sz w:val="22"/>
          <w:szCs w:val="22"/>
        </w:rPr>
        <w:t>-</w:t>
      </w:r>
      <w:r w:rsidRPr="00FE343A">
        <w:rPr>
          <w:b/>
          <w:sz w:val="22"/>
          <w:szCs w:val="22"/>
        </w:rPr>
        <w:t xml:space="preserve"> </w:t>
      </w:r>
      <w:r w:rsidRPr="00FE343A">
        <w:rPr>
          <w:sz w:val="22"/>
          <w:szCs w:val="22"/>
        </w:rPr>
        <w:t xml:space="preserve">A container of reagent prepared to serve as a reserve source of the reagent from which Use Containers are prepared.  Stock containers shall not be used directly for analysis.  </w:t>
      </w:r>
    </w:p>
    <w:p w:rsidR="00ED320C" w:rsidRPr="00FE343A" w:rsidRDefault="00ED320C" w:rsidP="00ED320C">
      <w:pPr>
        <w:pStyle w:val="ListParagraph"/>
        <w:ind w:left="810" w:hanging="450"/>
        <w:jc w:val="both"/>
        <w:rPr>
          <w:b/>
          <w:snapToGrid w:val="0"/>
          <w:sz w:val="22"/>
          <w:szCs w:val="22"/>
        </w:rPr>
      </w:pPr>
      <w:r>
        <w:rPr>
          <w:b/>
          <w:snapToGrid w:val="0"/>
          <w:sz w:val="22"/>
          <w:szCs w:val="22"/>
        </w:rPr>
        <w:t xml:space="preserve">2.13. </w:t>
      </w:r>
      <w:r w:rsidRPr="00FE343A">
        <w:rPr>
          <w:b/>
          <w:snapToGrid w:val="0"/>
          <w:sz w:val="22"/>
          <w:szCs w:val="22"/>
        </w:rPr>
        <w:t xml:space="preserve">Use Container </w:t>
      </w:r>
      <w:r>
        <w:rPr>
          <w:b/>
          <w:snapToGrid w:val="0"/>
          <w:sz w:val="22"/>
          <w:szCs w:val="22"/>
        </w:rPr>
        <w:t>-</w:t>
      </w:r>
      <w:r w:rsidRPr="00FE343A">
        <w:rPr>
          <w:b/>
          <w:snapToGrid w:val="0"/>
          <w:sz w:val="22"/>
          <w:szCs w:val="22"/>
        </w:rPr>
        <w:t xml:space="preserve"> </w:t>
      </w:r>
      <w:r w:rsidRPr="00FE343A">
        <w:rPr>
          <w:snapToGrid w:val="0"/>
          <w:sz w:val="22"/>
          <w:szCs w:val="22"/>
        </w:rPr>
        <w:t>A container of reagent used directly for analysis.</w:t>
      </w:r>
    </w:p>
    <w:p w:rsidR="00ED320C" w:rsidRPr="00F64754" w:rsidRDefault="00ED320C" w:rsidP="00ED320C">
      <w:pPr>
        <w:ind w:left="810" w:hanging="450"/>
        <w:jc w:val="both"/>
        <w:rPr>
          <w:b/>
          <w:snapToGrid w:val="0"/>
          <w:sz w:val="22"/>
          <w:szCs w:val="22"/>
        </w:rPr>
      </w:pPr>
      <w:r>
        <w:rPr>
          <w:b/>
          <w:snapToGrid w:val="0"/>
          <w:sz w:val="22"/>
          <w:szCs w:val="22"/>
        </w:rPr>
        <w:lastRenderedPageBreak/>
        <w:t xml:space="preserve">2.14. </w:t>
      </w:r>
      <w:r w:rsidRPr="00F64754">
        <w:rPr>
          <w:b/>
          <w:snapToGrid w:val="0"/>
          <w:sz w:val="22"/>
          <w:szCs w:val="22"/>
        </w:rPr>
        <w:t xml:space="preserve">Training standards - </w:t>
      </w:r>
      <w:r w:rsidRPr="00F64754">
        <w:rPr>
          <w:snapToGrid w:val="0"/>
          <w:sz w:val="22"/>
          <w:szCs w:val="22"/>
        </w:rPr>
        <w:t>Controlled substances and non-controlled substances used solely for training purposes.</w:t>
      </w:r>
    </w:p>
    <w:p w:rsidR="00ED320C" w:rsidRPr="00FE343A" w:rsidRDefault="00ED320C" w:rsidP="00ED320C">
      <w:pPr>
        <w:autoSpaceDE w:val="0"/>
        <w:autoSpaceDN w:val="0"/>
        <w:adjustRightInd w:val="0"/>
        <w:jc w:val="both"/>
        <w:rPr>
          <w:sz w:val="22"/>
          <w:szCs w:val="22"/>
        </w:rPr>
      </w:pPr>
    </w:p>
    <w:p w:rsidR="00ED320C" w:rsidRPr="00FE343A" w:rsidRDefault="00ED320C" w:rsidP="00ED320C">
      <w:pPr>
        <w:pStyle w:val="ListParagraph"/>
        <w:numPr>
          <w:ilvl w:val="0"/>
          <w:numId w:val="9"/>
        </w:numPr>
        <w:jc w:val="both"/>
        <w:rPr>
          <w:b/>
          <w:snapToGrid w:val="0"/>
          <w:sz w:val="22"/>
          <w:szCs w:val="22"/>
        </w:rPr>
      </w:pPr>
      <w:r w:rsidRPr="00FE343A">
        <w:rPr>
          <w:b/>
          <w:snapToGrid w:val="0"/>
          <w:sz w:val="22"/>
          <w:szCs w:val="22"/>
        </w:rPr>
        <w:t>Abbreviations</w:t>
      </w:r>
    </w:p>
    <w:p w:rsidR="00ED320C" w:rsidRPr="00FE343A" w:rsidRDefault="00ED320C" w:rsidP="00ED320C">
      <w:pPr>
        <w:pStyle w:val="ListParagraph"/>
        <w:ind w:left="360"/>
        <w:jc w:val="both"/>
        <w:rPr>
          <w:b/>
          <w:snapToGrid w:val="0"/>
          <w:sz w:val="22"/>
          <w:szCs w:val="22"/>
        </w:rPr>
      </w:pPr>
    </w:p>
    <w:p w:rsidR="00ED320C" w:rsidRPr="00FE343A" w:rsidRDefault="00ED320C" w:rsidP="00ED320C">
      <w:pPr>
        <w:pStyle w:val="ListParagraph"/>
        <w:numPr>
          <w:ilvl w:val="1"/>
          <w:numId w:val="9"/>
        </w:numPr>
        <w:jc w:val="both"/>
        <w:rPr>
          <w:b/>
          <w:snapToGrid w:val="0"/>
          <w:sz w:val="22"/>
          <w:szCs w:val="22"/>
        </w:rPr>
      </w:pPr>
      <w:r w:rsidRPr="00FE343A">
        <w:rPr>
          <w:snapToGrid w:val="0"/>
          <w:sz w:val="22"/>
          <w:szCs w:val="22"/>
        </w:rPr>
        <w:t>Refer to the Drug Chemistry Unit Technical Procedure for Drug Chemistry Analysis</w:t>
      </w:r>
      <w:r>
        <w:rPr>
          <w:snapToGrid w:val="0"/>
          <w:sz w:val="22"/>
          <w:szCs w:val="22"/>
        </w:rPr>
        <w:t>.</w:t>
      </w:r>
    </w:p>
    <w:p w:rsidR="00ED320C" w:rsidRPr="00FE343A" w:rsidRDefault="00ED320C" w:rsidP="00ED320C">
      <w:pPr>
        <w:pStyle w:val="ListParagraph"/>
        <w:ind w:left="360"/>
        <w:jc w:val="both"/>
        <w:rPr>
          <w:b/>
          <w:snapToGrid w:val="0"/>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 xml:space="preserve">Procedure for Laboratory Supplies and Commercial Reagents </w:t>
      </w:r>
    </w:p>
    <w:p w:rsidR="00ED320C" w:rsidRPr="00FE343A" w:rsidRDefault="00ED320C" w:rsidP="00ED320C">
      <w:pPr>
        <w:pStyle w:val="ListParagraph"/>
        <w:jc w:val="both"/>
        <w:rPr>
          <w:sz w:val="22"/>
          <w:szCs w:val="22"/>
        </w:rPr>
      </w:pPr>
    </w:p>
    <w:p w:rsidR="00ED320C" w:rsidRPr="00703065" w:rsidRDefault="00ED320C" w:rsidP="00ED320C">
      <w:pPr>
        <w:pStyle w:val="ListParagraph"/>
        <w:numPr>
          <w:ilvl w:val="1"/>
          <w:numId w:val="9"/>
        </w:numPr>
        <w:autoSpaceDE w:val="0"/>
        <w:autoSpaceDN w:val="0"/>
        <w:adjustRightInd w:val="0"/>
        <w:jc w:val="both"/>
        <w:rPr>
          <w:b/>
          <w:sz w:val="22"/>
          <w:szCs w:val="22"/>
        </w:rPr>
      </w:pPr>
      <w:r w:rsidRPr="00703065">
        <w:rPr>
          <w:color w:val="000000" w:themeColor="text1"/>
          <w:sz w:val="22"/>
          <w:szCs w:val="22"/>
        </w:rPr>
        <w:t xml:space="preserve">Update the Drug Chemistry Unit Chemical Inventory log maintained in the Drug Chemistry Unit folder on the shared drive when a commercial reagent is received and when it is emptied / disposed.  </w:t>
      </w:r>
    </w:p>
    <w:p w:rsidR="00ED320C" w:rsidRPr="00FE343A" w:rsidRDefault="00ED320C" w:rsidP="00ED320C">
      <w:pPr>
        <w:pStyle w:val="ListParagraph"/>
        <w:autoSpaceDE w:val="0"/>
        <w:autoSpaceDN w:val="0"/>
        <w:adjustRightInd w:val="0"/>
        <w:ind w:left="792"/>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Upon being opened, commercial reagent containers shall be marked as opened along with the initials of the Drug Chemist and the date.</w:t>
      </w:r>
    </w:p>
    <w:p w:rsidR="00ED320C" w:rsidRPr="00FE343A" w:rsidRDefault="00ED320C" w:rsidP="00ED320C">
      <w:pPr>
        <w:pStyle w:val="ListParagraph"/>
        <w:autoSpaceDE w:val="0"/>
        <w:autoSpaceDN w:val="0"/>
        <w:adjustRightInd w:val="0"/>
        <w:ind w:left="3312"/>
        <w:jc w:val="both"/>
        <w:rPr>
          <w:b/>
          <w:sz w:val="22"/>
          <w:szCs w:val="22"/>
        </w:rPr>
      </w:pPr>
    </w:p>
    <w:p w:rsidR="00ED320C" w:rsidRPr="00FE343A" w:rsidRDefault="00ED320C" w:rsidP="00ED320C">
      <w:pPr>
        <w:pStyle w:val="ListParagraph"/>
        <w:numPr>
          <w:ilvl w:val="2"/>
          <w:numId w:val="9"/>
        </w:numPr>
        <w:autoSpaceDE w:val="0"/>
        <w:autoSpaceDN w:val="0"/>
        <w:adjustRightInd w:val="0"/>
        <w:jc w:val="both"/>
        <w:rPr>
          <w:b/>
          <w:snapToGrid w:val="0"/>
          <w:sz w:val="22"/>
          <w:szCs w:val="22"/>
        </w:rPr>
      </w:pPr>
      <w:r w:rsidRPr="00FE343A">
        <w:rPr>
          <w:sz w:val="22"/>
          <w:szCs w:val="22"/>
        </w:rPr>
        <w:t>When a commercial reagent is transferred to another container it shall be labeled with the following:</w:t>
      </w:r>
    </w:p>
    <w:p w:rsidR="00ED320C" w:rsidRPr="00FE343A" w:rsidRDefault="00ED320C" w:rsidP="00ED320C">
      <w:pPr>
        <w:pStyle w:val="ListParagraph"/>
        <w:autoSpaceDE w:val="0"/>
        <w:autoSpaceDN w:val="0"/>
        <w:adjustRightInd w:val="0"/>
        <w:ind w:left="3312"/>
        <w:jc w:val="both"/>
        <w:rPr>
          <w:b/>
          <w:snapToGrid w:val="0"/>
          <w:sz w:val="22"/>
          <w:szCs w:val="22"/>
        </w:rPr>
      </w:pPr>
    </w:p>
    <w:p w:rsidR="00ED320C" w:rsidRPr="00FE343A" w:rsidRDefault="00ED320C" w:rsidP="00ED320C">
      <w:pPr>
        <w:pStyle w:val="ListParagraph"/>
        <w:numPr>
          <w:ilvl w:val="3"/>
          <w:numId w:val="9"/>
        </w:numPr>
        <w:autoSpaceDE w:val="0"/>
        <w:autoSpaceDN w:val="0"/>
        <w:adjustRightInd w:val="0"/>
        <w:jc w:val="both"/>
        <w:rPr>
          <w:b/>
          <w:snapToGrid w:val="0"/>
          <w:sz w:val="22"/>
          <w:szCs w:val="22"/>
        </w:rPr>
      </w:pPr>
      <w:r w:rsidRPr="00FE343A">
        <w:rPr>
          <w:sz w:val="22"/>
          <w:szCs w:val="22"/>
        </w:rPr>
        <w:t>Identity</w:t>
      </w:r>
    </w:p>
    <w:p w:rsidR="00ED320C" w:rsidRPr="00FE343A" w:rsidRDefault="00ED320C" w:rsidP="00ED320C">
      <w:pPr>
        <w:pStyle w:val="ListParagraph"/>
        <w:numPr>
          <w:ilvl w:val="3"/>
          <w:numId w:val="9"/>
        </w:numPr>
        <w:autoSpaceDE w:val="0"/>
        <w:autoSpaceDN w:val="0"/>
        <w:adjustRightInd w:val="0"/>
        <w:jc w:val="both"/>
        <w:rPr>
          <w:b/>
          <w:snapToGrid w:val="0"/>
          <w:sz w:val="22"/>
          <w:szCs w:val="22"/>
        </w:rPr>
      </w:pPr>
      <w:r w:rsidRPr="00FE343A">
        <w:rPr>
          <w:sz w:val="22"/>
          <w:szCs w:val="22"/>
        </w:rPr>
        <w:t>Supplier and lot number</w:t>
      </w:r>
    </w:p>
    <w:p w:rsidR="00ED320C" w:rsidRPr="00FE343A" w:rsidRDefault="00ED320C" w:rsidP="00ED320C">
      <w:pPr>
        <w:pStyle w:val="ListParagraph"/>
        <w:numPr>
          <w:ilvl w:val="3"/>
          <w:numId w:val="9"/>
        </w:numPr>
        <w:autoSpaceDE w:val="0"/>
        <w:autoSpaceDN w:val="0"/>
        <w:adjustRightInd w:val="0"/>
        <w:jc w:val="both"/>
        <w:rPr>
          <w:b/>
          <w:snapToGrid w:val="0"/>
          <w:sz w:val="22"/>
          <w:szCs w:val="22"/>
        </w:rPr>
      </w:pPr>
      <w:r w:rsidRPr="00FE343A">
        <w:rPr>
          <w:sz w:val="22"/>
          <w:szCs w:val="22"/>
        </w:rPr>
        <w:t xml:space="preserve">Initials of the Drug Chemist </w:t>
      </w:r>
    </w:p>
    <w:p w:rsidR="00ED320C" w:rsidRPr="00FE343A" w:rsidRDefault="00ED320C" w:rsidP="00ED320C">
      <w:pPr>
        <w:pStyle w:val="ListParagraph"/>
        <w:numPr>
          <w:ilvl w:val="3"/>
          <w:numId w:val="9"/>
        </w:numPr>
        <w:autoSpaceDE w:val="0"/>
        <w:autoSpaceDN w:val="0"/>
        <w:adjustRightInd w:val="0"/>
        <w:jc w:val="both"/>
        <w:rPr>
          <w:b/>
          <w:snapToGrid w:val="0"/>
          <w:sz w:val="22"/>
          <w:szCs w:val="22"/>
        </w:rPr>
      </w:pPr>
      <w:r w:rsidRPr="00FE343A">
        <w:rPr>
          <w:sz w:val="22"/>
          <w:szCs w:val="22"/>
        </w:rPr>
        <w:t>Date</w:t>
      </w:r>
    </w:p>
    <w:p w:rsidR="00ED320C" w:rsidRPr="00A72221" w:rsidRDefault="00ED320C" w:rsidP="00ED320C">
      <w:pPr>
        <w:pStyle w:val="ListParagraph"/>
        <w:numPr>
          <w:ilvl w:val="3"/>
          <w:numId w:val="9"/>
        </w:numPr>
        <w:autoSpaceDE w:val="0"/>
        <w:autoSpaceDN w:val="0"/>
        <w:adjustRightInd w:val="0"/>
        <w:jc w:val="both"/>
        <w:rPr>
          <w:b/>
          <w:snapToGrid w:val="0"/>
          <w:sz w:val="22"/>
          <w:szCs w:val="22"/>
        </w:rPr>
      </w:pPr>
      <w:r w:rsidRPr="00FE343A">
        <w:rPr>
          <w:sz w:val="22"/>
          <w:szCs w:val="22"/>
        </w:rPr>
        <w:t>Expiration date,</w:t>
      </w:r>
      <w:r>
        <w:rPr>
          <w:sz w:val="22"/>
          <w:szCs w:val="22"/>
        </w:rPr>
        <w:t xml:space="preserve"> if applicable</w:t>
      </w:r>
    </w:p>
    <w:p w:rsidR="00ED320C" w:rsidRPr="00703065" w:rsidRDefault="00ED320C" w:rsidP="00ED320C">
      <w:pPr>
        <w:pStyle w:val="ListParagraph"/>
        <w:numPr>
          <w:ilvl w:val="3"/>
          <w:numId w:val="9"/>
        </w:numPr>
        <w:autoSpaceDE w:val="0"/>
        <w:autoSpaceDN w:val="0"/>
        <w:adjustRightInd w:val="0"/>
        <w:jc w:val="both"/>
        <w:rPr>
          <w:b/>
          <w:snapToGrid w:val="0"/>
          <w:sz w:val="22"/>
          <w:szCs w:val="22"/>
        </w:rPr>
      </w:pPr>
      <w:r w:rsidRPr="00703065">
        <w:rPr>
          <w:sz w:val="22"/>
          <w:szCs w:val="22"/>
        </w:rPr>
        <w:t>Any additional information as required by the CCBI Health and Safety Manual.</w:t>
      </w:r>
    </w:p>
    <w:p w:rsidR="00ED320C" w:rsidRPr="00FE343A" w:rsidRDefault="00ED320C" w:rsidP="00ED320C">
      <w:pPr>
        <w:autoSpaceDE w:val="0"/>
        <w:autoSpaceDN w:val="0"/>
        <w:adjustRightInd w:val="0"/>
        <w:jc w:val="both"/>
        <w:rPr>
          <w:b/>
          <w:snapToGrid w:val="0"/>
          <w:sz w:val="22"/>
          <w:szCs w:val="22"/>
        </w:rPr>
      </w:pPr>
    </w:p>
    <w:p w:rsidR="00ED320C" w:rsidRPr="00FE343A" w:rsidRDefault="00ED320C" w:rsidP="00ED320C">
      <w:pPr>
        <w:pStyle w:val="ListParagraph"/>
        <w:numPr>
          <w:ilvl w:val="0"/>
          <w:numId w:val="9"/>
        </w:numPr>
        <w:autoSpaceDE w:val="0"/>
        <w:autoSpaceDN w:val="0"/>
        <w:adjustRightInd w:val="0"/>
        <w:jc w:val="both"/>
        <w:rPr>
          <w:b/>
          <w:snapToGrid w:val="0"/>
          <w:sz w:val="22"/>
          <w:szCs w:val="22"/>
        </w:rPr>
      </w:pPr>
      <w:r w:rsidRPr="00FE343A">
        <w:rPr>
          <w:b/>
          <w:sz w:val="22"/>
          <w:szCs w:val="22"/>
        </w:rPr>
        <w:t>Procedure for Prepared Reagents</w:t>
      </w:r>
    </w:p>
    <w:p w:rsidR="00ED320C" w:rsidRPr="00FE343A" w:rsidRDefault="00ED320C" w:rsidP="00ED320C">
      <w:pPr>
        <w:pStyle w:val="ListParagraph"/>
        <w:autoSpaceDE w:val="0"/>
        <w:autoSpaceDN w:val="0"/>
        <w:adjustRightInd w:val="0"/>
        <w:ind w:left="2304"/>
        <w:jc w:val="both"/>
        <w:rPr>
          <w:b/>
          <w:snapToGrid w:val="0"/>
          <w:sz w:val="22"/>
          <w:szCs w:val="22"/>
        </w:rPr>
      </w:pPr>
    </w:p>
    <w:p w:rsidR="00ED320C" w:rsidRPr="00FE343A" w:rsidRDefault="00ED320C" w:rsidP="00ED320C">
      <w:pPr>
        <w:pStyle w:val="ListParagraph"/>
        <w:numPr>
          <w:ilvl w:val="1"/>
          <w:numId w:val="9"/>
        </w:numPr>
        <w:autoSpaceDE w:val="0"/>
        <w:autoSpaceDN w:val="0"/>
        <w:adjustRightInd w:val="0"/>
        <w:jc w:val="both"/>
        <w:rPr>
          <w:b/>
          <w:snapToGrid w:val="0"/>
          <w:sz w:val="22"/>
          <w:szCs w:val="22"/>
        </w:rPr>
      </w:pPr>
      <w:r w:rsidRPr="00FE343A">
        <w:rPr>
          <w:sz w:val="22"/>
          <w:szCs w:val="22"/>
        </w:rPr>
        <w:t>Reagents may be prepared in any amount provided that the component ratios in the Drug Chemistry Unit Technical Procedure are kept constant.</w:t>
      </w:r>
      <w:r w:rsidRPr="00FE343A">
        <w:rPr>
          <w:snapToGrid w:val="0"/>
          <w:sz w:val="22"/>
          <w:szCs w:val="22"/>
        </w:rPr>
        <w:t xml:space="preserve"> </w:t>
      </w:r>
    </w:p>
    <w:p w:rsidR="00ED320C" w:rsidRPr="00FE343A" w:rsidRDefault="00ED320C" w:rsidP="00ED320C">
      <w:pPr>
        <w:pStyle w:val="ListParagraph"/>
        <w:autoSpaceDE w:val="0"/>
        <w:autoSpaceDN w:val="0"/>
        <w:adjustRightInd w:val="0"/>
        <w:ind w:left="792"/>
        <w:jc w:val="both"/>
        <w:rPr>
          <w:b/>
          <w:snapToGrid w:val="0"/>
          <w:sz w:val="22"/>
          <w:szCs w:val="22"/>
        </w:rPr>
      </w:pPr>
    </w:p>
    <w:p w:rsidR="00ED320C" w:rsidRPr="00FE343A" w:rsidRDefault="00ED320C" w:rsidP="00ED320C">
      <w:pPr>
        <w:pStyle w:val="ListParagraph"/>
        <w:numPr>
          <w:ilvl w:val="1"/>
          <w:numId w:val="9"/>
        </w:numPr>
        <w:jc w:val="both"/>
        <w:rPr>
          <w:b/>
          <w:snapToGrid w:val="0"/>
          <w:sz w:val="22"/>
          <w:szCs w:val="22"/>
        </w:rPr>
      </w:pPr>
      <w:r w:rsidRPr="00FE343A">
        <w:rPr>
          <w:sz w:val="22"/>
          <w:szCs w:val="22"/>
        </w:rPr>
        <w:t>A stock container</w:t>
      </w:r>
      <w:r w:rsidRPr="00FE343A">
        <w:rPr>
          <w:b/>
          <w:sz w:val="22"/>
          <w:szCs w:val="22"/>
        </w:rPr>
        <w:t xml:space="preserve"> </w:t>
      </w:r>
      <w:r w:rsidRPr="00FE343A">
        <w:rPr>
          <w:sz w:val="22"/>
          <w:szCs w:val="22"/>
        </w:rPr>
        <w:t>is</w:t>
      </w:r>
      <w:r w:rsidRPr="00FE343A">
        <w:rPr>
          <w:b/>
          <w:sz w:val="22"/>
          <w:szCs w:val="22"/>
        </w:rPr>
        <w:t xml:space="preserve"> </w:t>
      </w:r>
      <w:r w:rsidRPr="00FE343A">
        <w:rPr>
          <w:sz w:val="22"/>
          <w:szCs w:val="22"/>
        </w:rPr>
        <w:t>a container of reagent prepared to serve as a reserve source of the reagent from which use containers are prepared.  Stock containers shall not be used directly for analysis.</w:t>
      </w:r>
    </w:p>
    <w:p w:rsidR="00ED320C" w:rsidRPr="00FE343A" w:rsidRDefault="00ED320C" w:rsidP="00ED320C">
      <w:pPr>
        <w:pStyle w:val="ListParagraph"/>
        <w:ind w:left="792"/>
        <w:jc w:val="both"/>
        <w:rPr>
          <w:b/>
          <w:snapToGrid w:val="0"/>
          <w:sz w:val="22"/>
          <w:szCs w:val="22"/>
        </w:rPr>
      </w:pPr>
      <w:r w:rsidRPr="00FE343A">
        <w:rPr>
          <w:sz w:val="22"/>
          <w:szCs w:val="22"/>
        </w:rPr>
        <w:t xml:space="preserve">  </w:t>
      </w:r>
    </w:p>
    <w:p w:rsidR="00ED320C" w:rsidRPr="00FE343A" w:rsidRDefault="00ED320C" w:rsidP="00ED320C">
      <w:pPr>
        <w:pStyle w:val="ListParagraph"/>
        <w:numPr>
          <w:ilvl w:val="1"/>
          <w:numId w:val="9"/>
        </w:numPr>
        <w:autoSpaceDE w:val="0"/>
        <w:autoSpaceDN w:val="0"/>
        <w:adjustRightInd w:val="0"/>
        <w:jc w:val="both"/>
        <w:rPr>
          <w:b/>
          <w:snapToGrid w:val="0"/>
          <w:sz w:val="22"/>
          <w:szCs w:val="22"/>
        </w:rPr>
      </w:pPr>
      <w:r w:rsidRPr="00FE343A">
        <w:rPr>
          <w:snapToGrid w:val="0"/>
          <w:sz w:val="22"/>
          <w:szCs w:val="22"/>
        </w:rPr>
        <w:t>A use container</w:t>
      </w:r>
      <w:r w:rsidRPr="00FE343A">
        <w:rPr>
          <w:b/>
          <w:snapToGrid w:val="0"/>
          <w:sz w:val="22"/>
          <w:szCs w:val="22"/>
        </w:rPr>
        <w:t xml:space="preserve"> </w:t>
      </w:r>
      <w:r w:rsidRPr="00FE343A">
        <w:rPr>
          <w:snapToGrid w:val="0"/>
          <w:sz w:val="22"/>
          <w:szCs w:val="22"/>
        </w:rPr>
        <w:t>is</w:t>
      </w:r>
      <w:r w:rsidRPr="00FE343A">
        <w:rPr>
          <w:b/>
          <w:snapToGrid w:val="0"/>
          <w:sz w:val="22"/>
          <w:szCs w:val="22"/>
        </w:rPr>
        <w:t xml:space="preserve"> </w:t>
      </w:r>
      <w:r w:rsidRPr="00FE343A">
        <w:rPr>
          <w:snapToGrid w:val="0"/>
          <w:sz w:val="22"/>
          <w:szCs w:val="22"/>
        </w:rPr>
        <w:t>a container of reagent used directly for analysis.</w:t>
      </w:r>
    </w:p>
    <w:p w:rsidR="00ED320C" w:rsidRPr="00FE343A" w:rsidRDefault="00ED320C" w:rsidP="00ED320C">
      <w:pPr>
        <w:pStyle w:val="ListParagraph"/>
        <w:autoSpaceDE w:val="0"/>
        <w:autoSpaceDN w:val="0"/>
        <w:adjustRightInd w:val="0"/>
        <w:ind w:left="792"/>
        <w:jc w:val="both"/>
        <w:rPr>
          <w:b/>
          <w:snapToGrid w:val="0"/>
          <w:sz w:val="22"/>
          <w:szCs w:val="22"/>
        </w:rPr>
      </w:pPr>
    </w:p>
    <w:p w:rsidR="00ED320C" w:rsidRPr="00FE343A" w:rsidRDefault="00ED320C" w:rsidP="00ED320C">
      <w:pPr>
        <w:pStyle w:val="ListParagraph"/>
        <w:numPr>
          <w:ilvl w:val="1"/>
          <w:numId w:val="9"/>
        </w:numPr>
        <w:jc w:val="both"/>
        <w:rPr>
          <w:b/>
          <w:sz w:val="22"/>
          <w:szCs w:val="22"/>
        </w:rPr>
      </w:pPr>
      <w:r w:rsidRPr="00FE343A">
        <w:rPr>
          <w:sz w:val="22"/>
          <w:szCs w:val="22"/>
        </w:rPr>
        <w:t>Labeling</w:t>
      </w:r>
    </w:p>
    <w:p w:rsidR="00ED320C" w:rsidRPr="00FE343A" w:rsidRDefault="00ED320C" w:rsidP="00ED320C">
      <w:pPr>
        <w:autoSpaceDE w:val="0"/>
        <w:autoSpaceDN w:val="0"/>
        <w:adjustRightInd w:val="0"/>
        <w:jc w:val="both"/>
        <w:rPr>
          <w:b/>
          <w:snapToGrid w:val="0"/>
          <w:sz w:val="22"/>
          <w:szCs w:val="22"/>
        </w:rPr>
      </w:pPr>
    </w:p>
    <w:p w:rsidR="00ED320C" w:rsidRPr="00FE343A" w:rsidRDefault="00ED320C" w:rsidP="00ED320C">
      <w:pPr>
        <w:pStyle w:val="ListParagraph"/>
        <w:numPr>
          <w:ilvl w:val="2"/>
          <w:numId w:val="9"/>
        </w:numPr>
        <w:autoSpaceDE w:val="0"/>
        <w:autoSpaceDN w:val="0"/>
        <w:adjustRightInd w:val="0"/>
        <w:jc w:val="both"/>
        <w:rPr>
          <w:b/>
          <w:snapToGrid w:val="0"/>
          <w:sz w:val="22"/>
          <w:szCs w:val="22"/>
        </w:rPr>
      </w:pPr>
      <w:r w:rsidRPr="00FE343A">
        <w:rPr>
          <w:snapToGrid w:val="0"/>
          <w:sz w:val="22"/>
          <w:szCs w:val="22"/>
        </w:rPr>
        <w:t xml:space="preserve">Lot numbers for stock containers and use containers of prepared reagents </w:t>
      </w:r>
      <w:r w:rsidRPr="00FE343A">
        <w:rPr>
          <w:sz w:val="22"/>
          <w:szCs w:val="22"/>
        </w:rPr>
        <w:t>shall</w:t>
      </w:r>
      <w:r w:rsidRPr="00FE343A">
        <w:rPr>
          <w:snapToGrid w:val="0"/>
          <w:sz w:val="22"/>
          <w:szCs w:val="22"/>
        </w:rPr>
        <w:t xml:space="preserve"> be assigned using lot number designations as specified in the Drug Chemistry Unit Technical Procedure.</w:t>
      </w:r>
    </w:p>
    <w:p w:rsidR="00ED320C" w:rsidRPr="00FE343A" w:rsidRDefault="00ED320C" w:rsidP="00ED320C">
      <w:pPr>
        <w:jc w:val="both"/>
        <w:rPr>
          <w:snapToGrid w:val="0"/>
          <w:sz w:val="22"/>
          <w:szCs w:val="22"/>
        </w:rPr>
      </w:pPr>
    </w:p>
    <w:p w:rsidR="00ED320C" w:rsidRPr="00FE343A" w:rsidRDefault="00ED320C" w:rsidP="00ED320C">
      <w:pPr>
        <w:pStyle w:val="ListParagraph"/>
        <w:numPr>
          <w:ilvl w:val="2"/>
          <w:numId w:val="9"/>
        </w:numPr>
        <w:autoSpaceDE w:val="0"/>
        <w:autoSpaceDN w:val="0"/>
        <w:adjustRightInd w:val="0"/>
        <w:jc w:val="both"/>
        <w:rPr>
          <w:b/>
          <w:snapToGrid w:val="0"/>
          <w:sz w:val="22"/>
          <w:szCs w:val="22"/>
        </w:rPr>
      </w:pPr>
      <w:r w:rsidRPr="00FE343A">
        <w:rPr>
          <w:sz w:val="22"/>
          <w:szCs w:val="22"/>
        </w:rPr>
        <w:t>Stock containers of prepared reagents shall be labeled “Stock”</w:t>
      </w:r>
      <w:r>
        <w:rPr>
          <w:sz w:val="22"/>
          <w:szCs w:val="22"/>
        </w:rPr>
        <w:t>.</w:t>
      </w:r>
      <w:r w:rsidRPr="00FE343A">
        <w:rPr>
          <w:sz w:val="22"/>
          <w:szCs w:val="22"/>
        </w:rPr>
        <w:t xml:space="preserve">  </w:t>
      </w:r>
    </w:p>
    <w:p w:rsidR="00ED320C" w:rsidRPr="00FE343A" w:rsidRDefault="00ED320C" w:rsidP="00ED320C">
      <w:pPr>
        <w:autoSpaceDE w:val="0"/>
        <w:autoSpaceDN w:val="0"/>
        <w:adjustRightInd w:val="0"/>
        <w:jc w:val="both"/>
        <w:rPr>
          <w:b/>
          <w:snapToGrid w:val="0"/>
          <w:sz w:val="22"/>
          <w:szCs w:val="22"/>
        </w:rPr>
      </w:pP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Stock containers of prepared reagents shall be labeled with the following:</w:t>
      </w:r>
    </w:p>
    <w:p w:rsidR="00ED320C" w:rsidRPr="00FE343A" w:rsidRDefault="00ED320C" w:rsidP="00ED320C">
      <w:pPr>
        <w:pStyle w:val="ListParagraph"/>
        <w:ind w:left="3312"/>
        <w:jc w:val="both"/>
        <w:rPr>
          <w:b/>
          <w:snapToGrid w:val="0"/>
          <w:sz w:val="22"/>
          <w:szCs w:val="22"/>
        </w:rPr>
      </w:pP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lastRenderedPageBreak/>
        <w:t>Identity of the reagent</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Initials of preparer</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Date of preparation</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Lot number</w:t>
      </w:r>
    </w:p>
    <w:p w:rsidR="00ED320C" w:rsidRPr="00A72221" w:rsidRDefault="00ED320C" w:rsidP="00ED320C">
      <w:pPr>
        <w:pStyle w:val="ListParagraph"/>
        <w:numPr>
          <w:ilvl w:val="4"/>
          <w:numId w:val="9"/>
        </w:numPr>
        <w:jc w:val="both"/>
        <w:rPr>
          <w:b/>
          <w:snapToGrid w:val="0"/>
          <w:sz w:val="22"/>
          <w:szCs w:val="22"/>
        </w:rPr>
      </w:pPr>
      <w:r w:rsidRPr="00FE343A">
        <w:rPr>
          <w:snapToGrid w:val="0"/>
          <w:sz w:val="22"/>
          <w:szCs w:val="22"/>
        </w:rPr>
        <w:t xml:space="preserve">Expiration date </w:t>
      </w:r>
    </w:p>
    <w:p w:rsidR="00ED320C" w:rsidRPr="00FE343A" w:rsidRDefault="00ED320C" w:rsidP="00ED320C">
      <w:pPr>
        <w:pStyle w:val="ListParagraph"/>
        <w:numPr>
          <w:ilvl w:val="4"/>
          <w:numId w:val="9"/>
        </w:numPr>
        <w:jc w:val="both"/>
        <w:rPr>
          <w:b/>
          <w:snapToGrid w:val="0"/>
          <w:sz w:val="22"/>
          <w:szCs w:val="22"/>
        </w:rPr>
      </w:pPr>
      <w:r>
        <w:rPr>
          <w:snapToGrid w:val="0"/>
          <w:sz w:val="22"/>
          <w:szCs w:val="22"/>
        </w:rPr>
        <w:t xml:space="preserve">Any additional information as required by the CCBI Health and Safety </w:t>
      </w:r>
      <w:r>
        <w:rPr>
          <w:snapToGrid w:val="0"/>
          <w:sz w:val="22"/>
          <w:szCs w:val="22"/>
        </w:rPr>
        <w:tab/>
        <w:t>Manual.</w:t>
      </w:r>
    </w:p>
    <w:p w:rsidR="00ED320C" w:rsidRPr="00FE343A" w:rsidRDefault="00ED320C" w:rsidP="00ED320C">
      <w:pPr>
        <w:pStyle w:val="ListParagraph"/>
        <w:ind w:left="3870"/>
        <w:jc w:val="both"/>
        <w:rPr>
          <w:b/>
          <w:snapToGrid w:val="0"/>
          <w:sz w:val="22"/>
          <w:szCs w:val="22"/>
        </w:rPr>
      </w:pP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Use containers of prepared reagents shall be labeled with the following:</w:t>
      </w:r>
    </w:p>
    <w:p w:rsidR="00ED320C" w:rsidRPr="00FE343A" w:rsidRDefault="00ED320C" w:rsidP="00ED320C">
      <w:pPr>
        <w:pStyle w:val="ListParagraph"/>
        <w:ind w:left="3312"/>
        <w:jc w:val="both"/>
        <w:rPr>
          <w:b/>
          <w:snapToGrid w:val="0"/>
          <w:sz w:val="22"/>
          <w:szCs w:val="22"/>
        </w:rPr>
      </w:pP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Identity of the reagent</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Initials of preparer</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Date of preparation</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Lot number</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 xml:space="preserve">Expiration date </w:t>
      </w:r>
    </w:p>
    <w:p w:rsidR="00ED320C" w:rsidRPr="00A72221" w:rsidRDefault="00ED320C" w:rsidP="00ED320C">
      <w:pPr>
        <w:pStyle w:val="ListParagraph"/>
        <w:numPr>
          <w:ilvl w:val="4"/>
          <w:numId w:val="9"/>
        </w:numPr>
        <w:jc w:val="both"/>
        <w:rPr>
          <w:b/>
          <w:snapToGrid w:val="0"/>
          <w:sz w:val="22"/>
          <w:szCs w:val="22"/>
        </w:rPr>
      </w:pPr>
      <w:r w:rsidRPr="00FE343A">
        <w:rPr>
          <w:snapToGrid w:val="0"/>
          <w:sz w:val="22"/>
          <w:szCs w:val="22"/>
        </w:rPr>
        <w:t>QCC due date</w:t>
      </w:r>
    </w:p>
    <w:p w:rsidR="00ED320C" w:rsidRPr="00FE343A" w:rsidRDefault="00ED320C" w:rsidP="00ED320C">
      <w:pPr>
        <w:pStyle w:val="ListParagraph"/>
        <w:numPr>
          <w:ilvl w:val="4"/>
          <w:numId w:val="9"/>
        </w:numPr>
        <w:jc w:val="both"/>
        <w:rPr>
          <w:b/>
          <w:snapToGrid w:val="0"/>
          <w:sz w:val="22"/>
          <w:szCs w:val="22"/>
        </w:rPr>
      </w:pPr>
      <w:r>
        <w:rPr>
          <w:snapToGrid w:val="0"/>
          <w:sz w:val="22"/>
          <w:szCs w:val="22"/>
        </w:rPr>
        <w:t xml:space="preserve">Any additional information as required by the CCBI Health and Safety </w:t>
      </w:r>
      <w:r>
        <w:rPr>
          <w:snapToGrid w:val="0"/>
          <w:sz w:val="22"/>
          <w:szCs w:val="22"/>
        </w:rPr>
        <w:tab/>
        <w:t>Manual.</w:t>
      </w:r>
    </w:p>
    <w:p w:rsidR="00ED320C" w:rsidRPr="00FE343A" w:rsidRDefault="00ED320C" w:rsidP="00ED320C">
      <w:pPr>
        <w:pStyle w:val="ListParagraph"/>
        <w:ind w:left="2232"/>
        <w:jc w:val="both"/>
        <w:rPr>
          <w:b/>
          <w:snapToGrid w:val="0"/>
          <w:sz w:val="22"/>
          <w:szCs w:val="22"/>
        </w:rPr>
      </w:pPr>
    </w:p>
    <w:p w:rsidR="00ED320C" w:rsidRPr="00FE343A" w:rsidRDefault="00ED320C" w:rsidP="00ED320C">
      <w:pPr>
        <w:pStyle w:val="ListParagraph"/>
        <w:ind w:left="2232"/>
        <w:jc w:val="both"/>
        <w:rPr>
          <w:b/>
          <w:snapToGrid w:val="0"/>
          <w:sz w:val="22"/>
          <w:szCs w:val="22"/>
        </w:rPr>
      </w:pP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Each new container of prepared reagent shall be documented in the reagent log with the following:</w:t>
      </w:r>
    </w:p>
    <w:p w:rsidR="00ED320C" w:rsidRPr="00FE343A" w:rsidRDefault="00ED320C" w:rsidP="00ED320C">
      <w:pPr>
        <w:pStyle w:val="ListParagraph"/>
        <w:ind w:left="3312"/>
        <w:jc w:val="both"/>
        <w:rPr>
          <w:b/>
          <w:snapToGrid w:val="0"/>
          <w:sz w:val="22"/>
          <w:szCs w:val="22"/>
        </w:rPr>
      </w:pP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Identity of the reagent and lot number</w:t>
      </w:r>
    </w:p>
    <w:p w:rsidR="00ED320C" w:rsidRPr="00A72221" w:rsidRDefault="00ED320C" w:rsidP="00ED320C">
      <w:pPr>
        <w:pStyle w:val="ListParagraph"/>
        <w:numPr>
          <w:ilvl w:val="4"/>
          <w:numId w:val="9"/>
        </w:numPr>
        <w:jc w:val="both"/>
        <w:rPr>
          <w:b/>
          <w:snapToGrid w:val="0"/>
          <w:sz w:val="22"/>
          <w:szCs w:val="22"/>
        </w:rPr>
      </w:pPr>
      <w:r w:rsidRPr="00FE343A">
        <w:rPr>
          <w:snapToGrid w:val="0"/>
          <w:sz w:val="22"/>
          <w:szCs w:val="22"/>
        </w:rPr>
        <w:t xml:space="preserve">Reference to the Drug Chemistry Unit Technical Procedure followed for </w:t>
      </w:r>
      <w:r>
        <w:rPr>
          <w:snapToGrid w:val="0"/>
          <w:sz w:val="22"/>
          <w:szCs w:val="22"/>
        </w:rPr>
        <w:t xml:space="preserve">   </w:t>
      </w:r>
    </w:p>
    <w:p w:rsidR="00ED320C" w:rsidRPr="00FE343A" w:rsidRDefault="00ED320C" w:rsidP="00ED320C">
      <w:pPr>
        <w:pStyle w:val="ListParagraph"/>
        <w:ind w:left="2232"/>
        <w:jc w:val="both"/>
        <w:rPr>
          <w:b/>
          <w:snapToGrid w:val="0"/>
          <w:sz w:val="22"/>
          <w:szCs w:val="22"/>
        </w:rPr>
      </w:pPr>
      <w:r>
        <w:rPr>
          <w:snapToGrid w:val="0"/>
          <w:sz w:val="22"/>
          <w:szCs w:val="22"/>
        </w:rPr>
        <w:t xml:space="preserve">          </w:t>
      </w:r>
      <w:r w:rsidRPr="00FE343A">
        <w:rPr>
          <w:snapToGrid w:val="0"/>
          <w:sz w:val="22"/>
          <w:szCs w:val="22"/>
        </w:rPr>
        <w:t>preparation</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Initials of preparer</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Date of preparation</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 xml:space="preserve">Expiration date </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QCC result and supplier and lot number of any reference material used</w:t>
      </w:r>
    </w:p>
    <w:p w:rsidR="00ED320C" w:rsidRPr="00FE343A" w:rsidRDefault="00ED320C" w:rsidP="00ED320C">
      <w:pPr>
        <w:pStyle w:val="ListParagraph"/>
        <w:numPr>
          <w:ilvl w:val="4"/>
          <w:numId w:val="9"/>
        </w:numPr>
        <w:jc w:val="both"/>
        <w:rPr>
          <w:b/>
          <w:snapToGrid w:val="0"/>
          <w:sz w:val="22"/>
          <w:szCs w:val="22"/>
        </w:rPr>
      </w:pPr>
      <w:r w:rsidRPr="00FE343A">
        <w:rPr>
          <w:snapToGrid w:val="0"/>
          <w:sz w:val="22"/>
          <w:szCs w:val="22"/>
        </w:rPr>
        <w:t>Component(s) and supplier and lot number</w:t>
      </w:r>
    </w:p>
    <w:p w:rsidR="00ED320C" w:rsidRPr="00FE343A" w:rsidRDefault="00ED320C" w:rsidP="00ED320C">
      <w:pPr>
        <w:jc w:val="both"/>
        <w:rPr>
          <w:b/>
          <w:snapToGrid w:val="0"/>
          <w:sz w:val="22"/>
          <w:szCs w:val="22"/>
        </w:rPr>
      </w:pPr>
    </w:p>
    <w:p w:rsidR="00ED320C" w:rsidRPr="00FE343A" w:rsidRDefault="00ED320C" w:rsidP="00ED320C">
      <w:pPr>
        <w:pStyle w:val="ListParagraph"/>
        <w:numPr>
          <w:ilvl w:val="1"/>
          <w:numId w:val="9"/>
        </w:numPr>
        <w:jc w:val="both"/>
        <w:rPr>
          <w:b/>
          <w:sz w:val="22"/>
          <w:szCs w:val="22"/>
        </w:rPr>
      </w:pPr>
      <w:r w:rsidRPr="00FE343A">
        <w:rPr>
          <w:sz w:val="22"/>
          <w:szCs w:val="22"/>
        </w:rPr>
        <w:t>Storage</w:t>
      </w:r>
    </w:p>
    <w:p w:rsidR="00ED320C" w:rsidRPr="00FE343A" w:rsidRDefault="00ED320C" w:rsidP="00ED320C">
      <w:pPr>
        <w:pStyle w:val="ListParagraph"/>
        <w:jc w:val="both"/>
        <w:rPr>
          <w:sz w:val="22"/>
          <w:szCs w:val="22"/>
        </w:rPr>
      </w:pPr>
    </w:p>
    <w:p w:rsidR="00ED320C" w:rsidRPr="00FE343A" w:rsidRDefault="00ED320C" w:rsidP="00ED320C">
      <w:pPr>
        <w:pStyle w:val="ListParagraph"/>
        <w:numPr>
          <w:ilvl w:val="2"/>
          <w:numId w:val="9"/>
        </w:numPr>
        <w:jc w:val="both"/>
        <w:rPr>
          <w:b/>
          <w:sz w:val="22"/>
          <w:szCs w:val="22"/>
        </w:rPr>
      </w:pPr>
      <w:r>
        <w:rPr>
          <w:sz w:val="22"/>
          <w:szCs w:val="22"/>
        </w:rPr>
        <w:t xml:space="preserve"> </w:t>
      </w:r>
      <w:r w:rsidRPr="00FE343A">
        <w:rPr>
          <w:sz w:val="22"/>
          <w:szCs w:val="22"/>
        </w:rPr>
        <w:t xml:space="preserve">Reagents shall be stored in closed containers. </w:t>
      </w:r>
    </w:p>
    <w:p w:rsidR="00ED320C" w:rsidRPr="00FE343A" w:rsidRDefault="00ED320C" w:rsidP="00ED320C">
      <w:pPr>
        <w:pStyle w:val="ListParagraph"/>
        <w:ind w:left="792"/>
        <w:jc w:val="both"/>
        <w:rPr>
          <w:b/>
          <w:sz w:val="22"/>
          <w:szCs w:val="22"/>
        </w:rPr>
      </w:pPr>
    </w:p>
    <w:p w:rsidR="00ED320C" w:rsidRDefault="00ED320C" w:rsidP="00ED320C">
      <w:pPr>
        <w:pStyle w:val="ListParagraph"/>
        <w:numPr>
          <w:ilvl w:val="2"/>
          <w:numId w:val="9"/>
        </w:numPr>
        <w:jc w:val="both"/>
        <w:rPr>
          <w:sz w:val="22"/>
          <w:szCs w:val="22"/>
        </w:rPr>
      </w:pPr>
      <w:r>
        <w:rPr>
          <w:sz w:val="22"/>
          <w:szCs w:val="22"/>
        </w:rPr>
        <w:t xml:space="preserve"> </w:t>
      </w:r>
      <w:r w:rsidRPr="00072F3A">
        <w:rPr>
          <w:sz w:val="22"/>
          <w:szCs w:val="22"/>
        </w:rPr>
        <w:t>All stock containers shall be stored in a</w:t>
      </w:r>
      <w:r>
        <w:rPr>
          <w:sz w:val="22"/>
          <w:szCs w:val="22"/>
        </w:rPr>
        <w:t xml:space="preserve"> </w:t>
      </w:r>
      <w:r w:rsidRPr="00072F3A">
        <w:rPr>
          <w:sz w:val="22"/>
          <w:szCs w:val="22"/>
        </w:rPr>
        <w:t>chemical storage refrigerator in a secure location</w:t>
      </w:r>
      <w:r>
        <w:rPr>
          <w:sz w:val="22"/>
          <w:szCs w:val="22"/>
        </w:rPr>
        <w:t>.</w:t>
      </w:r>
    </w:p>
    <w:p w:rsidR="00ED320C" w:rsidRPr="00072F3A" w:rsidRDefault="00ED320C" w:rsidP="00ED320C">
      <w:pPr>
        <w:pStyle w:val="ListParagraph"/>
        <w:ind w:left="1224"/>
        <w:jc w:val="both"/>
        <w:rPr>
          <w:sz w:val="22"/>
          <w:szCs w:val="22"/>
        </w:rPr>
      </w:pPr>
    </w:p>
    <w:p w:rsidR="00ED320C" w:rsidRPr="00FE343A" w:rsidRDefault="00ED320C" w:rsidP="00ED320C">
      <w:pPr>
        <w:pStyle w:val="ListParagraph"/>
        <w:numPr>
          <w:ilvl w:val="2"/>
          <w:numId w:val="9"/>
        </w:numPr>
        <w:jc w:val="both"/>
        <w:rPr>
          <w:b/>
          <w:sz w:val="22"/>
          <w:szCs w:val="22"/>
        </w:rPr>
      </w:pPr>
      <w:r>
        <w:rPr>
          <w:sz w:val="22"/>
          <w:szCs w:val="22"/>
        </w:rPr>
        <w:t xml:space="preserve"> </w:t>
      </w:r>
      <w:r w:rsidRPr="00FE343A">
        <w:rPr>
          <w:sz w:val="22"/>
          <w:szCs w:val="22"/>
        </w:rPr>
        <w:t xml:space="preserve">All use containers shall be stored on the countertop or under the hood, unless otherwise specified in the Drug Chemistry Unit Technical Procedure. </w:t>
      </w:r>
    </w:p>
    <w:p w:rsidR="00ED320C" w:rsidRPr="00FE343A" w:rsidRDefault="00ED320C" w:rsidP="00ED320C">
      <w:pPr>
        <w:jc w:val="both"/>
        <w:rPr>
          <w:snapToGrid w:val="0"/>
          <w:sz w:val="22"/>
          <w:szCs w:val="22"/>
        </w:rPr>
      </w:pPr>
    </w:p>
    <w:p w:rsidR="00ED320C" w:rsidRPr="00FE343A" w:rsidRDefault="00ED320C" w:rsidP="00ED320C">
      <w:pPr>
        <w:pStyle w:val="ListParagraph"/>
        <w:numPr>
          <w:ilvl w:val="1"/>
          <w:numId w:val="9"/>
        </w:numPr>
        <w:jc w:val="both"/>
        <w:rPr>
          <w:b/>
          <w:sz w:val="22"/>
          <w:szCs w:val="22"/>
        </w:rPr>
      </w:pPr>
      <w:r w:rsidRPr="00FE343A">
        <w:rPr>
          <w:snapToGrid w:val="0"/>
          <w:sz w:val="22"/>
          <w:szCs w:val="22"/>
        </w:rPr>
        <w:t>Expiration Dates</w:t>
      </w:r>
    </w:p>
    <w:p w:rsidR="00ED320C" w:rsidRPr="00FE343A" w:rsidRDefault="00ED320C" w:rsidP="00ED320C">
      <w:pPr>
        <w:jc w:val="both"/>
        <w:rPr>
          <w:b/>
          <w:sz w:val="22"/>
          <w:szCs w:val="22"/>
        </w:rPr>
      </w:pPr>
    </w:p>
    <w:p w:rsidR="00ED320C" w:rsidRPr="00FE343A" w:rsidRDefault="00ED320C" w:rsidP="00ED320C">
      <w:pPr>
        <w:pStyle w:val="ListParagraph"/>
        <w:numPr>
          <w:ilvl w:val="2"/>
          <w:numId w:val="9"/>
        </w:numPr>
        <w:jc w:val="both"/>
        <w:rPr>
          <w:b/>
          <w:sz w:val="22"/>
          <w:szCs w:val="22"/>
        </w:rPr>
      </w:pPr>
      <w:r w:rsidRPr="00FE343A">
        <w:rPr>
          <w:snapToGrid w:val="0"/>
          <w:sz w:val="22"/>
          <w:szCs w:val="22"/>
        </w:rPr>
        <w:t xml:space="preserve">Stock Containers have a </w:t>
      </w:r>
      <w:proofErr w:type="gramStart"/>
      <w:r w:rsidRPr="00FE343A">
        <w:rPr>
          <w:snapToGrid w:val="0"/>
          <w:sz w:val="22"/>
          <w:szCs w:val="22"/>
        </w:rPr>
        <w:t>three year</w:t>
      </w:r>
      <w:proofErr w:type="gramEnd"/>
      <w:r w:rsidRPr="00FE343A">
        <w:rPr>
          <w:snapToGrid w:val="0"/>
          <w:sz w:val="22"/>
          <w:szCs w:val="22"/>
        </w:rPr>
        <w:t xml:space="preserve"> expiry unless otherwise specified in the Drug Chemistry Unit Technical Procedure.</w:t>
      </w:r>
      <w:r w:rsidRPr="00FE343A">
        <w:rPr>
          <w:b/>
          <w:snapToGrid w:val="0"/>
          <w:sz w:val="22"/>
          <w:szCs w:val="22"/>
        </w:rPr>
        <w:t xml:space="preserve"> </w:t>
      </w:r>
    </w:p>
    <w:p w:rsidR="00ED320C" w:rsidRPr="00FE343A" w:rsidRDefault="00ED320C" w:rsidP="00ED320C">
      <w:pPr>
        <w:pStyle w:val="ListParagraph"/>
        <w:ind w:left="1224"/>
        <w:jc w:val="both"/>
        <w:rPr>
          <w:b/>
          <w:sz w:val="22"/>
          <w:szCs w:val="22"/>
        </w:rPr>
      </w:pPr>
    </w:p>
    <w:p w:rsidR="00ED320C" w:rsidRPr="00FE343A" w:rsidRDefault="00ED320C" w:rsidP="00ED320C">
      <w:pPr>
        <w:pStyle w:val="ListParagraph"/>
        <w:numPr>
          <w:ilvl w:val="2"/>
          <w:numId w:val="9"/>
        </w:numPr>
        <w:jc w:val="both"/>
        <w:rPr>
          <w:b/>
          <w:sz w:val="22"/>
          <w:szCs w:val="22"/>
        </w:rPr>
      </w:pPr>
      <w:r w:rsidRPr="00FE343A">
        <w:rPr>
          <w:snapToGrid w:val="0"/>
          <w:sz w:val="22"/>
          <w:szCs w:val="22"/>
        </w:rPr>
        <w:t xml:space="preserve">Use containers have a </w:t>
      </w:r>
      <w:proofErr w:type="gramStart"/>
      <w:r w:rsidRPr="00FE343A">
        <w:rPr>
          <w:snapToGrid w:val="0"/>
          <w:sz w:val="22"/>
          <w:szCs w:val="22"/>
        </w:rPr>
        <w:t>one year</w:t>
      </w:r>
      <w:proofErr w:type="gramEnd"/>
      <w:r w:rsidRPr="00FE343A">
        <w:rPr>
          <w:snapToGrid w:val="0"/>
          <w:sz w:val="22"/>
          <w:szCs w:val="22"/>
        </w:rPr>
        <w:t xml:space="preserve"> expiry date unless otherwise specified in the Drug Chemistry Unit Technical Procedure. </w:t>
      </w:r>
    </w:p>
    <w:p w:rsidR="00ED320C" w:rsidRPr="00FE343A" w:rsidRDefault="00ED320C" w:rsidP="00ED320C">
      <w:pPr>
        <w:pStyle w:val="ListParagraph"/>
        <w:ind w:left="2304"/>
        <w:jc w:val="both"/>
        <w:rPr>
          <w:b/>
          <w:snapToGrid w:val="0"/>
          <w:sz w:val="22"/>
          <w:szCs w:val="22"/>
        </w:rPr>
      </w:pP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Use Containers with an expiry greater than six months must be have QCC(s) repeated every six months to ensure reagent reliability.</w:t>
      </w:r>
    </w:p>
    <w:p w:rsidR="00ED320C" w:rsidRPr="00FE343A" w:rsidRDefault="00ED320C" w:rsidP="00ED320C">
      <w:pPr>
        <w:pStyle w:val="ListParagraph"/>
        <w:autoSpaceDE w:val="0"/>
        <w:autoSpaceDN w:val="0"/>
        <w:adjustRightInd w:val="0"/>
        <w:ind w:left="5760"/>
        <w:jc w:val="both"/>
        <w:rPr>
          <w:b/>
          <w:snapToGrid w:val="0"/>
          <w:sz w:val="22"/>
          <w:szCs w:val="22"/>
        </w:rPr>
      </w:pPr>
    </w:p>
    <w:p w:rsidR="00ED320C" w:rsidRPr="00FE343A" w:rsidRDefault="00ED320C" w:rsidP="00ED320C">
      <w:pPr>
        <w:pStyle w:val="ListParagraph"/>
        <w:numPr>
          <w:ilvl w:val="1"/>
          <w:numId w:val="9"/>
        </w:numPr>
        <w:jc w:val="both"/>
        <w:rPr>
          <w:b/>
          <w:snapToGrid w:val="0"/>
          <w:sz w:val="22"/>
          <w:szCs w:val="22"/>
        </w:rPr>
      </w:pPr>
      <w:r w:rsidRPr="00FE343A">
        <w:rPr>
          <w:snapToGrid w:val="0"/>
          <w:sz w:val="22"/>
          <w:szCs w:val="22"/>
        </w:rPr>
        <w:t>Quality Control Checks</w:t>
      </w:r>
    </w:p>
    <w:p w:rsidR="00ED320C" w:rsidRPr="00FE343A" w:rsidRDefault="00ED320C" w:rsidP="00ED320C">
      <w:pPr>
        <w:pStyle w:val="ListParagraph"/>
        <w:ind w:left="3312"/>
        <w:jc w:val="both"/>
        <w:rPr>
          <w:b/>
          <w:snapToGrid w:val="0"/>
          <w:sz w:val="22"/>
          <w:szCs w:val="22"/>
        </w:rPr>
      </w:pP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Prepared reagents shall be quality control checked according to the Drug Chemistry Unit Technical Procedure prior to initial use and use containers with an expiry of greater than six months shall have QCC(s) repeated every six months to ensure reagent reliability.</w:t>
      </w:r>
    </w:p>
    <w:p w:rsidR="00ED320C" w:rsidRPr="00FE343A" w:rsidRDefault="00ED320C" w:rsidP="00ED320C">
      <w:pPr>
        <w:pStyle w:val="ListParagraph"/>
        <w:ind w:left="1224"/>
        <w:jc w:val="both"/>
        <w:rPr>
          <w:b/>
          <w:snapToGrid w:val="0"/>
          <w:sz w:val="22"/>
          <w:szCs w:val="22"/>
        </w:rPr>
      </w:pPr>
      <w:r w:rsidRPr="00FE343A">
        <w:rPr>
          <w:snapToGrid w:val="0"/>
          <w:sz w:val="22"/>
          <w:szCs w:val="22"/>
        </w:rPr>
        <w:t xml:space="preserve"> </w:t>
      </w: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Document quality control checks in the reagent log with the following:</w:t>
      </w:r>
    </w:p>
    <w:p w:rsidR="00ED320C" w:rsidRPr="00FE343A" w:rsidRDefault="00ED320C" w:rsidP="00ED320C">
      <w:pPr>
        <w:pStyle w:val="ListParagraph"/>
        <w:ind w:left="1224"/>
        <w:jc w:val="both"/>
        <w:rPr>
          <w:b/>
          <w:snapToGrid w:val="0"/>
          <w:sz w:val="22"/>
          <w:szCs w:val="22"/>
        </w:rPr>
      </w:pPr>
    </w:p>
    <w:p w:rsidR="00ED320C" w:rsidRPr="00FE343A" w:rsidRDefault="00ED320C" w:rsidP="00ED320C">
      <w:pPr>
        <w:pStyle w:val="ListParagraph"/>
        <w:numPr>
          <w:ilvl w:val="3"/>
          <w:numId w:val="9"/>
        </w:numPr>
        <w:jc w:val="both"/>
        <w:rPr>
          <w:b/>
          <w:snapToGrid w:val="0"/>
          <w:sz w:val="22"/>
          <w:szCs w:val="22"/>
        </w:rPr>
      </w:pPr>
      <w:r w:rsidRPr="00FE343A">
        <w:rPr>
          <w:snapToGrid w:val="0"/>
          <w:sz w:val="22"/>
          <w:szCs w:val="22"/>
        </w:rPr>
        <w:t>Date performed</w:t>
      </w:r>
    </w:p>
    <w:p w:rsidR="00ED320C" w:rsidRPr="00FE343A" w:rsidRDefault="00ED320C" w:rsidP="00ED320C">
      <w:pPr>
        <w:pStyle w:val="ListParagraph"/>
        <w:numPr>
          <w:ilvl w:val="3"/>
          <w:numId w:val="9"/>
        </w:numPr>
        <w:jc w:val="both"/>
        <w:rPr>
          <w:b/>
          <w:snapToGrid w:val="0"/>
          <w:sz w:val="22"/>
          <w:szCs w:val="22"/>
        </w:rPr>
      </w:pPr>
      <w:r w:rsidRPr="00FE343A">
        <w:rPr>
          <w:snapToGrid w:val="0"/>
          <w:sz w:val="22"/>
          <w:szCs w:val="22"/>
        </w:rPr>
        <w:t>Initials of Drug Chemist</w:t>
      </w:r>
      <w:r>
        <w:rPr>
          <w:snapToGrid w:val="0"/>
          <w:sz w:val="22"/>
          <w:szCs w:val="22"/>
        </w:rPr>
        <w:t xml:space="preserve"> (performing and/or observing)</w:t>
      </w:r>
    </w:p>
    <w:p w:rsidR="00ED320C" w:rsidRPr="00FE343A" w:rsidRDefault="00ED320C" w:rsidP="00ED320C">
      <w:pPr>
        <w:pStyle w:val="ListParagraph"/>
        <w:numPr>
          <w:ilvl w:val="3"/>
          <w:numId w:val="9"/>
        </w:numPr>
        <w:jc w:val="both"/>
        <w:rPr>
          <w:b/>
          <w:snapToGrid w:val="0"/>
          <w:sz w:val="22"/>
          <w:szCs w:val="22"/>
        </w:rPr>
      </w:pPr>
      <w:r w:rsidRPr="00FE343A">
        <w:rPr>
          <w:snapToGrid w:val="0"/>
          <w:sz w:val="22"/>
          <w:szCs w:val="22"/>
        </w:rPr>
        <w:t>Reference material, supplier and lot number</w:t>
      </w:r>
    </w:p>
    <w:p w:rsidR="00ED320C" w:rsidRPr="00FE343A" w:rsidRDefault="00ED320C" w:rsidP="00ED320C">
      <w:pPr>
        <w:pStyle w:val="ListParagraph"/>
        <w:numPr>
          <w:ilvl w:val="3"/>
          <w:numId w:val="9"/>
        </w:numPr>
        <w:jc w:val="both"/>
        <w:rPr>
          <w:b/>
          <w:snapToGrid w:val="0"/>
          <w:sz w:val="22"/>
          <w:szCs w:val="22"/>
        </w:rPr>
      </w:pPr>
      <w:r w:rsidRPr="00FE343A">
        <w:rPr>
          <w:snapToGrid w:val="0"/>
          <w:sz w:val="22"/>
          <w:szCs w:val="22"/>
        </w:rPr>
        <w:t>QCC result</w:t>
      </w:r>
    </w:p>
    <w:p w:rsidR="00ED320C" w:rsidRPr="00FE343A" w:rsidRDefault="00ED320C" w:rsidP="00ED320C">
      <w:pPr>
        <w:pStyle w:val="ListParagraph"/>
        <w:numPr>
          <w:ilvl w:val="3"/>
          <w:numId w:val="9"/>
        </w:numPr>
        <w:jc w:val="both"/>
        <w:rPr>
          <w:b/>
          <w:snapToGrid w:val="0"/>
          <w:sz w:val="22"/>
          <w:szCs w:val="22"/>
        </w:rPr>
      </w:pPr>
      <w:r w:rsidRPr="00FE343A">
        <w:rPr>
          <w:snapToGrid w:val="0"/>
          <w:sz w:val="22"/>
          <w:szCs w:val="22"/>
        </w:rPr>
        <w:t>Due date for next QCC</w:t>
      </w:r>
    </w:p>
    <w:p w:rsidR="00ED320C" w:rsidRPr="00FE343A" w:rsidRDefault="00ED320C" w:rsidP="00ED320C">
      <w:pPr>
        <w:jc w:val="both"/>
        <w:rPr>
          <w:b/>
          <w:snapToGrid w:val="0"/>
          <w:sz w:val="22"/>
          <w:szCs w:val="22"/>
        </w:rPr>
      </w:pPr>
    </w:p>
    <w:p w:rsidR="00ED320C" w:rsidRPr="00FE343A" w:rsidRDefault="00ED320C" w:rsidP="00ED320C">
      <w:pPr>
        <w:pStyle w:val="ListParagraph"/>
        <w:numPr>
          <w:ilvl w:val="2"/>
          <w:numId w:val="9"/>
        </w:numPr>
        <w:jc w:val="both"/>
        <w:rPr>
          <w:b/>
          <w:snapToGrid w:val="0"/>
          <w:sz w:val="22"/>
          <w:szCs w:val="22"/>
        </w:rPr>
      </w:pPr>
      <w:r w:rsidRPr="00FE343A">
        <w:rPr>
          <w:snapToGrid w:val="0"/>
          <w:sz w:val="22"/>
          <w:szCs w:val="22"/>
        </w:rPr>
        <w:t>The next QCC due date shall be listed on the use container, if applicable.</w:t>
      </w:r>
    </w:p>
    <w:p w:rsidR="00ED320C" w:rsidRPr="00FE343A" w:rsidRDefault="00ED320C" w:rsidP="00ED320C">
      <w:pPr>
        <w:pStyle w:val="ListParagraph"/>
        <w:jc w:val="both"/>
        <w:rPr>
          <w:b/>
          <w:sz w:val="22"/>
          <w:szCs w:val="22"/>
        </w:rPr>
      </w:pPr>
    </w:p>
    <w:p w:rsidR="00ED320C" w:rsidRPr="00703065" w:rsidRDefault="00ED320C" w:rsidP="00ED320C">
      <w:pPr>
        <w:pStyle w:val="ListParagraph"/>
        <w:numPr>
          <w:ilvl w:val="0"/>
          <w:numId w:val="9"/>
        </w:numPr>
        <w:jc w:val="both"/>
        <w:rPr>
          <w:b/>
          <w:snapToGrid w:val="0"/>
          <w:sz w:val="22"/>
          <w:szCs w:val="22"/>
        </w:rPr>
      </w:pPr>
      <w:r w:rsidRPr="00703065">
        <w:rPr>
          <w:b/>
          <w:sz w:val="22"/>
          <w:szCs w:val="22"/>
        </w:rPr>
        <w:t>Procedure for Reference Materials</w:t>
      </w:r>
    </w:p>
    <w:p w:rsidR="00ED320C" w:rsidRPr="00703065" w:rsidRDefault="00ED320C" w:rsidP="00ED320C">
      <w:pPr>
        <w:pStyle w:val="ListParagraph"/>
        <w:ind w:left="360"/>
        <w:jc w:val="both"/>
        <w:rPr>
          <w:b/>
          <w:snapToGrid w:val="0"/>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 xml:space="preserve">Store Reference Materials that have not been approved for use in a location that is clearly labeled “Pending </w:t>
      </w:r>
      <w:r w:rsidRPr="00045448">
        <w:rPr>
          <w:color w:val="000000" w:themeColor="text1"/>
          <w:sz w:val="22"/>
          <w:szCs w:val="22"/>
        </w:rPr>
        <w:t>Approval.”  Update the Drug Chemistry Unit Reference Material Inventory log maintained in the Drug Chemistry Unit folder on the shared drive when the material is received and when it is emptied / disposed.</w:t>
      </w:r>
    </w:p>
    <w:p w:rsidR="00ED320C" w:rsidRPr="00FE343A" w:rsidRDefault="00ED320C" w:rsidP="00ED320C">
      <w:pPr>
        <w:pStyle w:val="ListParagraph"/>
        <w:autoSpaceDE w:val="0"/>
        <w:autoSpaceDN w:val="0"/>
        <w:adjustRightInd w:val="0"/>
        <w:ind w:left="792"/>
        <w:jc w:val="both"/>
        <w:rPr>
          <w:b/>
          <w:sz w:val="22"/>
          <w:szCs w:val="22"/>
        </w:rPr>
      </w:pPr>
    </w:p>
    <w:p w:rsidR="00ED320C" w:rsidRPr="00FE343A" w:rsidRDefault="00ED320C" w:rsidP="00ED320C">
      <w:pPr>
        <w:pStyle w:val="ListParagraph"/>
        <w:numPr>
          <w:ilvl w:val="2"/>
          <w:numId w:val="9"/>
        </w:numPr>
        <w:autoSpaceDE w:val="0"/>
        <w:autoSpaceDN w:val="0"/>
        <w:adjustRightInd w:val="0"/>
        <w:jc w:val="both"/>
        <w:rPr>
          <w:b/>
          <w:sz w:val="22"/>
          <w:szCs w:val="22"/>
        </w:rPr>
      </w:pPr>
      <w:r>
        <w:rPr>
          <w:sz w:val="22"/>
          <w:szCs w:val="22"/>
        </w:rPr>
        <w:t xml:space="preserve"> </w:t>
      </w:r>
      <w:r w:rsidRPr="00FE343A">
        <w:rPr>
          <w:sz w:val="22"/>
          <w:szCs w:val="22"/>
        </w:rPr>
        <w:t xml:space="preserve">If material is to be obtained from a submission for use as a reference material a drug acquisition form must be completed by the Drug Chemist and approved by the Drug Chemistry Technical Leader.  The Drug Chemist must record the amount removed and the purpose on the Drug Chemistry worksheet for inclusion in the case file.  The Drug Chemistry Technical Leader must verify, with initials and date, this entry in the case file.  The drug acquisition form shall be maintained in the Drug Chemistry Unit </w:t>
      </w:r>
      <w:r>
        <w:rPr>
          <w:sz w:val="22"/>
          <w:szCs w:val="22"/>
        </w:rPr>
        <w:t>folder on the shared drive</w:t>
      </w:r>
      <w:r w:rsidRPr="00FE343A">
        <w:rPr>
          <w:sz w:val="22"/>
          <w:szCs w:val="22"/>
        </w:rPr>
        <w:t>.</w:t>
      </w:r>
    </w:p>
    <w:p w:rsidR="00ED320C" w:rsidRPr="00FE343A" w:rsidRDefault="00ED320C" w:rsidP="00ED320C">
      <w:pPr>
        <w:autoSpaceDE w:val="0"/>
        <w:autoSpaceDN w:val="0"/>
        <w:adjustRightInd w:val="0"/>
        <w:jc w:val="both"/>
        <w:rPr>
          <w:b/>
          <w:sz w:val="22"/>
          <w:szCs w:val="22"/>
        </w:rPr>
      </w:pPr>
    </w:p>
    <w:p w:rsidR="00ED320C" w:rsidRPr="00F64754" w:rsidRDefault="00ED320C" w:rsidP="00ED320C">
      <w:pPr>
        <w:pStyle w:val="ListParagraph"/>
        <w:numPr>
          <w:ilvl w:val="1"/>
          <w:numId w:val="9"/>
        </w:numPr>
        <w:autoSpaceDE w:val="0"/>
        <w:autoSpaceDN w:val="0"/>
        <w:adjustRightInd w:val="0"/>
        <w:jc w:val="both"/>
        <w:rPr>
          <w:b/>
          <w:sz w:val="22"/>
          <w:szCs w:val="22"/>
        </w:rPr>
      </w:pPr>
      <w:bookmarkStart w:id="36" w:name="_Hlk28596176"/>
      <w:r w:rsidRPr="00FE343A">
        <w:rPr>
          <w:sz w:val="22"/>
          <w:szCs w:val="22"/>
        </w:rPr>
        <w:t>Reference materials used in the Drug Chemistry Unit for the identification of controlled substances and in quality control checks are critical reagents.</w:t>
      </w:r>
    </w:p>
    <w:bookmarkEnd w:id="36"/>
    <w:p w:rsidR="00ED320C" w:rsidRPr="00F64754" w:rsidRDefault="00ED320C" w:rsidP="00ED320C">
      <w:pPr>
        <w:pStyle w:val="ListParagraph"/>
        <w:autoSpaceDE w:val="0"/>
        <w:autoSpaceDN w:val="0"/>
        <w:adjustRightInd w:val="0"/>
        <w:ind w:left="1152"/>
        <w:jc w:val="both"/>
        <w:rPr>
          <w:b/>
          <w:sz w:val="22"/>
          <w:szCs w:val="22"/>
        </w:rPr>
      </w:pPr>
    </w:p>
    <w:p w:rsidR="00ED320C" w:rsidRPr="00F64754" w:rsidRDefault="00ED320C" w:rsidP="00ED320C">
      <w:pPr>
        <w:pStyle w:val="ListParagraph"/>
        <w:numPr>
          <w:ilvl w:val="1"/>
          <w:numId w:val="9"/>
        </w:numPr>
        <w:autoSpaceDE w:val="0"/>
        <w:autoSpaceDN w:val="0"/>
        <w:adjustRightInd w:val="0"/>
        <w:jc w:val="both"/>
        <w:rPr>
          <w:b/>
          <w:sz w:val="22"/>
          <w:szCs w:val="22"/>
        </w:rPr>
      </w:pPr>
      <w:bookmarkStart w:id="37" w:name="_Hlk28596197"/>
      <w:r>
        <w:rPr>
          <w:sz w:val="22"/>
          <w:szCs w:val="22"/>
        </w:rPr>
        <w:t>Prior to initial use in laboratory examinations, new reference material will be analyzed utilizing the instrumental techniques for which the Reference Material will be used for analytical purposes and any other analytical techniques necessary to verify chemical composition.  Data produced from the initial evaluation may be used in casework if determined to be acceptable.</w:t>
      </w:r>
    </w:p>
    <w:p w:rsidR="00ED320C" w:rsidRPr="00F64754" w:rsidRDefault="00ED320C" w:rsidP="00ED320C">
      <w:pPr>
        <w:pStyle w:val="ListParagraph"/>
        <w:autoSpaceDE w:val="0"/>
        <w:autoSpaceDN w:val="0"/>
        <w:adjustRightInd w:val="0"/>
        <w:ind w:left="1584"/>
        <w:jc w:val="both"/>
        <w:rPr>
          <w:b/>
          <w:sz w:val="22"/>
          <w:szCs w:val="22"/>
        </w:rPr>
      </w:pPr>
    </w:p>
    <w:p w:rsidR="00ED320C" w:rsidRDefault="00ED320C" w:rsidP="00ED320C">
      <w:pPr>
        <w:pStyle w:val="ListParagraph"/>
        <w:numPr>
          <w:ilvl w:val="1"/>
          <w:numId w:val="9"/>
        </w:numPr>
        <w:autoSpaceDE w:val="0"/>
        <w:autoSpaceDN w:val="0"/>
        <w:adjustRightInd w:val="0"/>
        <w:jc w:val="both"/>
        <w:rPr>
          <w:b/>
          <w:sz w:val="22"/>
          <w:szCs w:val="22"/>
        </w:rPr>
      </w:pPr>
      <w:r w:rsidRPr="00F64754">
        <w:rPr>
          <w:sz w:val="22"/>
          <w:szCs w:val="22"/>
        </w:rPr>
        <w:t>Reference material will be suitable for use if the analytical data is comparable to available authenticating documentation provided by the supplier and authenticating d</w:t>
      </w:r>
      <w:r>
        <w:rPr>
          <w:sz w:val="22"/>
          <w:szCs w:val="22"/>
        </w:rPr>
        <w:t>ata</w:t>
      </w:r>
      <w:r w:rsidRPr="00F64754">
        <w:rPr>
          <w:sz w:val="22"/>
          <w:szCs w:val="22"/>
        </w:rPr>
        <w:t xml:space="preserve"> from another source. </w:t>
      </w:r>
      <w:r>
        <w:rPr>
          <w:sz w:val="22"/>
          <w:szCs w:val="22"/>
        </w:rPr>
        <w:t xml:space="preserve"> </w:t>
      </w:r>
      <w:r w:rsidRPr="00F64754">
        <w:rPr>
          <w:sz w:val="22"/>
          <w:szCs w:val="22"/>
        </w:rPr>
        <w:t xml:space="preserve">If authenticating documentation is unavailable from </w:t>
      </w:r>
      <w:r>
        <w:rPr>
          <w:sz w:val="22"/>
          <w:szCs w:val="22"/>
        </w:rPr>
        <w:t>one</w:t>
      </w:r>
      <w:r w:rsidRPr="00F64754">
        <w:rPr>
          <w:sz w:val="22"/>
          <w:szCs w:val="22"/>
        </w:rPr>
        <w:t xml:space="preserve"> of these sources, the Technical Leader may approve the reference material for use based on available authenticating documentation and a documented evaluation describing the reasoning why the analytical data appropriately corresponds to the chemical characteristics of the reference material.  Reference materials that do not have authenticating documentation from a source other than the supplier will be indicated in the Chemistry Reference Material Log. </w:t>
      </w:r>
      <w:r>
        <w:rPr>
          <w:sz w:val="22"/>
          <w:szCs w:val="22"/>
        </w:rPr>
        <w:t xml:space="preserve"> </w:t>
      </w:r>
      <w:r w:rsidRPr="00F64754">
        <w:rPr>
          <w:sz w:val="22"/>
          <w:szCs w:val="22"/>
        </w:rPr>
        <w:t xml:space="preserve">Reference material that does not meet these requirements may not be used in laboratory examinations. </w:t>
      </w:r>
      <w:r>
        <w:rPr>
          <w:sz w:val="22"/>
          <w:szCs w:val="22"/>
        </w:rPr>
        <w:t xml:space="preserve"> </w:t>
      </w:r>
      <w:r w:rsidRPr="00F64754">
        <w:rPr>
          <w:sz w:val="22"/>
          <w:szCs w:val="22"/>
        </w:rPr>
        <w:t>During the Chemical Substances Inventory Audit, the Technical Leader will attempt to locate any additional authenticating documentation that may have become available after the reference material approval process.</w:t>
      </w:r>
    </w:p>
    <w:p w:rsidR="00ED320C" w:rsidRDefault="00ED320C" w:rsidP="00ED320C">
      <w:pPr>
        <w:pStyle w:val="ListParagraph"/>
      </w:pPr>
    </w:p>
    <w:p w:rsidR="00ED320C" w:rsidRDefault="00ED320C" w:rsidP="00ED320C">
      <w:pPr>
        <w:pStyle w:val="ListParagraph"/>
        <w:numPr>
          <w:ilvl w:val="2"/>
          <w:numId w:val="9"/>
        </w:numPr>
        <w:autoSpaceDE w:val="0"/>
        <w:autoSpaceDN w:val="0"/>
        <w:adjustRightInd w:val="0"/>
        <w:jc w:val="both"/>
        <w:rPr>
          <w:sz w:val="22"/>
          <w:szCs w:val="22"/>
        </w:rPr>
      </w:pPr>
      <w:r>
        <w:rPr>
          <w:sz w:val="22"/>
          <w:szCs w:val="22"/>
        </w:rPr>
        <w:t xml:space="preserve"> </w:t>
      </w:r>
      <w:r w:rsidRPr="00F64754">
        <w:rPr>
          <w:sz w:val="22"/>
          <w:szCs w:val="22"/>
        </w:rPr>
        <w:t>New reference material received from a supplier which bears a lot number which has been previously evaluated according to these requirements does not need to be re-evaluated for suitability of use.</w:t>
      </w:r>
    </w:p>
    <w:p w:rsidR="00ED320C" w:rsidRPr="00F64754" w:rsidRDefault="00ED320C" w:rsidP="00ED320C">
      <w:pPr>
        <w:pStyle w:val="ListParagraph"/>
        <w:autoSpaceDE w:val="0"/>
        <w:autoSpaceDN w:val="0"/>
        <w:adjustRightInd w:val="0"/>
        <w:ind w:left="1224"/>
        <w:jc w:val="both"/>
        <w:rPr>
          <w:sz w:val="22"/>
          <w:szCs w:val="22"/>
        </w:rPr>
      </w:pPr>
    </w:p>
    <w:p w:rsidR="00ED320C" w:rsidRDefault="00ED320C" w:rsidP="00ED320C">
      <w:pPr>
        <w:pStyle w:val="ListParagraph"/>
        <w:numPr>
          <w:ilvl w:val="1"/>
          <w:numId w:val="9"/>
        </w:numPr>
        <w:rPr>
          <w:sz w:val="22"/>
          <w:szCs w:val="22"/>
        </w:rPr>
      </w:pPr>
      <w:r w:rsidRPr="00F64754">
        <w:rPr>
          <w:sz w:val="22"/>
          <w:szCs w:val="22"/>
        </w:rPr>
        <w:t xml:space="preserve">All authenticating documentation and analytical data will be maintained on the CCBI shared drive (i.e., S: drive). The date and the analyst who acquired the analytical data will be documented in the instrument logbook. </w:t>
      </w:r>
    </w:p>
    <w:p w:rsidR="00ED320C" w:rsidRPr="00F64754" w:rsidRDefault="00ED320C" w:rsidP="00ED320C">
      <w:pPr>
        <w:pStyle w:val="ListParagraph"/>
        <w:ind w:left="1224"/>
        <w:rPr>
          <w:sz w:val="22"/>
          <w:szCs w:val="22"/>
        </w:rPr>
      </w:pPr>
    </w:p>
    <w:p w:rsidR="00ED320C" w:rsidRPr="00F64754" w:rsidRDefault="00ED320C" w:rsidP="00ED320C">
      <w:pPr>
        <w:pStyle w:val="ListParagraph"/>
        <w:numPr>
          <w:ilvl w:val="2"/>
          <w:numId w:val="9"/>
        </w:numPr>
        <w:rPr>
          <w:sz w:val="22"/>
          <w:szCs w:val="22"/>
        </w:rPr>
      </w:pPr>
      <w:r>
        <w:rPr>
          <w:sz w:val="22"/>
          <w:szCs w:val="22"/>
        </w:rPr>
        <w:t xml:space="preserve"> </w:t>
      </w:r>
      <w:r w:rsidRPr="00F64754">
        <w:rPr>
          <w:sz w:val="22"/>
          <w:szCs w:val="22"/>
        </w:rPr>
        <w:t xml:space="preserve">Reference material that has </w:t>
      </w:r>
      <w:r>
        <w:rPr>
          <w:sz w:val="22"/>
          <w:szCs w:val="22"/>
        </w:rPr>
        <w:t>does not have an expiration date or has</w:t>
      </w:r>
      <w:r w:rsidRPr="00F64754">
        <w:rPr>
          <w:sz w:val="22"/>
          <w:szCs w:val="22"/>
        </w:rPr>
        <w:t xml:space="preserve"> pas</w:t>
      </w:r>
      <w:r>
        <w:rPr>
          <w:sz w:val="22"/>
          <w:szCs w:val="22"/>
        </w:rPr>
        <w:t>sed</w:t>
      </w:r>
      <w:r w:rsidRPr="00F64754">
        <w:rPr>
          <w:sz w:val="22"/>
          <w:szCs w:val="22"/>
        </w:rPr>
        <w:t xml:space="preserve"> the manufacturer’s expiration date will be re-evaluated prior to use </w:t>
      </w:r>
      <w:r>
        <w:rPr>
          <w:sz w:val="22"/>
          <w:szCs w:val="22"/>
        </w:rPr>
        <w:t>using the</w:t>
      </w:r>
      <w:r w:rsidRPr="00F64754">
        <w:rPr>
          <w:sz w:val="22"/>
          <w:szCs w:val="22"/>
        </w:rPr>
        <w:t xml:space="preserve"> intended analytical </w:t>
      </w:r>
      <w:r>
        <w:rPr>
          <w:sz w:val="22"/>
          <w:szCs w:val="22"/>
        </w:rPr>
        <w:t>technique to ensure its stability</w:t>
      </w:r>
      <w:r w:rsidRPr="00F64754">
        <w:rPr>
          <w:sz w:val="22"/>
          <w:szCs w:val="22"/>
        </w:rPr>
        <w:t xml:space="preserve">. </w:t>
      </w:r>
      <w:r>
        <w:rPr>
          <w:sz w:val="22"/>
          <w:szCs w:val="22"/>
        </w:rPr>
        <w:t xml:space="preserve"> </w:t>
      </w:r>
      <w:r w:rsidRPr="00F64754">
        <w:rPr>
          <w:sz w:val="22"/>
          <w:szCs w:val="22"/>
        </w:rPr>
        <w:t xml:space="preserve">It is not required to repeat all instrumental techniques to ensure chemical stability. </w:t>
      </w:r>
    </w:p>
    <w:p w:rsidR="00ED320C" w:rsidRPr="00FE343A" w:rsidRDefault="00ED320C" w:rsidP="00ED320C">
      <w:pPr>
        <w:autoSpaceDE w:val="0"/>
        <w:autoSpaceDN w:val="0"/>
        <w:adjustRightInd w:val="0"/>
        <w:jc w:val="both"/>
        <w:rPr>
          <w:b/>
          <w:sz w:val="22"/>
          <w:szCs w:val="22"/>
        </w:rPr>
      </w:pPr>
    </w:p>
    <w:p w:rsidR="00ED320C" w:rsidRPr="00F64754" w:rsidRDefault="00ED320C" w:rsidP="00ED320C">
      <w:pPr>
        <w:pStyle w:val="ListParagraph"/>
        <w:numPr>
          <w:ilvl w:val="1"/>
          <w:numId w:val="9"/>
        </w:numPr>
        <w:autoSpaceDE w:val="0"/>
        <w:autoSpaceDN w:val="0"/>
        <w:adjustRightInd w:val="0"/>
        <w:jc w:val="both"/>
        <w:rPr>
          <w:b/>
          <w:sz w:val="22"/>
          <w:szCs w:val="22"/>
        </w:rPr>
      </w:pPr>
      <w:r w:rsidRPr="00FE343A">
        <w:rPr>
          <w:sz w:val="22"/>
          <w:szCs w:val="22"/>
        </w:rPr>
        <w:t xml:space="preserve">Reference materials shall be maintained in </w:t>
      </w:r>
      <w:r>
        <w:rPr>
          <w:sz w:val="22"/>
          <w:szCs w:val="22"/>
        </w:rPr>
        <w:t xml:space="preserve">a secure location </w:t>
      </w:r>
      <w:r w:rsidRPr="00FE343A">
        <w:rPr>
          <w:sz w:val="22"/>
          <w:szCs w:val="22"/>
        </w:rPr>
        <w:t xml:space="preserve">and stored according to the manufacturer’s instructions, if applicable.  </w:t>
      </w:r>
    </w:p>
    <w:p w:rsidR="00ED320C" w:rsidRPr="00FE343A" w:rsidRDefault="00ED320C" w:rsidP="00ED320C">
      <w:pPr>
        <w:pStyle w:val="ListParagraph"/>
        <w:autoSpaceDE w:val="0"/>
        <w:autoSpaceDN w:val="0"/>
        <w:adjustRightInd w:val="0"/>
        <w:ind w:left="792"/>
        <w:jc w:val="both"/>
        <w:rPr>
          <w:b/>
          <w:sz w:val="22"/>
          <w:szCs w:val="22"/>
        </w:rPr>
      </w:pPr>
    </w:p>
    <w:p w:rsidR="00ED320C" w:rsidRPr="007C0C66" w:rsidRDefault="00ED320C" w:rsidP="00ED320C">
      <w:pPr>
        <w:pStyle w:val="ListParagraph"/>
        <w:numPr>
          <w:ilvl w:val="1"/>
          <w:numId w:val="9"/>
        </w:numPr>
        <w:autoSpaceDE w:val="0"/>
        <w:autoSpaceDN w:val="0"/>
        <w:adjustRightInd w:val="0"/>
        <w:jc w:val="both"/>
        <w:rPr>
          <w:sz w:val="22"/>
          <w:szCs w:val="22"/>
        </w:rPr>
      </w:pPr>
      <w:bookmarkStart w:id="38" w:name="_Hlk14857446"/>
      <w:r w:rsidRPr="00F64754">
        <w:rPr>
          <w:sz w:val="22"/>
          <w:szCs w:val="22"/>
        </w:rPr>
        <w:t xml:space="preserve">Reference materials approved for use in laboratory examinations shall be documented in the Chemistry Reference Material Log. The Chemistry Reference Material Log will be maintained on the CCBI shared drive (i.e., S: drive). </w:t>
      </w:r>
      <w:r>
        <w:rPr>
          <w:sz w:val="22"/>
          <w:szCs w:val="22"/>
        </w:rPr>
        <w:t xml:space="preserve"> </w:t>
      </w:r>
      <w:r w:rsidRPr="00F64754">
        <w:rPr>
          <w:sz w:val="22"/>
          <w:szCs w:val="22"/>
        </w:rPr>
        <w:t>The Chemistry Reference Material Log will reflect the date of approval for use in laboratory examinations, the initials of the person approving use, and the confirmatory instrumental techniques (i.e., Infra-red Spectrophotometry and Mass Spectrometry) for which a Reference Material has been determined to be suitable.</w:t>
      </w:r>
      <w:bookmarkEnd w:id="38"/>
      <w:r w:rsidRPr="007C0C66" w:rsidDel="007C0C66">
        <w:rPr>
          <w:sz w:val="22"/>
          <w:szCs w:val="22"/>
        </w:rPr>
        <w:t xml:space="preserve"> </w:t>
      </w:r>
    </w:p>
    <w:p w:rsidR="00ED320C" w:rsidRPr="007C0C66" w:rsidRDefault="00ED320C" w:rsidP="00ED320C">
      <w:pPr>
        <w:pStyle w:val="ListParagraph"/>
        <w:autoSpaceDE w:val="0"/>
        <w:autoSpaceDN w:val="0"/>
        <w:adjustRightInd w:val="0"/>
        <w:ind w:left="1152"/>
        <w:jc w:val="both"/>
        <w:rPr>
          <w:sz w:val="22"/>
          <w:szCs w:val="22"/>
        </w:rPr>
      </w:pPr>
    </w:p>
    <w:p w:rsidR="00ED320C" w:rsidRPr="009E6C93" w:rsidRDefault="00ED320C" w:rsidP="00ED320C">
      <w:pPr>
        <w:pStyle w:val="ListParagraph"/>
        <w:numPr>
          <w:ilvl w:val="2"/>
          <w:numId w:val="9"/>
        </w:numPr>
        <w:autoSpaceDE w:val="0"/>
        <w:autoSpaceDN w:val="0"/>
        <w:adjustRightInd w:val="0"/>
        <w:jc w:val="both"/>
        <w:rPr>
          <w:sz w:val="22"/>
          <w:szCs w:val="22"/>
        </w:rPr>
      </w:pPr>
      <w:bookmarkStart w:id="39" w:name="_Hlk14857529"/>
      <w:r>
        <w:rPr>
          <w:sz w:val="22"/>
          <w:szCs w:val="22"/>
        </w:rPr>
        <w:t xml:space="preserve"> </w:t>
      </w:r>
      <w:bookmarkEnd w:id="39"/>
      <w:r w:rsidRPr="00CC62A4">
        <w:rPr>
          <w:sz w:val="22"/>
          <w:szCs w:val="22"/>
        </w:rPr>
        <w:t>The Chemistry Reference Material Log will reflect the current inventory of Reference Materials.</w:t>
      </w:r>
      <w:r>
        <w:rPr>
          <w:sz w:val="22"/>
          <w:szCs w:val="22"/>
        </w:rPr>
        <w:t xml:space="preserve"> </w:t>
      </w:r>
      <w:r w:rsidRPr="00CC62A4">
        <w:rPr>
          <w:sz w:val="22"/>
          <w:szCs w:val="22"/>
        </w:rPr>
        <w:t xml:space="preserve"> Chemists will record the date, their initials, and the purpose on the Chemistry Reference</w:t>
      </w:r>
      <w:r>
        <w:rPr>
          <w:sz w:val="22"/>
          <w:szCs w:val="22"/>
        </w:rPr>
        <w:t xml:space="preserve"> </w:t>
      </w:r>
      <w:r w:rsidRPr="00CC62A4">
        <w:rPr>
          <w:sz w:val="22"/>
          <w:szCs w:val="22"/>
        </w:rPr>
        <w:t xml:space="preserve">Material Log </w:t>
      </w:r>
      <w:r w:rsidRPr="009E6C93">
        <w:rPr>
          <w:sz w:val="22"/>
          <w:szCs w:val="22"/>
        </w:rPr>
        <w:t xml:space="preserve">when </w:t>
      </w:r>
      <w:r w:rsidRPr="00CC62A4">
        <w:rPr>
          <w:sz w:val="22"/>
          <w:szCs w:val="22"/>
        </w:rPr>
        <w:t>a Reference Material is removed for use.</w:t>
      </w:r>
      <w:r>
        <w:rPr>
          <w:sz w:val="22"/>
          <w:szCs w:val="22"/>
        </w:rPr>
        <w:t xml:space="preserve"> </w:t>
      </w:r>
      <w:r w:rsidRPr="00CC62A4">
        <w:rPr>
          <w:sz w:val="22"/>
          <w:szCs w:val="22"/>
        </w:rPr>
        <w:t xml:space="preserve"> Chemists will record the amount removed according to the units listed in the Chemistry Reference Material Log.</w:t>
      </w:r>
    </w:p>
    <w:bookmarkEnd w:id="37"/>
    <w:p w:rsidR="00ED320C" w:rsidRPr="00FE343A" w:rsidRDefault="00ED320C" w:rsidP="00ED320C">
      <w:pPr>
        <w:autoSpaceDE w:val="0"/>
        <w:autoSpaceDN w:val="0"/>
        <w:adjustRightInd w:val="0"/>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 xml:space="preserve">An audit of the Drug Chemistry reference materials </w:t>
      </w:r>
      <w:r w:rsidRPr="00FE343A">
        <w:rPr>
          <w:snapToGrid w:val="0"/>
          <w:sz w:val="22"/>
          <w:szCs w:val="22"/>
        </w:rPr>
        <w:t>shall</w:t>
      </w:r>
      <w:r w:rsidRPr="00FE343A">
        <w:rPr>
          <w:sz w:val="22"/>
          <w:szCs w:val="22"/>
        </w:rPr>
        <w:t xml:space="preserve"> be conducted annually according to the CCBI Administrative Procedure for Annual Quality Audits</w:t>
      </w:r>
      <w:r w:rsidRPr="00FE343A">
        <w:rPr>
          <w:sz w:val="24"/>
          <w:szCs w:val="24"/>
        </w:rPr>
        <w:t>.</w:t>
      </w:r>
    </w:p>
    <w:p w:rsidR="00ED320C" w:rsidRPr="00FE343A" w:rsidRDefault="00ED320C" w:rsidP="00ED320C">
      <w:pPr>
        <w:autoSpaceDE w:val="0"/>
        <w:autoSpaceDN w:val="0"/>
        <w:adjustRightInd w:val="0"/>
        <w:jc w:val="both"/>
        <w:rPr>
          <w:b/>
          <w:snapToGrid w:val="0"/>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Procedure for Training Standards</w:t>
      </w:r>
    </w:p>
    <w:p w:rsidR="00ED320C" w:rsidRPr="00FE343A" w:rsidRDefault="00ED320C" w:rsidP="00ED320C">
      <w:pPr>
        <w:pStyle w:val="ListParagraph"/>
        <w:autoSpaceDE w:val="0"/>
        <w:autoSpaceDN w:val="0"/>
        <w:adjustRightInd w:val="0"/>
        <w:ind w:left="1728"/>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Training standards shall be marked as such and maintained separately from reference materials.  Training standards shall be maintained in room C1401 and stored according to the manufacturer’s instructions, if applicable</w:t>
      </w:r>
      <w:r>
        <w:rPr>
          <w:sz w:val="22"/>
          <w:szCs w:val="22"/>
        </w:rPr>
        <w:t>.</w:t>
      </w:r>
    </w:p>
    <w:p w:rsidR="00ED320C" w:rsidRPr="00FE343A" w:rsidRDefault="00ED320C" w:rsidP="00ED320C">
      <w:pPr>
        <w:pStyle w:val="ListParagraph"/>
        <w:autoSpaceDE w:val="0"/>
        <w:autoSpaceDN w:val="0"/>
        <w:adjustRightInd w:val="0"/>
        <w:ind w:left="792"/>
        <w:jc w:val="both"/>
        <w:rPr>
          <w:b/>
          <w:sz w:val="22"/>
          <w:szCs w:val="22"/>
        </w:rPr>
      </w:pPr>
      <w:r w:rsidRPr="00FE343A">
        <w:rPr>
          <w:sz w:val="22"/>
          <w:szCs w:val="22"/>
        </w:rPr>
        <w:t xml:space="preserve">  </w:t>
      </w:r>
    </w:p>
    <w:p w:rsidR="00ED320C" w:rsidRPr="00FE343A" w:rsidRDefault="00ED320C" w:rsidP="00ED320C">
      <w:pPr>
        <w:autoSpaceDE w:val="0"/>
        <w:autoSpaceDN w:val="0"/>
        <w:adjustRightInd w:val="0"/>
        <w:jc w:val="both"/>
        <w:rPr>
          <w:b/>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Procedure for In-house Generated Reference Collections</w:t>
      </w:r>
      <w:r w:rsidRPr="00FE343A">
        <w:rPr>
          <w:sz w:val="22"/>
          <w:szCs w:val="22"/>
        </w:rPr>
        <w:t xml:space="preserve"> </w:t>
      </w:r>
    </w:p>
    <w:p w:rsidR="00ED320C" w:rsidRPr="00FE343A" w:rsidRDefault="00ED320C" w:rsidP="00ED320C">
      <w:pPr>
        <w:pStyle w:val="ListParagraph"/>
        <w:autoSpaceDE w:val="0"/>
        <w:autoSpaceDN w:val="0"/>
        <w:adjustRightInd w:val="0"/>
        <w:ind w:left="2304"/>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Spectral reference collections generated within the Laboratory will be traceable to primary reference materials, if practicable, otherwise secondary reference materials may be used.</w:t>
      </w:r>
      <w:r>
        <w:rPr>
          <w:sz w:val="22"/>
          <w:szCs w:val="22"/>
        </w:rPr>
        <w:t xml:space="preserve">  Data and authenticating documentation shall be maintained in the Drug Chemistry Unit folder on the shared drive.</w:t>
      </w:r>
    </w:p>
    <w:p w:rsidR="00ED320C" w:rsidRPr="00FE343A" w:rsidRDefault="00ED320C" w:rsidP="00ED320C">
      <w:pPr>
        <w:pStyle w:val="ListParagraph"/>
        <w:autoSpaceDE w:val="0"/>
        <w:autoSpaceDN w:val="0"/>
        <w:adjustRightInd w:val="0"/>
        <w:ind w:left="3312"/>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Pr>
          <w:sz w:val="22"/>
          <w:szCs w:val="22"/>
        </w:rPr>
        <w:t xml:space="preserve">When reference collections are </w:t>
      </w:r>
      <w:proofErr w:type="gramStart"/>
      <w:r>
        <w:rPr>
          <w:sz w:val="22"/>
          <w:szCs w:val="22"/>
        </w:rPr>
        <w:t>updated</w:t>
      </w:r>
      <w:proofErr w:type="gramEnd"/>
      <w:r>
        <w:rPr>
          <w:sz w:val="22"/>
          <w:szCs w:val="22"/>
        </w:rPr>
        <w:t xml:space="preserve"> they shall be renamed to include the date of revision.  The previous version shall be archived.  </w:t>
      </w:r>
      <w:r w:rsidRPr="00FE343A">
        <w:rPr>
          <w:sz w:val="22"/>
          <w:szCs w:val="22"/>
        </w:rPr>
        <w:t xml:space="preserve">Current and archived in-house generated spectral reference collections </w:t>
      </w:r>
      <w:r w:rsidRPr="00FE343A">
        <w:rPr>
          <w:snapToGrid w:val="0"/>
          <w:sz w:val="22"/>
          <w:szCs w:val="22"/>
        </w:rPr>
        <w:t>shall</w:t>
      </w:r>
      <w:r w:rsidRPr="00FE343A">
        <w:rPr>
          <w:sz w:val="22"/>
          <w:szCs w:val="22"/>
        </w:rPr>
        <w:t xml:space="preserve"> be maintained by the Drug Chemistry Technical Leader. </w:t>
      </w:r>
    </w:p>
    <w:p w:rsidR="00ED320C" w:rsidRPr="00FE343A" w:rsidRDefault="00ED320C" w:rsidP="00ED320C">
      <w:pPr>
        <w:autoSpaceDE w:val="0"/>
        <w:autoSpaceDN w:val="0"/>
        <w:adjustRightInd w:val="0"/>
        <w:jc w:val="both"/>
        <w:rPr>
          <w:b/>
          <w:sz w:val="22"/>
          <w:szCs w:val="22"/>
        </w:rPr>
      </w:pPr>
    </w:p>
    <w:p w:rsidR="00ED320C" w:rsidRPr="00FE343A" w:rsidRDefault="00ED320C" w:rsidP="00ED320C">
      <w:pPr>
        <w:autoSpaceDE w:val="0"/>
        <w:autoSpaceDN w:val="0"/>
        <w:adjustRightInd w:val="0"/>
        <w:jc w:val="both"/>
        <w:rPr>
          <w:b/>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Procedure for Reference Standards</w:t>
      </w:r>
    </w:p>
    <w:p w:rsidR="00ED320C" w:rsidRPr="00FE343A" w:rsidRDefault="00ED320C" w:rsidP="00ED320C">
      <w:pPr>
        <w:pStyle w:val="ListParagraph"/>
        <w:autoSpaceDE w:val="0"/>
        <w:autoSpaceDN w:val="0"/>
        <w:adjustRightInd w:val="0"/>
        <w:ind w:left="360"/>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Refer to the Drug Chemistry Unit Technical Procedure for Balances</w:t>
      </w:r>
    </w:p>
    <w:p w:rsidR="00ED320C" w:rsidRPr="00FE343A" w:rsidRDefault="00ED320C" w:rsidP="00ED320C">
      <w:pPr>
        <w:pStyle w:val="ListParagraph"/>
        <w:autoSpaceDE w:val="0"/>
        <w:autoSpaceDN w:val="0"/>
        <w:adjustRightInd w:val="0"/>
        <w:ind w:left="360"/>
        <w:jc w:val="both"/>
        <w:rPr>
          <w:b/>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 xml:space="preserve">Safety – </w:t>
      </w:r>
      <w:r w:rsidRPr="00FE343A">
        <w:rPr>
          <w:sz w:val="22"/>
          <w:szCs w:val="22"/>
        </w:rPr>
        <w:t xml:space="preserve">Refer to the CCBI </w:t>
      </w:r>
      <w:r>
        <w:rPr>
          <w:sz w:val="22"/>
          <w:szCs w:val="22"/>
        </w:rPr>
        <w:t xml:space="preserve">Health and </w:t>
      </w:r>
      <w:r w:rsidRPr="00FE343A">
        <w:rPr>
          <w:sz w:val="22"/>
          <w:szCs w:val="22"/>
        </w:rPr>
        <w:t>Safety Manual</w:t>
      </w:r>
    </w:p>
    <w:p w:rsidR="00ED320C" w:rsidRPr="00FE343A" w:rsidRDefault="00ED320C" w:rsidP="00ED320C">
      <w:pPr>
        <w:autoSpaceDE w:val="0"/>
        <w:autoSpaceDN w:val="0"/>
        <w:adjustRightInd w:val="0"/>
        <w:jc w:val="both"/>
        <w:rPr>
          <w:b/>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 xml:space="preserve">Records </w:t>
      </w:r>
    </w:p>
    <w:p w:rsidR="00ED320C" w:rsidRPr="00FE343A" w:rsidRDefault="00ED320C" w:rsidP="00ED320C">
      <w:pPr>
        <w:pStyle w:val="ListParagraph"/>
        <w:autoSpaceDE w:val="0"/>
        <w:autoSpaceDN w:val="0"/>
        <w:adjustRightInd w:val="0"/>
        <w:ind w:left="360"/>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sz w:val="22"/>
          <w:szCs w:val="22"/>
        </w:rPr>
        <w:t>Reagent log</w:t>
      </w:r>
    </w:p>
    <w:p w:rsidR="00ED320C" w:rsidRPr="00021F83" w:rsidRDefault="00ED320C" w:rsidP="00ED320C">
      <w:pPr>
        <w:pStyle w:val="ListParagraph"/>
        <w:numPr>
          <w:ilvl w:val="1"/>
          <w:numId w:val="9"/>
        </w:numPr>
        <w:autoSpaceDE w:val="0"/>
        <w:autoSpaceDN w:val="0"/>
        <w:adjustRightInd w:val="0"/>
        <w:jc w:val="both"/>
        <w:rPr>
          <w:b/>
          <w:sz w:val="22"/>
          <w:szCs w:val="22"/>
        </w:rPr>
      </w:pPr>
      <w:r w:rsidRPr="00FE343A">
        <w:rPr>
          <w:sz w:val="22"/>
          <w:szCs w:val="22"/>
        </w:rPr>
        <w:t>Drug acquisition form</w:t>
      </w:r>
    </w:p>
    <w:p w:rsidR="00ED320C" w:rsidRPr="00045448" w:rsidRDefault="00ED320C" w:rsidP="00ED320C">
      <w:pPr>
        <w:pStyle w:val="ListParagraph"/>
        <w:numPr>
          <w:ilvl w:val="1"/>
          <w:numId w:val="9"/>
        </w:numPr>
        <w:autoSpaceDE w:val="0"/>
        <w:autoSpaceDN w:val="0"/>
        <w:adjustRightInd w:val="0"/>
        <w:jc w:val="both"/>
        <w:rPr>
          <w:b/>
          <w:color w:val="000000" w:themeColor="text1"/>
          <w:sz w:val="22"/>
          <w:szCs w:val="22"/>
        </w:rPr>
      </w:pPr>
      <w:r>
        <w:rPr>
          <w:color w:val="000000" w:themeColor="text1"/>
          <w:sz w:val="22"/>
          <w:szCs w:val="22"/>
        </w:rPr>
        <w:t>Chemistry r</w:t>
      </w:r>
      <w:r w:rsidRPr="00045448">
        <w:rPr>
          <w:color w:val="000000" w:themeColor="text1"/>
          <w:sz w:val="22"/>
          <w:szCs w:val="22"/>
        </w:rPr>
        <w:t xml:space="preserve">eference material log </w:t>
      </w:r>
    </w:p>
    <w:p w:rsidR="00ED320C" w:rsidRPr="00FE343A" w:rsidRDefault="00ED320C" w:rsidP="00ED320C">
      <w:pPr>
        <w:pStyle w:val="ListParagraph"/>
        <w:autoSpaceDE w:val="0"/>
        <w:autoSpaceDN w:val="0"/>
        <w:adjustRightInd w:val="0"/>
        <w:ind w:left="792"/>
        <w:jc w:val="both"/>
        <w:rPr>
          <w:b/>
          <w:sz w:val="22"/>
          <w:szCs w:val="22"/>
        </w:rPr>
      </w:pPr>
    </w:p>
    <w:p w:rsidR="00ED320C" w:rsidRPr="00FE343A" w:rsidRDefault="00ED320C" w:rsidP="00ED320C">
      <w:pPr>
        <w:pStyle w:val="ListParagraph"/>
        <w:numPr>
          <w:ilvl w:val="0"/>
          <w:numId w:val="9"/>
        </w:numPr>
        <w:autoSpaceDE w:val="0"/>
        <w:autoSpaceDN w:val="0"/>
        <w:adjustRightInd w:val="0"/>
        <w:jc w:val="both"/>
        <w:rPr>
          <w:b/>
          <w:sz w:val="22"/>
          <w:szCs w:val="22"/>
        </w:rPr>
      </w:pPr>
      <w:r w:rsidRPr="00FE343A">
        <w:rPr>
          <w:b/>
          <w:sz w:val="22"/>
          <w:szCs w:val="22"/>
        </w:rPr>
        <w:t>References</w:t>
      </w:r>
    </w:p>
    <w:p w:rsidR="00ED320C" w:rsidRPr="00FE343A" w:rsidRDefault="00ED320C" w:rsidP="00ED320C">
      <w:pPr>
        <w:pStyle w:val="ListParagraph"/>
        <w:autoSpaceDE w:val="0"/>
        <w:autoSpaceDN w:val="0"/>
        <w:adjustRightInd w:val="0"/>
        <w:ind w:left="360"/>
        <w:jc w:val="bot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FE343A">
        <w:rPr>
          <w:i/>
          <w:sz w:val="22"/>
          <w:szCs w:val="22"/>
        </w:rPr>
        <w:t xml:space="preserve">ASCLD/LAB Policy on Measurement Traceability, </w:t>
      </w:r>
      <w:r w:rsidRPr="00FE343A">
        <w:rPr>
          <w:sz w:val="22"/>
          <w:szCs w:val="22"/>
        </w:rPr>
        <w:t>ASCLD/LAB, AL-PD-3057 Ver 1.1.</w:t>
      </w:r>
    </w:p>
    <w:p w:rsidR="00ED320C" w:rsidRPr="00FE343A" w:rsidRDefault="00ED320C" w:rsidP="00ED320C">
      <w:pPr>
        <w:pStyle w:val="ListParagraph"/>
        <w:autoSpaceDE w:val="0"/>
        <w:autoSpaceDN w:val="0"/>
        <w:adjustRightInd w:val="0"/>
        <w:ind w:left="792"/>
        <w:jc w:val="both"/>
        <w:rPr>
          <w:b/>
          <w:sz w:val="22"/>
          <w:szCs w:val="22"/>
        </w:rPr>
      </w:pPr>
    </w:p>
    <w:p w:rsidR="00ED320C" w:rsidRPr="002F614F" w:rsidRDefault="00ED320C" w:rsidP="00ED320C">
      <w:pPr>
        <w:pStyle w:val="ListParagraph"/>
        <w:numPr>
          <w:ilvl w:val="1"/>
          <w:numId w:val="9"/>
        </w:numPr>
        <w:autoSpaceDE w:val="0"/>
        <w:autoSpaceDN w:val="0"/>
        <w:adjustRightInd w:val="0"/>
        <w:jc w:val="both"/>
        <w:rPr>
          <w:b/>
          <w:sz w:val="22"/>
          <w:szCs w:val="22"/>
        </w:rPr>
      </w:pPr>
      <w:r w:rsidRPr="00FE343A">
        <w:rPr>
          <w:i/>
          <w:sz w:val="22"/>
          <w:szCs w:val="22"/>
        </w:rPr>
        <w:t xml:space="preserve">ASCLD/LAB Guidance on Measurement Traceability, </w:t>
      </w:r>
      <w:r w:rsidRPr="00FE343A">
        <w:rPr>
          <w:sz w:val="22"/>
          <w:szCs w:val="22"/>
        </w:rPr>
        <w:t>ASCLD/LAB, AL-PD-3058 Ver 1.0.</w:t>
      </w:r>
    </w:p>
    <w:p w:rsidR="00ED320C" w:rsidRPr="002F614F" w:rsidRDefault="00ED320C" w:rsidP="00ED320C">
      <w:pPr>
        <w:pStyle w:val="ListParagraph"/>
        <w:rPr>
          <w:b/>
          <w:sz w:val="22"/>
          <w:szCs w:val="22"/>
        </w:rPr>
      </w:pPr>
    </w:p>
    <w:p w:rsidR="00ED320C" w:rsidRPr="00FE343A" w:rsidRDefault="00ED320C" w:rsidP="00ED320C">
      <w:pPr>
        <w:pStyle w:val="ListParagraph"/>
        <w:numPr>
          <w:ilvl w:val="1"/>
          <w:numId w:val="9"/>
        </w:numPr>
        <w:autoSpaceDE w:val="0"/>
        <w:autoSpaceDN w:val="0"/>
        <w:adjustRightInd w:val="0"/>
        <w:jc w:val="both"/>
        <w:rPr>
          <w:b/>
          <w:sz w:val="22"/>
          <w:szCs w:val="22"/>
        </w:rPr>
      </w:pPr>
      <w:r w:rsidRPr="002F614F">
        <w:rPr>
          <w:sz w:val="22"/>
          <w:szCs w:val="22"/>
        </w:rPr>
        <w:t xml:space="preserve">Part IVA.6.2 – Assessment </w:t>
      </w:r>
      <w:r w:rsidRPr="0073403E">
        <w:rPr>
          <w:sz w:val="22"/>
          <w:szCs w:val="22"/>
        </w:rPr>
        <w:t xml:space="preserve">of </w:t>
      </w:r>
      <w:r>
        <w:rPr>
          <w:sz w:val="22"/>
          <w:szCs w:val="22"/>
        </w:rPr>
        <w:t>D</w:t>
      </w:r>
      <w:r w:rsidRPr="0073403E">
        <w:rPr>
          <w:sz w:val="22"/>
          <w:szCs w:val="22"/>
        </w:rPr>
        <w:t xml:space="preserve">rug </w:t>
      </w:r>
      <w:r>
        <w:rPr>
          <w:sz w:val="22"/>
          <w:szCs w:val="22"/>
        </w:rPr>
        <w:t>R</w:t>
      </w:r>
      <w:r w:rsidRPr="0073403E">
        <w:rPr>
          <w:sz w:val="22"/>
          <w:szCs w:val="22"/>
        </w:rPr>
        <w:t xml:space="preserve">eference </w:t>
      </w:r>
      <w:r>
        <w:rPr>
          <w:sz w:val="22"/>
          <w:szCs w:val="22"/>
        </w:rPr>
        <w:t>M</w:t>
      </w:r>
      <w:r w:rsidRPr="002F614F">
        <w:rPr>
          <w:sz w:val="22"/>
          <w:szCs w:val="22"/>
        </w:rPr>
        <w:t>aterials.</w:t>
      </w:r>
      <w:r>
        <w:rPr>
          <w:b/>
          <w:sz w:val="22"/>
          <w:szCs w:val="22"/>
        </w:rPr>
        <w:t xml:space="preserve"> </w:t>
      </w:r>
      <w:r w:rsidRPr="00654D86">
        <w:rPr>
          <w:i/>
          <w:sz w:val="22"/>
          <w:szCs w:val="22"/>
        </w:rPr>
        <w:t xml:space="preserve">Scientific Working Group for the Analysis of Seized Drugs (SWGDRUG) Recommendations. </w:t>
      </w:r>
      <w:r w:rsidRPr="00654D86">
        <w:rPr>
          <w:sz w:val="22"/>
          <w:szCs w:val="22"/>
        </w:rPr>
        <w:t>7</w:t>
      </w:r>
      <w:r w:rsidRPr="00654D86">
        <w:rPr>
          <w:sz w:val="22"/>
          <w:szCs w:val="22"/>
          <w:vertAlign w:val="superscript"/>
        </w:rPr>
        <w:t>th</w:t>
      </w:r>
      <w:r w:rsidRPr="00654D86">
        <w:rPr>
          <w:sz w:val="22"/>
          <w:szCs w:val="22"/>
        </w:rPr>
        <w:t xml:space="preserve"> ed.:</w:t>
      </w:r>
      <w:r>
        <w:rPr>
          <w:sz w:val="22"/>
          <w:szCs w:val="22"/>
        </w:rPr>
        <w:t xml:space="preserve"> June 9, 2016.</w:t>
      </w:r>
    </w:p>
    <w:p w:rsidR="00ED320C" w:rsidRPr="00FE343A" w:rsidRDefault="00ED320C" w:rsidP="00ED320C">
      <w:pPr>
        <w:jc w:val="both"/>
        <w:rPr>
          <w:b/>
          <w:sz w:val="22"/>
          <w:szCs w:val="22"/>
        </w:rPr>
      </w:pPr>
    </w:p>
    <w:p w:rsidR="00ED320C" w:rsidRPr="00FE343A" w:rsidRDefault="00ED320C" w:rsidP="00ED320C">
      <w:pPr>
        <w:jc w:val="both"/>
        <w:rPr>
          <w:b/>
          <w:sz w:val="22"/>
          <w:szCs w:val="22"/>
        </w:rPr>
      </w:pPr>
    </w:p>
    <w:p w:rsidR="00ED320C" w:rsidRDefault="00ED320C" w:rsidP="00ED320C">
      <w:pPr>
        <w:jc w:val="both"/>
        <w:rPr>
          <w:b/>
          <w:sz w:val="22"/>
          <w:szCs w:val="22"/>
        </w:rPr>
      </w:pPr>
    </w:p>
    <w:p w:rsidR="00ED320C" w:rsidRDefault="00ED320C" w:rsidP="00ED320C">
      <w:pPr>
        <w:spacing w:after="200" w:line="276" w:lineRule="auto"/>
        <w:rPr>
          <w:b/>
          <w:sz w:val="22"/>
          <w:szCs w:val="22"/>
        </w:rPr>
      </w:pPr>
      <w:r>
        <w:rPr>
          <w:b/>
          <w:sz w:val="22"/>
          <w:szCs w:val="22"/>
        </w:rPr>
        <w:br w:type="page"/>
      </w:r>
    </w:p>
    <w:p w:rsidR="00ED320C" w:rsidRPr="00FE343A" w:rsidRDefault="00ED320C" w:rsidP="00ED320C">
      <w:pPr>
        <w:jc w:val="both"/>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ED320C" w:rsidRPr="00FE343A" w:rsidTr="00A01701">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ED320C" w:rsidRPr="00FE343A" w:rsidRDefault="00ED320C" w:rsidP="00A01701">
            <w:pPr>
              <w:spacing w:line="120" w:lineRule="exact"/>
              <w:jc w:val="both"/>
              <w:rPr>
                <w:sz w:val="22"/>
                <w:szCs w:val="22"/>
              </w:rPr>
            </w:pPr>
          </w:p>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ED320C" w:rsidRPr="00FE343A" w:rsidTr="00A01701">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ED320C" w:rsidRPr="00FE343A" w:rsidRDefault="00ED320C" w:rsidP="00A01701">
            <w:pPr>
              <w:spacing w:line="120" w:lineRule="exact"/>
              <w:jc w:val="both"/>
              <w:rPr>
                <w:sz w:val="22"/>
                <w:szCs w:val="22"/>
              </w:rPr>
            </w:pPr>
          </w:p>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ED320C" w:rsidRPr="00FE343A" w:rsidRDefault="00ED320C" w:rsidP="00A01701">
            <w:pPr>
              <w:spacing w:line="120" w:lineRule="exact"/>
              <w:jc w:val="both"/>
              <w:rPr>
                <w:sz w:val="22"/>
                <w:szCs w:val="22"/>
              </w:rPr>
            </w:pPr>
          </w:p>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ED320C" w:rsidRPr="00FE343A" w:rsidRDefault="00ED320C" w:rsidP="00A01701">
            <w:pPr>
              <w:spacing w:line="120" w:lineRule="exact"/>
              <w:jc w:val="both"/>
              <w:rPr>
                <w:sz w:val="22"/>
                <w:szCs w:val="22"/>
              </w:rPr>
            </w:pPr>
          </w:p>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ED320C" w:rsidRPr="00FE343A" w:rsidTr="00A01701">
        <w:tc>
          <w:tcPr>
            <w:tcW w:w="2250" w:type="dxa"/>
            <w:tcBorders>
              <w:top w:val="single" w:sz="8" w:space="0" w:color="000000"/>
              <w:left w:val="single" w:sz="8" w:space="0" w:color="000000"/>
              <w:bottom w:val="single" w:sz="8" w:space="0" w:color="000000"/>
              <w:right w:val="single" w:sz="8" w:space="0" w:color="000000"/>
            </w:tcBorders>
            <w:hideMark/>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ED320C" w:rsidRPr="00FE343A" w:rsidTr="00A01701">
        <w:tc>
          <w:tcPr>
            <w:tcW w:w="2250" w:type="dxa"/>
            <w:tcBorders>
              <w:top w:val="single" w:sz="8" w:space="0" w:color="000000"/>
              <w:left w:val="single" w:sz="8" w:space="0" w:color="000000"/>
              <w:bottom w:val="single" w:sz="8" w:space="0" w:color="000000"/>
              <w:right w:val="single" w:sz="8" w:space="0" w:color="000000"/>
            </w:tcBorders>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Incorporation of Uncertainty of Measurement and Measurement Assurance</w:t>
            </w:r>
          </w:p>
        </w:tc>
      </w:tr>
      <w:tr w:rsidR="00ED320C" w:rsidRPr="00FE343A" w:rsidTr="00A01701">
        <w:tc>
          <w:tcPr>
            <w:tcW w:w="2250" w:type="dxa"/>
            <w:tcBorders>
              <w:top w:val="single" w:sz="8" w:space="0" w:color="000000"/>
              <w:left w:val="single" w:sz="8" w:space="0" w:color="000000"/>
              <w:bottom w:val="single" w:sz="8" w:space="0" w:color="000000"/>
              <w:right w:val="single" w:sz="8" w:space="0" w:color="000000"/>
            </w:tcBorders>
            <w:vAlign w:val="bottom"/>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2/2/14</w:t>
            </w:r>
          </w:p>
        </w:tc>
        <w:tc>
          <w:tcPr>
            <w:tcW w:w="1260" w:type="dxa"/>
            <w:tcBorders>
              <w:top w:val="single" w:sz="8" w:space="0" w:color="000000"/>
              <w:left w:val="single" w:sz="8" w:space="0" w:color="000000"/>
              <w:bottom w:val="single" w:sz="8" w:space="0" w:color="000000"/>
              <w:right w:val="single" w:sz="8" w:space="0" w:color="000000"/>
            </w:tcBorders>
            <w:vAlign w:val="bottom"/>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3</w:t>
            </w:r>
          </w:p>
        </w:tc>
        <w:tc>
          <w:tcPr>
            <w:tcW w:w="5940" w:type="dxa"/>
            <w:tcBorders>
              <w:top w:val="single" w:sz="8" w:space="0" w:color="000000"/>
              <w:left w:val="single" w:sz="8" w:space="0" w:color="000000"/>
              <w:bottom w:val="single" w:sz="8" w:space="0" w:color="000000"/>
              <w:right w:val="single" w:sz="8" w:space="0" w:color="000000"/>
            </w:tcBorders>
            <w:vAlign w:val="bottom"/>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FE343A">
              <w:rPr>
                <w:sz w:val="22"/>
                <w:szCs w:val="22"/>
              </w:rPr>
              <w:t>Changes to reference material storage</w:t>
            </w:r>
          </w:p>
        </w:tc>
      </w:tr>
      <w:tr w:rsidR="00ED320C" w:rsidRPr="00FE343A" w:rsidTr="00A01701">
        <w:tc>
          <w:tcPr>
            <w:tcW w:w="2250" w:type="dxa"/>
            <w:tcBorders>
              <w:top w:val="single" w:sz="8" w:space="0" w:color="000000"/>
              <w:left w:val="single" w:sz="8" w:space="0" w:color="000000"/>
              <w:bottom w:val="single" w:sz="8" w:space="0" w:color="000000"/>
              <w:right w:val="single" w:sz="8" w:space="0" w:color="000000"/>
            </w:tcBorders>
            <w:vAlign w:val="bottom"/>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vAlign w:val="bottom"/>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vAlign w:val="bottom"/>
          </w:tcPr>
          <w:p w:rsidR="00ED320C" w:rsidRPr="00FE34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 xml:space="preserve">Additions to lines 4.2 and 6.1.  Added reference material log to section 11.  </w:t>
            </w:r>
          </w:p>
        </w:tc>
      </w:tr>
      <w:tr w:rsidR="00ED320C" w:rsidRPr="00072F3A" w:rsidTr="00A01701">
        <w:tc>
          <w:tcPr>
            <w:tcW w:w="2250" w:type="dxa"/>
            <w:tcBorders>
              <w:top w:val="single" w:sz="8" w:space="0" w:color="000000"/>
              <w:left w:val="single" w:sz="8" w:space="0" w:color="000000"/>
              <w:bottom w:val="single" w:sz="8" w:space="0" w:color="000000"/>
              <w:right w:val="single" w:sz="8" w:space="0" w:color="000000"/>
            </w:tcBorders>
            <w:vAlign w:val="bottom"/>
          </w:tcPr>
          <w:p w:rsidR="00ED320C" w:rsidRPr="00072F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sidRPr="00072F3A">
              <w:rPr>
                <w:color w:val="000000" w:themeColor="text1"/>
                <w:sz w:val="22"/>
                <w:szCs w:val="22"/>
              </w:rPr>
              <w:t>6/28/17</w:t>
            </w:r>
          </w:p>
        </w:tc>
        <w:tc>
          <w:tcPr>
            <w:tcW w:w="1260" w:type="dxa"/>
            <w:tcBorders>
              <w:top w:val="single" w:sz="8" w:space="0" w:color="000000"/>
              <w:left w:val="single" w:sz="8" w:space="0" w:color="000000"/>
              <w:bottom w:val="single" w:sz="8" w:space="0" w:color="000000"/>
              <w:right w:val="single" w:sz="8" w:space="0" w:color="000000"/>
            </w:tcBorders>
            <w:vAlign w:val="bottom"/>
          </w:tcPr>
          <w:p w:rsidR="00ED320C" w:rsidRPr="00072F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sidRPr="00072F3A">
              <w:rPr>
                <w:color w:val="000000" w:themeColor="text1"/>
                <w:sz w:val="22"/>
                <w:szCs w:val="22"/>
              </w:rPr>
              <w:t>5</w:t>
            </w:r>
          </w:p>
        </w:tc>
        <w:tc>
          <w:tcPr>
            <w:tcW w:w="5940" w:type="dxa"/>
            <w:tcBorders>
              <w:top w:val="single" w:sz="8" w:space="0" w:color="000000"/>
              <w:left w:val="single" w:sz="8" w:space="0" w:color="000000"/>
              <w:bottom w:val="single" w:sz="8" w:space="0" w:color="000000"/>
              <w:right w:val="single" w:sz="8" w:space="0" w:color="000000"/>
            </w:tcBorders>
            <w:vAlign w:val="bottom"/>
          </w:tcPr>
          <w:p w:rsidR="00ED320C" w:rsidRPr="00072F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sidRPr="00072F3A">
              <w:rPr>
                <w:color w:val="000000" w:themeColor="text1"/>
                <w:sz w:val="22"/>
                <w:szCs w:val="22"/>
              </w:rPr>
              <w:t>Changed storage location for reference material and stock solutions.</w:t>
            </w:r>
          </w:p>
        </w:tc>
      </w:tr>
      <w:tr w:rsidR="00ED320C" w:rsidRPr="00072F3A" w:rsidTr="00A01701">
        <w:tc>
          <w:tcPr>
            <w:tcW w:w="2250" w:type="dxa"/>
            <w:tcBorders>
              <w:top w:val="single" w:sz="8" w:space="0" w:color="000000"/>
              <w:left w:val="single" w:sz="8" w:space="0" w:color="000000"/>
              <w:bottom w:val="single" w:sz="8" w:space="0" w:color="000000"/>
              <w:right w:val="single" w:sz="8" w:space="0" w:color="000000"/>
            </w:tcBorders>
            <w:vAlign w:val="bottom"/>
          </w:tcPr>
          <w:p w:rsidR="00ED320C" w:rsidRPr="00072F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11/1/17</w:t>
            </w:r>
          </w:p>
        </w:tc>
        <w:tc>
          <w:tcPr>
            <w:tcW w:w="1260" w:type="dxa"/>
            <w:tcBorders>
              <w:top w:val="single" w:sz="8" w:space="0" w:color="000000"/>
              <w:left w:val="single" w:sz="8" w:space="0" w:color="000000"/>
              <w:bottom w:val="single" w:sz="8" w:space="0" w:color="000000"/>
              <w:right w:val="single" w:sz="8" w:space="0" w:color="000000"/>
            </w:tcBorders>
            <w:vAlign w:val="bottom"/>
          </w:tcPr>
          <w:p w:rsidR="00ED320C" w:rsidRPr="00072F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6</w:t>
            </w:r>
          </w:p>
        </w:tc>
        <w:tc>
          <w:tcPr>
            <w:tcW w:w="5940" w:type="dxa"/>
            <w:tcBorders>
              <w:top w:val="single" w:sz="8" w:space="0" w:color="000000"/>
              <w:left w:val="single" w:sz="8" w:space="0" w:color="000000"/>
              <w:bottom w:val="single" w:sz="8" w:space="0" w:color="000000"/>
              <w:right w:val="single" w:sz="8" w:space="0" w:color="000000"/>
            </w:tcBorders>
            <w:vAlign w:val="bottom"/>
          </w:tcPr>
          <w:p w:rsidR="00ED320C" w:rsidRPr="00072F3A"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 xml:space="preserve">Removed 4.2.2, 4.2.3, 7.2, 7.3.  Changed 6.1.2, 6.2.1.2 and 6.2.2.2 to allow for electron storage.  Added 6.2.1.4 to allow for standards to be able to be used past expiration or retest if a successful QCC is completed. </w:t>
            </w:r>
          </w:p>
        </w:tc>
      </w:tr>
      <w:tr w:rsidR="00ED320C" w:rsidRPr="00072F3A" w:rsidTr="00A01701">
        <w:tc>
          <w:tcPr>
            <w:tcW w:w="2250" w:type="dxa"/>
            <w:tcBorders>
              <w:top w:val="single" w:sz="8" w:space="0" w:color="000000"/>
              <w:left w:val="single" w:sz="8" w:space="0" w:color="000000"/>
              <w:bottom w:val="single" w:sz="8" w:space="0" w:color="000000"/>
              <w:right w:val="single" w:sz="8" w:space="0" w:color="000000"/>
            </w:tcBorders>
            <w:vAlign w:val="bottom"/>
          </w:tcPr>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1/16/18</w:t>
            </w:r>
          </w:p>
        </w:tc>
        <w:tc>
          <w:tcPr>
            <w:tcW w:w="1260" w:type="dxa"/>
            <w:tcBorders>
              <w:top w:val="single" w:sz="8" w:space="0" w:color="000000"/>
              <w:left w:val="single" w:sz="8" w:space="0" w:color="000000"/>
              <w:bottom w:val="single" w:sz="8" w:space="0" w:color="000000"/>
              <w:right w:val="single" w:sz="8" w:space="0" w:color="000000"/>
            </w:tcBorders>
            <w:vAlign w:val="bottom"/>
          </w:tcPr>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7</w:t>
            </w:r>
          </w:p>
        </w:tc>
        <w:tc>
          <w:tcPr>
            <w:tcW w:w="5940" w:type="dxa"/>
            <w:tcBorders>
              <w:top w:val="single" w:sz="8" w:space="0" w:color="000000"/>
              <w:left w:val="single" w:sz="8" w:space="0" w:color="000000"/>
              <w:bottom w:val="single" w:sz="8" w:space="0" w:color="000000"/>
              <w:right w:val="single" w:sz="8" w:space="0" w:color="000000"/>
            </w:tcBorders>
            <w:vAlign w:val="bottom"/>
          </w:tcPr>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 xml:space="preserve">Section 4: Procedure for Laboratory Supplies and Commercial Reagents – </w:t>
            </w:r>
            <w:proofErr w:type="gramStart"/>
            <w:r>
              <w:rPr>
                <w:color w:val="000000" w:themeColor="text1"/>
                <w:sz w:val="22"/>
                <w:szCs w:val="22"/>
              </w:rPr>
              <w:t>Made reference</w:t>
            </w:r>
            <w:proofErr w:type="gramEnd"/>
            <w:r>
              <w:rPr>
                <w:color w:val="000000" w:themeColor="text1"/>
                <w:sz w:val="22"/>
                <w:szCs w:val="22"/>
              </w:rPr>
              <w:t xml:space="preserve"> to LAPM for purchasing, receiving, and storage procedures; removed specific requirements for purchasing and receiving already addressed in LAPM; Added reference to Health and Safety Manual to labeling requirements; Removed labeling requirements for reference material containers.</w:t>
            </w:r>
          </w:p>
        </w:tc>
      </w:tr>
      <w:tr w:rsidR="00ED320C" w:rsidRPr="00072F3A" w:rsidTr="00A01701">
        <w:tc>
          <w:tcPr>
            <w:tcW w:w="2250" w:type="dxa"/>
            <w:tcBorders>
              <w:top w:val="single" w:sz="8" w:space="0" w:color="000000"/>
              <w:left w:val="single" w:sz="8" w:space="0" w:color="000000"/>
              <w:bottom w:val="single" w:sz="8" w:space="0" w:color="000000"/>
              <w:right w:val="single" w:sz="8" w:space="0" w:color="000000"/>
            </w:tcBorders>
            <w:vAlign w:val="bottom"/>
          </w:tcPr>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01/06/20</w:t>
            </w:r>
          </w:p>
        </w:tc>
        <w:tc>
          <w:tcPr>
            <w:tcW w:w="1260" w:type="dxa"/>
            <w:tcBorders>
              <w:top w:val="single" w:sz="8" w:space="0" w:color="000000"/>
              <w:left w:val="single" w:sz="8" w:space="0" w:color="000000"/>
              <w:bottom w:val="single" w:sz="8" w:space="0" w:color="000000"/>
              <w:right w:val="single" w:sz="8" w:space="0" w:color="000000"/>
            </w:tcBorders>
            <w:vAlign w:val="bottom"/>
          </w:tcPr>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color w:val="000000" w:themeColor="text1"/>
                <w:sz w:val="22"/>
                <w:szCs w:val="22"/>
              </w:rPr>
            </w:pPr>
            <w:r>
              <w:rPr>
                <w:color w:val="000000" w:themeColor="text1"/>
                <w:sz w:val="22"/>
                <w:szCs w:val="22"/>
              </w:rPr>
              <w:t>8</w:t>
            </w:r>
          </w:p>
        </w:tc>
        <w:tc>
          <w:tcPr>
            <w:tcW w:w="5940" w:type="dxa"/>
            <w:tcBorders>
              <w:top w:val="single" w:sz="8" w:space="0" w:color="000000"/>
              <w:left w:val="single" w:sz="8" w:space="0" w:color="000000"/>
              <w:bottom w:val="single" w:sz="8" w:space="0" w:color="000000"/>
              <w:right w:val="single" w:sz="8" w:space="0" w:color="000000"/>
            </w:tcBorders>
            <w:vAlign w:val="bottom"/>
          </w:tcPr>
          <w:p w:rsidR="00ED320C" w:rsidRPr="00BA6B2F"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sidRPr="00BA6B2F">
              <w:rPr>
                <w:sz w:val="22"/>
                <w:szCs w:val="22"/>
              </w:rPr>
              <w:t xml:space="preserve">2. Definitions </w:t>
            </w:r>
            <w:r>
              <w:rPr>
                <w:sz w:val="22"/>
                <w:szCs w:val="22"/>
              </w:rPr>
              <w:t>-</w:t>
            </w:r>
            <w:r w:rsidRPr="00BA6B2F">
              <w:rPr>
                <w:sz w:val="22"/>
                <w:szCs w:val="22"/>
              </w:rPr>
              <w:t xml:space="preserve"> added Certified Reference Material, removed purchasing documentation.</w:t>
            </w:r>
          </w:p>
          <w:p w:rsidR="00ED320C" w:rsidRPr="00BA6B2F"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sidRPr="00BA6B2F">
              <w:rPr>
                <w:sz w:val="22"/>
                <w:szCs w:val="22"/>
              </w:rPr>
              <w:t xml:space="preserve">3. Abbreviations </w:t>
            </w:r>
            <w:r>
              <w:rPr>
                <w:sz w:val="22"/>
                <w:szCs w:val="22"/>
              </w:rPr>
              <w:t>-</w:t>
            </w:r>
            <w:r w:rsidRPr="00BA6B2F">
              <w:rPr>
                <w:sz w:val="22"/>
                <w:szCs w:val="22"/>
              </w:rPr>
              <w:t xml:space="preserve"> removed abbreviations</w:t>
            </w:r>
          </w:p>
          <w:p w:rsidR="00ED320C" w:rsidRPr="00BA6B2F"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sidRPr="00BA6B2F">
              <w:rPr>
                <w:sz w:val="22"/>
                <w:szCs w:val="22"/>
              </w:rPr>
              <w:t>Removed any instructions which are already included in other laboratory procedures.</w:t>
            </w:r>
          </w:p>
          <w:p w:rsidR="00ED320C" w:rsidRPr="00BA6B2F"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sidRPr="00BA6B2F">
              <w:rPr>
                <w:sz w:val="22"/>
                <w:szCs w:val="22"/>
              </w:rPr>
              <w:t xml:space="preserve">6. Reference Material </w:t>
            </w:r>
            <w:r>
              <w:rPr>
                <w:sz w:val="22"/>
                <w:szCs w:val="22"/>
              </w:rPr>
              <w:t>-</w:t>
            </w:r>
            <w:r w:rsidRPr="00BA6B2F">
              <w:rPr>
                <w:sz w:val="22"/>
                <w:szCs w:val="22"/>
              </w:rPr>
              <w:t xml:space="preserve"> revised content</w:t>
            </w:r>
          </w:p>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sidRPr="00BA6B2F">
              <w:rPr>
                <w:sz w:val="22"/>
                <w:szCs w:val="22"/>
              </w:rPr>
              <w:t xml:space="preserve">7. Procedure for </w:t>
            </w:r>
            <w:r>
              <w:rPr>
                <w:sz w:val="22"/>
                <w:szCs w:val="22"/>
              </w:rPr>
              <w:t>Training Standards</w:t>
            </w:r>
            <w:r w:rsidRPr="00BA6B2F">
              <w:rPr>
                <w:sz w:val="22"/>
                <w:szCs w:val="22"/>
              </w:rPr>
              <w:t xml:space="preserve"> </w:t>
            </w:r>
            <w:r>
              <w:rPr>
                <w:sz w:val="22"/>
                <w:szCs w:val="22"/>
              </w:rPr>
              <w:t>-</w:t>
            </w:r>
            <w:r w:rsidRPr="00BA6B2F">
              <w:rPr>
                <w:sz w:val="22"/>
                <w:szCs w:val="22"/>
              </w:rPr>
              <w:t xml:space="preserve"> re</w:t>
            </w:r>
            <w:r>
              <w:rPr>
                <w:sz w:val="22"/>
                <w:szCs w:val="22"/>
              </w:rPr>
              <w:t>moved inventory and audit requirements</w:t>
            </w:r>
          </w:p>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8. Procedure for in-house generated reference collections -revised naming requirements</w:t>
            </w:r>
          </w:p>
          <w:p w:rsidR="00ED320C"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rPr>
                <w:sz w:val="22"/>
                <w:szCs w:val="22"/>
              </w:rPr>
            </w:pPr>
            <w:r>
              <w:rPr>
                <w:sz w:val="22"/>
                <w:szCs w:val="22"/>
              </w:rPr>
              <w:t>10. Safety - updated safety manual name</w:t>
            </w:r>
          </w:p>
          <w:p w:rsidR="00ED320C" w:rsidRPr="00F64754" w:rsidRDefault="00ED320C" w:rsidP="00A01701">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11. Records - added Chemistry reference material log</w:t>
            </w:r>
          </w:p>
        </w:tc>
      </w:tr>
    </w:tbl>
    <w:p w:rsidR="00ED320C" w:rsidRPr="0043408B" w:rsidRDefault="00ED320C" w:rsidP="00ED320C"/>
    <w:p w:rsidR="006623D1" w:rsidRPr="0043408B" w:rsidRDefault="006623D1">
      <w:pPr>
        <w:sectPr w:rsidR="006623D1" w:rsidRPr="0043408B" w:rsidSect="00CF2ADA">
          <w:headerReference w:type="default" r:id="rId25"/>
          <w:pgSz w:w="12240" w:h="15840"/>
          <w:pgMar w:top="2448" w:right="1440" w:bottom="1440" w:left="1440" w:header="720" w:footer="720" w:gutter="0"/>
          <w:cols w:space="720"/>
          <w:docGrid w:linePitch="360"/>
        </w:sectPr>
      </w:pPr>
    </w:p>
    <w:p w:rsidR="0071663B" w:rsidRPr="0071663B" w:rsidRDefault="0071663B" w:rsidP="0071663B">
      <w:pPr>
        <w:keepNext/>
        <w:keepLines/>
        <w:spacing w:before="480"/>
        <w:jc w:val="center"/>
        <w:outlineLvl w:val="0"/>
        <w:rPr>
          <w:rFonts w:asciiTheme="majorHAnsi" w:eastAsiaTheme="majorEastAsia" w:hAnsiTheme="majorHAnsi" w:cstheme="majorBidi"/>
          <w:b/>
          <w:bCs/>
          <w:sz w:val="28"/>
          <w:szCs w:val="28"/>
        </w:rPr>
      </w:pPr>
      <w:bookmarkStart w:id="40" w:name="_Toc409526031"/>
      <w:bookmarkStart w:id="41" w:name="_Toc487460065"/>
      <w:bookmarkStart w:id="42" w:name="_Toc13471262"/>
      <w:r w:rsidRPr="0071663B">
        <w:rPr>
          <w:rFonts w:asciiTheme="majorHAnsi" w:eastAsiaTheme="majorEastAsia" w:hAnsiTheme="majorHAnsi" w:cstheme="majorBidi"/>
          <w:b/>
          <w:bCs/>
          <w:sz w:val="28"/>
          <w:szCs w:val="28"/>
        </w:rPr>
        <w:lastRenderedPageBreak/>
        <w:t>7: Technical Procedures for Color Tests</w:t>
      </w:r>
      <w:bookmarkEnd w:id="40"/>
      <w:bookmarkEnd w:id="41"/>
      <w:bookmarkEnd w:id="42"/>
    </w:p>
    <w:p w:rsidR="0071663B" w:rsidRPr="0071663B" w:rsidRDefault="0071663B" w:rsidP="0071663B">
      <w:pPr>
        <w:autoSpaceDE w:val="0"/>
        <w:autoSpaceDN w:val="0"/>
        <w:adjustRightInd w:val="0"/>
        <w:jc w:val="both"/>
        <w:rPr>
          <w:b/>
          <w:bCs/>
          <w:sz w:val="22"/>
          <w:szCs w:val="22"/>
        </w:rPr>
      </w:pPr>
    </w:p>
    <w:p w:rsidR="0071663B" w:rsidRPr="0071663B" w:rsidRDefault="0071663B" w:rsidP="0071663B">
      <w:pPr>
        <w:numPr>
          <w:ilvl w:val="0"/>
          <w:numId w:val="11"/>
        </w:numPr>
        <w:autoSpaceDE w:val="0"/>
        <w:autoSpaceDN w:val="0"/>
        <w:adjustRightInd w:val="0"/>
        <w:contextualSpacing/>
        <w:jc w:val="both"/>
        <w:rPr>
          <w:sz w:val="22"/>
          <w:szCs w:val="22"/>
        </w:rPr>
      </w:pPr>
      <w:r w:rsidRPr="0071663B">
        <w:rPr>
          <w:b/>
          <w:sz w:val="22"/>
          <w:szCs w:val="22"/>
        </w:rPr>
        <w:t>Purpose / Scope</w:t>
      </w:r>
      <w:r w:rsidRPr="0071663B">
        <w:rPr>
          <w:sz w:val="22"/>
          <w:szCs w:val="22"/>
        </w:rPr>
        <w:t xml:space="preserve"> - This procedure provides direction for the preparation and the use of color test in the Drug Chemistry Unit of the Raleigh/Wake City-County Bureau of Identification Crime Laboratory.</w:t>
      </w:r>
    </w:p>
    <w:p w:rsidR="0071663B" w:rsidRPr="0071663B" w:rsidRDefault="0071663B" w:rsidP="0071663B">
      <w:pPr>
        <w:autoSpaceDE w:val="0"/>
        <w:autoSpaceDN w:val="0"/>
        <w:adjustRightInd w:val="0"/>
        <w:ind w:left="360"/>
        <w:contextualSpacing/>
        <w:jc w:val="both"/>
        <w:rPr>
          <w:sz w:val="22"/>
          <w:szCs w:val="22"/>
        </w:rPr>
      </w:pPr>
    </w:p>
    <w:p w:rsidR="0071663B" w:rsidRPr="0071663B" w:rsidRDefault="0071663B" w:rsidP="0071663B">
      <w:pPr>
        <w:numPr>
          <w:ilvl w:val="0"/>
          <w:numId w:val="11"/>
        </w:numPr>
        <w:contextualSpacing/>
        <w:jc w:val="both"/>
        <w:rPr>
          <w:b/>
          <w:snapToGrid w:val="0"/>
          <w:sz w:val="22"/>
          <w:szCs w:val="22"/>
        </w:rPr>
      </w:pPr>
      <w:r w:rsidRPr="0071663B">
        <w:rPr>
          <w:b/>
          <w:snapToGrid w:val="0"/>
          <w:sz w:val="22"/>
          <w:szCs w:val="22"/>
        </w:rPr>
        <w:t xml:space="preserve">Definitions </w:t>
      </w:r>
    </w:p>
    <w:p w:rsidR="0071663B" w:rsidRPr="0071663B" w:rsidRDefault="0071663B" w:rsidP="0071663B">
      <w:pPr>
        <w:ind w:left="720"/>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 xml:space="preserve">Prepared reagent – </w:t>
      </w:r>
      <w:r w:rsidRPr="0071663B">
        <w:rPr>
          <w:snapToGrid w:val="0"/>
          <w:sz w:val="22"/>
          <w:szCs w:val="22"/>
        </w:rPr>
        <w:t>Mixture of two or more reagents or a dilution.</w:t>
      </w: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Commercial reagent –</w:t>
      </w:r>
      <w:r w:rsidRPr="0071663B">
        <w:rPr>
          <w:snapToGrid w:val="0"/>
          <w:sz w:val="22"/>
          <w:szCs w:val="22"/>
        </w:rPr>
        <w:t xml:space="preserve"> A purchased solvent or chemical.</w:t>
      </w:r>
    </w:p>
    <w:p w:rsidR="0071663B" w:rsidRPr="0071663B" w:rsidRDefault="0071663B" w:rsidP="0071663B">
      <w:pPr>
        <w:numPr>
          <w:ilvl w:val="1"/>
          <w:numId w:val="11"/>
        </w:numPr>
        <w:contextualSpacing/>
        <w:jc w:val="both"/>
        <w:rPr>
          <w:b/>
          <w:snapToGrid w:val="0"/>
          <w:sz w:val="22"/>
          <w:szCs w:val="22"/>
        </w:rPr>
      </w:pPr>
      <w:r w:rsidRPr="0071663B">
        <w:rPr>
          <w:b/>
          <w:sz w:val="22"/>
          <w:szCs w:val="22"/>
        </w:rPr>
        <w:t>Performance verification</w:t>
      </w:r>
      <w:r w:rsidRPr="0071663B">
        <w:rPr>
          <w:sz w:val="22"/>
          <w:szCs w:val="22"/>
        </w:rPr>
        <w:t xml:space="preserve"> – The initial confirmation of the reliability of a previously or externally validated method or instrument.</w:t>
      </w:r>
    </w:p>
    <w:p w:rsidR="0071663B" w:rsidRPr="0071663B" w:rsidRDefault="0071663B" w:rsidP="0071663B">
      <w:pPr>
        <w:numPr>
          <w:ilvl w:val="1"/>
          <w:numId w:val="11"/>
        </w:numPr>
        <w:contextualSpacing/>
        <w:jc w:val="both"/>
        <w:rPr>
          <w:b/>
          <w:snapToGrid w:val="0"/>
          <w:sz w:val="22"/>
          <w:szCs w:val="22"/>
        </w:rPr>
      </w:pPr>
      <w:r w:rsidRPr="0071663B">
        <w:rPr>
          <w:b/>
          <w:sz w:val="22"/>
          <w:szCs w:val="22"/>
        </w:rPr>
        <w:t>Quality control check</w:t>
      </w:r>
      <w:r w:rsidRPr="0071663B">
        <w:rPr>
          <w:sz w:val="22"/>
          <w:szCs w:val="22"/>
        </w:rPr>
        <w:t xml:space="preserve"> – Periodic confirmation of the reliability of equipment, instrumentation, and/or reagents.</w:t>
      </w:r>
      <w:r w:rsidRPr="0071663B">
        <w:rPr>
          <w:b/>
          <w:sz w:val="22"/>
          <w:szCs w:val="22"/>
        </w:rPr>
        <w:t xml:space="preserve"> </w:t>
      </w:r>
    </w:p>
    <w:p w:rsidR="0071663B" w:rsidRPr="0071663B" w:rsidRDefault="0071663B" w:rsidP="0071663B">
      <w:pPr>
        <w:numPr>
          <w:ilvl w:val="1"/>
          <w:numId w:val="11"/>
        </w:numPr>
        <w:contextualSpacing/>
        <w:jc w:val="both"/>
        <w:rPr>
          <w:b/>
          <w:snapToGrid w:val="0"/>
          <w:sz w:val="22"/>
          <w:szCs w:val="22"/>
        </w:rPr>
      </w:pPr>
      <w:r w:rsidRPr="0071663B">
        <w:rPr>
          <w:b/>
          <w:sz w:val="22"/>
          <w:szCs w:val="22"/>
        </w:rPr>
        <w:t xml:space="preserve">Reference material </w:t>
      </w:r>
      <w:r w:rsidRPr="0071663B">
        <w:rPr>
          <w:b/>
          <w:snapToGrid w:val="0"/>
          <w:sz w:val="22"/>
          <w:szCs w:val="22"/>
        </w:rPr>
        <w:t xml:space="preserve">– </w:t>
      </w:r>
      <w:r w:rsidRPr="0071663B">
        <w:rPr>
          <w:snapToGrid w:val="0"/>
          <w:sz w:val="22"/>
          <w:szCs w:val="22"/>
        </w:rPr>
        <w:t>Material sufficiently homogenous and stable with reference to specified properties, which has been established to be fit for its intended use in measurement or in examination of nominal properties.</w:t>
      </w:r>
    </w:p>
    <w:p w:rsidR="0071663B" w:rsidRPr="0071663B" w:rsidRDefault="0071663B" w:rsidP="0071663B">
      <w:pPr>
        <w:numPr>
          <w:ilvl w:val="1"/>
          <w:numId w:val="11"/>
        </w:numPr>
        <w:contextualSpacing/>
        <w:jc w:val="both"/>
        <w:rPr>
          <w:b/>
          <w:snapToGrid w:val="0"/>
          <w:sz w:val="22"/>
          <w:szCs w:val="22"/>
        </w:rPr>
      </w:pPr>
      <w:r w:rsidRPr="0071663B">
        <w:rPr>
          <w:b/>
          <w:sz w:val="22"/>
          <w:szCs w:val="22"/>
        </w:rPr>
        <w:t xml:space="preserve">Stock container – </w:t>
      </w:r>
      <w:r w:rsidRPr="0071663B">
        <w:rPr>
          <w:sz w:val="22"/>
          <w:szCs w:val="22"/>
        </w:rPr>
        <w:t xml:space="preserve">a container of reagent prepared to serve as a reserve source of the reagent from which Use Containers are prepared.  Stock containers shall not be used directly for analysis.  </w:t>
      </w: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 xml:space="preserve">Use container – </w:t>
      </w:r>
      <w:r w:rsidRPr="0071663B">
        <w:rPr>
          <w:snapToGrid w:val="0"/>
          <w:sz w:val="22"/>
          <w:szCs w:val="22"/>
        </w:rPr>
        <w:t>a container of reagent used directly for analysis.</w:t>
      </w:r>
    </w:p>
    <w:p w:rsidR="0071663B" w:rsidRPr="0071663B" w:rsidRDefault="0071663B" w:rsidP="0071663B">
      <w:pPr>
        <w:autoSpaceDE w:val="0"/>
        <w:autoSpaceDN w:val="0"/>
        <w:adjustRightInd w:val="0"/>
        <w:jc w:val="both"/>
        <w:rPr>
          <w:sz w:val="22"/>
          <w:szCs w:val="22"/>
        </w:rPr>
      </w:pPr>
    </w:p>
    <w:p w:rsidR="0071663B" w:rsidRPr="0071663B" w:rsidRDefault="0071663B" w:rsidP="0071663B">
      <w:pPr>
        <w:numPr>
          <w:ilvl w:val="0"/>
          <w:numId w:val="11"/>
        </w:numPr>
        <w:contextualSpacing/>
        <w:jc w:val="both"/>
        <w:rPr>
          <w:b/>
          <w:snapToGrid w:val="0"/>
          <w:sz w:val="22"/>
          <w:szCs w:val="22"/>
        </w:rPr>
      </w:pPr>
      <w:r w:rsidRPr="0071663B">
        <w:rPr>
          <w:b/>
          <w:snapToGrid w:val="0"/>
          <w:sz w:val="22"/>
          <w:szCs w:val="22"/>
        </w:rPr>
        <w:t>Abbreviations</w:t>
      </w:r>
    </w:p>
    <w:p w:rsidR="0071663B" w:rsidRPr="0071663B" w:rsidRDefault="0071663B" w:rsidP="0071663B">
      <w:pPr>
        <w:ind w:left="360"/>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snapToGrid w:val="0"/>
          <w:sz w:val="22"/>
          <w:szCs w:val="22"/>
        </w:rPr>
        <w:t>Refer to the Drug Chemistry Unit Technical Procedure for Drug Chemistry Analysis</w:t>
      </w:r>
    </w:p>
    <w:p w:rsidR="0071663B" w:rsidRPr="0071663B" w:rsidRDefault="0071663B" w:rsidP="0071663B">
      <w:pPr>
        <w:numPr>
          <w:ilvl w:val="1"/>
          <w:numId w:val="11"/>
        </w:numPr>
        <w:autoSpaceDE w:val="0"/>
        <w:autoSpaceDN w:val="0"/>
        <w:adjustRightInd w:val="0"/>
        <w:contextualSpacing/>
        <w:jc w:val="both"/>
        <w:rPr>
          <w:b/>
          <w:sz w:val="22"/>
          <w:szCs w:val="22"/>
          <w:u w:val="single"/>
        </w:rPr>
      </w:pPr>
      <w:r w:rsidRPr="0071663B">
        <w:rPr>
          <w:sz w:val="22"/>
          <w:szCs w:val="22"/>
        </w:rPr>
        <w:t>Gamma-Hydroxybutyric acid (GHB)</w:t>
      </w:r>
    </w:p>
    <w:p w:rsidR="0071663B" w:rsidRPr="0071663B" w:rsidRDefault="0071663B" w:rsidP="0071663B">
      <w:pPr>
        <w:numPr>
          <w:ilvl w:val="1"/>
          <w:numId w:val="11"/>
        </w:numPr>
        <w:contextualSpacing/>
        <w:jc w:val="both"/>
        <w:rPr>
          <w:b/>
          <w:snapToGrid w:val="0"/>
          <w:sz w:val="22"/>
          <w:szCs w:val="22"/>
        </w:rPr>
      </w:pPr>
      <w:proofErr w:type="spellStart"/>
      <w:r w:rsidRPr="0071663B">
        <w:rPr>
          <w:i/>
          <w:sz w:val="22"/>
          <w:szCs w:val="22"/>
        </w:rPr>
        <w:t>p</w:t>
      </w:r>
      <w:r w:rsidRPr="0071663B">
        <w:rPr>
          <w:sz w:val="22"/>
          <w:szCs w:val="22"/>
        </w:rPr>
        <w:t>DMAB</w:t>
      </w:r>
      <w:proofErr w:type="spellEnd"/>
      <w:r w:rsidRPr="0071663B">
        <w:rPr>
          <w:i/>
          <w:sz w:val="22"/>
          <w:szCs w:val="22"/>
        </w:rPr>
        <w:t xml:space="preserve"> - para</w:t>
      </w:r>
      <w:r w:rsidRPr="0071663B">
        <w:rPr>
          <w:sz w:val="22"/>
          <w:szCs w:val="22"/>
        </w:rPr>
        <w:t>-</w:t>
      </w:r>
      <w:proofErr w:type="spellStart"/>
      <w:r w:rsidRPr="0071663B">
        <w:rPr>
          <w:sz w:val="22"/>
          <w:szCs w:val="22"/>
        </w:rPr>
        <w:t>Dimethylaminobenzaldehyde</w:t>
      </w:r>
      <w:proofErr w:type="spellEnd"/>
    </w:p>
    <w:p w:rsidR="0071663B" w:rsidRPr="0071663B" w:rsidRDefault="0071663B" w:rsidP="0071663B">
      <w:pPr>
        <w:ind w:left="360"/>
        <w:contextualSpacing/>
        <w:jc w:val="both"/>
        <w:rPr>
          <w:b/>
          <w:snapToGrid w:val="0"/>
          <w:sz w:val="22"/>
          <w:szCs w:val="22"/>
        </w:rPr>
      </w:pPr>
    </w:p>
    <w:p w:rsidR="0071663B" w:rsidRPr="0071663B" w:rsidRDefault="0071663B" w:rsidP="0071663B">
      <w:pPr>
        <w:numPr>
          <w:ilvl w:val="0"/>
          <w:numId w:val="11"/>
        </w:numPr>
        <w:contextualSpacing/>
        <w:jc w:val="both"/>
        <w:rPr>
          <w:b/>
          <w:snapToGrid w:val="0"/>
          <w:sz w:val="22"/>
          <w:szCs w:val="22"/>
        </w:rPr>
      </w:pPr>
      <w:r w:rsidRPr="0071663B">
        <w:rPr>
          <w:b/>
          <w:snapToGrid w:val="0"/>
          <w:sz w:val="22"/>
          <w:szCs w:val="22"/>
        </w:rPr>
        <w:t xml:space="preserve">Equipment, Materials </w:t>
      </w:r>
      <w:proofErr w:type="gramStart"/>
      <w:r w:rsidRPr="0071663B">
        <w:rPr>
          <w:b/>
          <w:snapToGrid w:val="0"/>
          <w:sz w:val="22"/>
          <w:szCs w:val="22"/>
        </w:rPr>
        <w:t>and  Reagents</w:t>
      </w:r>
      <w:proofErr w:type="gramEnd"/>
      <w:r w:rsidRPr="0071663B">
        <w:rPr>
          <w:b/>
          <w:snapToGrid w:val="0"/>
          <w:sz w:val="22"/>
          <w:szCs w:val="22"/>
        </w:rPr>
        <w:t xml:space="preserve"> </w:t>
      </w:r>
    </w:p>
    <w:p w:rsidR="0071663B" w:rsidRPr="0071663B" w:rsidRDefault="0071663B" w:rsidP="0071663B">
      <w:pPr>
        <w:ind w:left="720"/>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 xml:space="preserve">Equipment </w:t>
      </w:r>
    </w:p>
    <w:p w:rsidR="0071663B" w:rsidRPr="0071663B" w:rsidRDefault="0071663B" w:rsidP="0071663B">
      <w:pPr>
        <w:ind w:left="792"/>
        <w:contextualSpacing/>
        <w:jc w:val="both"/>
        <w:rPr>
          <w:b/>
          <w:snapToGrid w:val="0"/>
          <w:sz w:val="22"/>
          <w:szCs w:val="22"/>
        </w:rPr>
      </w:pP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Balance</w:t>
      </w:r>
    </w:p>
    <w:p w:rsidR="0071663B" w:rsidRPr="0071663B" w:rsidRDefault="0071663B" w:rsidP="0071663B">
      <w:pPr>
        <w:ind w:left="1440"/>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 xml:space="preserve">Materials </w:t>
      </w:r>
    </w:p>
    <w:p w:rsidR="0071663B" w:rsidRPr="0071663B" w:rsidRDefault="0071663B" w:rsidP="0071663B">
      <w:pPr>
        <w:ind w:left="792"/>
        <w:contextualSpacing/>
        <w:jc w:val="both"/>
        <w:rPr>
          <w:b/>
          <w:snapToGrid w:val="0"/>
          <w:sz w:val="22"/>
          <w:szCs w:val="22"/>
        </w:rPr>
      </w:pP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Beakers or other glass vessels</w:t>
      </w:r>
    </w:p>
    <w:p w:rsidR="0071663B" w:rsidRPr="0071663B" w:rsidRDefault="0071663B" w:rsidP="0071663B">
      <w:pPr>
        <w:numPr>
          <w:ilvl w:val="2"/>
          <w:numId w:val="11"/>
        </w:numPr>
        <w:contextualSpacing/>
        <w:jc w:val="both"/>
        <w:rPr>
          <w:b/>
          <w:snapToGrid w:val="0"/>
          <w:sz w:val="22"/>
          <w:szCs w:val="22"/>
        </w:rPr>
      </w:pPr>
      <w:r w:rsidRPr="0071663B">
        <w:rPr>
          <w:sz w:val="22"/>
          <w:szCs w:val="22"/>
        </w:rPr>
        <w:t xml:space="preserve"> Test tubes </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Funnel</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Glass stirring rod</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Graduated cylinder, class A</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Pipettes with bulb</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Spot plates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lastRenderedPageBreak/>
        <w:t xml:space="preserve"> Reagent bottles and stock bottles, including amber</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Spatula</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Weigh boats, paper or other weigh vessels</w:t>
      </w:r>
    </w:p>
    <w:p w:rsidR="0071663B" w:rsidRPr="0071663B" w:rsidRDefault="0071663B" w:rsidP="0071663B">
      <w:pPr>
        <w:numPr>
          <w:ilvl w:val="2"/>
          <w:numId w:val="11"/>
        </w:numPr>
        <w:contextualSpacing/>
        <w:jc w:val="both"/>
        <w:rPr>
          <w:b/>
          <w:snapToGrid w:val="0"/>
          <w:sz w:val="22"/>
          <w:szCs w:val="22"/>
        </w:rPr>
      </w:pPr>
      <w:r w:rsidRPr="0071663B">
        <w:rPr>
          <w:sz w:val="22"/>
          <w:szCs w:val="22"/>
        </w:rPr>
        <w:t>Filter paper</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Scissors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Deionized water</w:t>
      </w:r>
    </w:p>
    <w:p w:rsidR="0071663B" w:rsidRPr="0071663B" w:rsidRDefault="0071663B" w:rsidP="0071663B">
      <w:pPr>
        <w:ind w:left="1224"/>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Commercial Reagents</w:t>
      </w:r>
    </w:p>
    <w:p w:rsidR="0071663B" w:rsidRPr="0071663B" w:rsidRDefault="0071663B" w:rsidP="0071663B">
      <w:pPr>
        <w:ind w:left="792"/>
        <w:contextualSpacing/>
        <w:jc w:val="both"/>
        <w:rPr>
          <w:b/>
          <w:snapToGrid w:val="0"/>
          <w:sz w:val="22"/>
          <w:szCs w:val="22"/>
        </w:rPr>
      </w:pP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Sulfuric acid,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Formaldehyde, approximately 40% aqueous,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Acetaldehyde, 99.5%</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Chloroform, Optima</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Cobalt (II) Thiocyanate</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Ferric Chloride, anhydrous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w:t>
      </w:r>
      <w:proofErr w:type="spellStart"/>
      <w:proofErr w:type="gramStart"/>
      <w:r w:rsidRPr="0071663B">
        <w:rPr>
          <w:snapToGrid w:val="0"/>
          <w:sz w:val="22"/>
          <w:szCs w:val="22"/>
        </w:rPr>
        <w:t>Colbalt</w:t>
      </w:r>
      <w:proofErr w:type="spellEnd"/>
      <w:r w:rsidRPr="0071663B">
        <w:rPr>
          <w:snapToGrid w:val="0"/>
          <w:sz w:val="22"/>
          <w:szCs w:val="22"/>
        </w:rPr>
        <w:t>(</w:t>
      </w:r>
      <w:proofErr w:type="gramEnd"/>
      <w:r w:rsidRPr="0071663B">
        <w:rPr>
          <w:snapToGrid w:val="0"/>
          <w:sz w:val="22"/>
          <w:szCs w:val="22"/>
        </w:rPr>
        <w:t>II) Acetate, tetrahydrate</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Methanol, Optima or GC </w:t>
      </w:r>
      <w:proofErr w:type="spellStart"/>
      <w:r w:rsidRPr="0071663B">
        <w:rPr>
          <w:snapToGrid w:val="0"/>
          <w:sz w:val="22"/>
          <w:szCs w:val="22"/>
        </w:rPr>
        <w:t>Resolv</w:t>
      </w:r>
      <w:proofErr w:type="spellEnd"/>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 </w:t>
      </w:r>
      <w:proofErr w:type="spellStart"/>
      <w:r w:rsidRPr="0071663B">
        <w:rPr>
          <w:snapToGrid w:val="0"/>
          <w:sz w:val="22"/>
          <w:szCs w:val="22"/>
        </w:rPr>
        <w:t>Isopropylamine</w:t>
      </w:r>
      <w:proofErr w:type="spellEnd"/>
      <w:r w:rsidRPr="0071663B">
        <w:rPr>
          <w:snapToGrid w:val="0"/>
          <w:sz w:val="22"/>
          <w:szCs w:val="22"/>
        </w:rPr>
        <w:t>, 99%</w:t>
      </w:r>
    </w:p>
    <w:p w:rsidR="0071663B" w:rsidRPr="0071663B" w:rsidRDefault="0071663B" w:rsidP="0071663B">
      <w:pPr>
        <w:numPr>
          <w:ilvl w:val="2"/>
          <w:numId w:val="11"/>
        </w:numPr>
        <w:contextualSpacing/>
        <w:jc w:val="both"/>
        <w:rPr>
          <w:b/>
          <w:snapToGrid w:val="0"/>
          <w:sz w:val="22"/>
          <w:szCs w:val="22"/>
        </w:rPr>
      </w:pPr>
      <w:r w:rsidRPr="0071663B">
        <w:rPr>
          <w:i/>
          <w:snapToGrid w:val="0"/>
          <w:sz w:val="22"/>
          <w:szCs w:val="22"/>
        </w:rPr>
        <w:t>Para-</w:t>
      </w:r>
      <w:proofErr w:type="spellStart"/>
      <w:r w:rsidRPr="0071663B">
        <w:rPr>
          <w:snapToGrid w:val="0"/>
          <w:sz w:val="22"/>
          <w:szCs w:val="22"/>
        </w:rPr>
        <w:t>Dimethylaminobenzaldehyde</w:t>
      </w:r>
      <w:proofErr w:type="spellEnd"/>
      <w:r w:rsidRPr="0071663B">
        <w:rPr>
          <w:snapToGrid w:val="0"/>
          <w:sz w:val="22"/>
          <w:szCs w:val="22"/>
        </w:rPr>
        <w:t>,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Hydrochloric acid,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Molybdic acid, ACS or Sodium Molybdate, dihydrate, ACS</w:t>
      </w:r>
    </w:p>
    <w:p w:rsidR="0071663B" w:rsidRPr="0071663B" w:rsidRDefault="0071663B" w:rsidP="0071663B">
      <w:pPr>
        <w:numPr>
          <w:ilvl w:val="2"/>
          <w:numId w:val="11"/>
        </w:numPr>
        <w:contextualSpacing/>
        <w:jc w:val="both"/>
        <w:rPr>
          <w:b/>
          <w:snapToGrid w:val="0"/>
          <w:sz w:val="22"/>
          <w:szCs w:val="22"/>
        </w:rPr>
      </w:pPr>
      <w:proofErr w:type="spellStart"/>
      <w:r w:rsidRPr="0071663B">
        <w:rPr>
          <w:snapToGrid w:val="0"/>
          <w:sz w:val="22"/>
          <w:szCs w:val="22"/>
        </w:rPr>
        <w:t>Selenious</w:t>
      </w:r>
      <w:proofErr w:type="spellEnd"/>
      <w:r w:rsidRPr="0071663B">
        <w:rPr>
          <w:snapToGrid w:val="0"/>
          <w:sz w:val="22"/>
          <w:szCs w:val="22"/>
        </w:rPr>
        <w:t xml:space="preserve"> acid, 98%</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Cupric Sulfate, pentahydrate,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Pyridine,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Sodium Nitroprusside, dihydrate,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Sodium Carbonate, anhydrous, ACS</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Cobalt (II) Nitrate, hexahydrate, ACS</w:t>
      </w:r>
    </w:p>
    <w:p w:rsidR="0071663B" w:rsidRPr="0071663B" w:rsidRDefault="0071663B" w:rsidP="0071663B">
      <w:pPr>
        <w:numPr>
          <w:ilvl w:val="2"/>
          <w:numId w:val="11"/>
        </w:numPr>
        <w:contextualSpacing/>
        <w:jc w:val="both"/>
        <w:rPr>
          <w:b/>
          <w:snapToGrid w:val="0"/>
          <w:color w:val="000000" w:themeColor="text1"/>
          <w:sz w:val="22"/>
          <w:szCs w:val="22"/>
        </w:rPr>
      </w:pPr>
      <w:r w:rsidRPr="0071663B">
        <w:rPr>
          <w:snapToGrid w:val="0"/>
          <w:color w:val="000000" w:themeColor="text1"/>
          <w:sz w:val="22"/>
          <w:szCs w:val="22"/>
        </w:rPr>
        <w:t>Glacial acetic acid, ACS grade</w:t>
      </w:r>
    </w:p>
    <w:p w:rsidR="0071663B" w:rsidRPr="0071663B" w:rsidRDefault="0071663B" w:rsidP="0071663B">
      <w:pPr>
        <w:ind w:left="1224"/>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b/>
          <w:snapToGrid w:val="0"/>
          <w:sz w:val="22"/>
          <w:szCs w:val="22"/>
        </w:rPr>
        <w:t xml:space="preserve">Reference materials </w:t>
      </w:r>
    </w:p>
    <w:p w:rsidR="0071663B" w:rsidRPr="0071663B" w:rsidRDefault="0071663B" w:rsidP="0071663B">
      <w:pPr>
        <w:ind w:left="792"/>
        <w:contextualSpacing/>
        <w:jc w:val="both"/>
        <w:rPr>
          <w:b/>
          <w:snapToGrid w:val="0"/>
          <w:sz w:val="22"/>
          <w:szCs w:val="22"/>
        </w:rPr>
      </w:pP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Heroin</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Cocaine hydrochloride</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Phenobarbital</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Lysergic acid diethylamide</w:t>
      </w:r>
    </w:p>
    <w:p w:rsidR="0071663B" w:rsidRPr="0071663B" w:rsidRDefault="0071663B" w:rsidP="0071663B">
      <w:pPr>
        <w:numPr>
          <w:ilvl w:val="2"/>
          <w:numId w:val="11"/>
        </w:numPr>
        <w:contextualSpacing/>
        <w:jc w:val="both"/>
        <w:rPr>
          <w:b/>
          <w:snapToGrid w:val="0"/>
          <w:sz w:val="22"/>
          <w:szCs w:val="22"/>
        </w:rPr>
      </w:pPr>
      <w:r w:rsidRPr="0071663B">
        <w:rPr>
          <w:i/>
          <w:snapToGrid w:val="0"/>
          <w:sz w:val="22"/>
          <w:szCs w:val="22"/>
        </w:rPr>
        <w:t>Gamma</w:t>
      </w:r>
      <w:r w:rsidRPr="0071663B">
        <w:rPr>
          <w:snapToGrid w:val="0"/>
          <w:sz w:val="22"/>
          <w:szCs w:val="22"/>
        </w:rPr>
        <w:t>-hydroxybutyric acid (GHB)</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Methamphetamine</w:t>
      </w: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Oxycodone</w:t>
      </w:r>
    </w:p>
    <w:p w:rsidR="0071663B" w:rsidRPr="0071663B" w:rsidRDefault="0071663B" w:rsidP="0071663B">
      <w:pPr>
        <w:jc w:val="both"/>
        <w:rPr>
          <w:b/>
          <w:snapToGrid w:val="0"/>
          <w:sz w:val="22"/>
          <w:szCs w:val="22"/>
          <w:highlight w:val="yellow"/>
        </w:rPr>
      </w:pPr>
    </w:p>
    <w:p w:rsidR="0071663B" w:rsidRPr="0071663B" w:rsidRDefault="0071663B" w:rsidP="0071663B">
      <w:pPr>
        <w:numPr>
          <w:ilvl w:val="0"/>
          <w:numId w:val="11"/>
        </w:numPr>
        <w:contextualSpacing/>
        <w:jc w:val="both"/>
        <w:rPr>
          <w:b/>
          <w:snapToGrid w:val="0"/>
          <w:sz w:val="22"/>
          <w:szCs w:val="22"/>
        </w:rPr>
      </w:pPr>
      <w:r w:rsidRPr="0071663B">
        <w:rPr>
          <w:b/>
          <w:sz w:val="22"/>
          <w:szCs w:val="22"/>
        </w:rPr>
        <w:t xml:space="preserve">Standards and Controls </w:t>
      </w:r>
    </w:p>
    <w:p w:rsidR="0071663B" w:rsidRPr="0071663B" w:rsidRDefault="0071663B" w:rsidP="0071663B">
      <w:pPr>
        <w:ind w:left="360"/>
        <w:contextualSpacing/>
        <w:jc w:val="both"/>
        <w:rPr>
          <w:b/>
          <w:snapToGrid w:val="0"/>
          <w:sz w:val="22"/>
          <w:szCs w:val="22"/>
          <w:highlight w:val="yellow"/>
        </w:rPr>
      </w:pPr>
    </w:p>
    <w:p w:rsidR="0071663B" w:rsidRPr="0071663B" w:rsidRDefault="0071663B" w:rsidP="0071663B">
      <w:pPr>
        <w:numPr>
          <w:ilvl w:val="1"/>
          <w:numId w:val="11"/>
        </w:numPr>
        <w:contextualSpacing/>
        <w:jc w:val="both"/>
        <w:rPr>
          <w:b/>
          <w:snapToGrid w:val="0"/>
          <w:sz w:val="22"/>
          <w:szCs w:val="22"/>
        </w:rPr>
      </w:pPr>
      <w:r w:rsidRPr="0071663B">
        <w:rPr>
          <w:sz w:val="22"/>
          <w:szCs w:val="22"/>
        </w:rPr>
        <w:t xml:space="preserve">Reagents shall be prepared, labeled and stored in accordance with the Drug Chemistry Unit </w:t>
      </w:r>
      <w:r w:rsidRPr="0071663B">
        <w:rPr>
          <w:bCs/>
          <w:sz w:val="22"/>
          <w:szCs w:val="22"/>
        </w:rPr>
        <w:t xml:space="preserve">Technical Procedure for Receipt and Quality Assurance of Laboratory Supplies, Reagents, Reference Collections, Reference Standards and Reference Materials.  </w:t>
      </w:r>
    </w:p>
    <w:p w:rsidR="0071663B" w:rsidRPr="0071663B" w:rsidRDefault="0071663B" w:rsidP="0071663B">
      <w:pPr>
        <w:ind w:left="792"/>
        <w:contextualSpacing/>
        <w:jc w:val="both"/>
        <w:rPr>
          <w:b/>
          <w:snapToGrid w:val="0"/>
          <w:sz w:val="22"/>
          <w:szCs w:val="22"/>
        </w:rPr>
      </w:pPr>
    </w:p>
    <w:p w:rsidR="0071663B" w:rsidRPr="0071663B" w:rsidRDefault="0071663B" w:rsidP="0071663B">
      <w:pPr>
        <w:numPr>
          <w:ilvl w:val="1"/>
          <w:numId w:val="11"/>
        </w:numPr>
        <w:contextualSpacing/>
        <w:jc w:val="both"/>
        <w:rPr>
          <w:b/>
          <w:snapToGrid w:val="0"/>
          <w:sz w:val="22"/>
          <w:szCs w:val="22"/>
        </w:rPr>
      </w:pPr>
      <w:r w:rsidRPr="0071663B">
        <w:rPr>
          <w:sz w:val="22"/>
          <w:szCs w:val="22"/>
        </w:rPr>
        <w:lastRenderedPageBreak/>
        <w:t>Perform positive and negative quality control checks on all use containers of color test reagents prior to use for analysis.  The quality control checks must have acceptable results prior to the use of the reagent for analysis.  Refer to the CCBI Crime Laboratory Administrative Procedure for Corrective and Preventive Action if necessary.</w:t>
      </w:r>
    </w:p>
    <w:p w:rsidR="0071663B" w:rsidRPr="0071663B" w:rsidRDefault="0071663B" w:rsidP="0071663B">
      <w:pPr>
        <w:autoSpaceDE w:val="0"/>
        <w:autoSpaceDN w:val="0"/>
        <w:adjustRightInd w:val="0"/>
        <w:ind w:left="720"/>
        <w:contextualSpacing/>
        <w:jc w:val="both"/>
        <w:rPr>
          <w:b/>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sz w:val="22"/>
          <w:szCs w:val="22"/>
        </w:rPr>
        <w:t>Perform negative quality control checks (NQCC) according to the procedure listed for each color test with no sample present.</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Acceptable result is no significant color formation, i.e., Negative.</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If a significant color develops, take steps to ensure that the spot well is clean or use a new spot well or use a new culture tube.  </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If the significant color formation persists, dispose of the reagent and prepare a new lot of reagent.</w:t>
      </w:r>
    </w:p>
    <w:p w:rsidR="0071663B" w:rsidRPr="0071663B" w:rsidRDefault="0071663B" w:rsidP="0071663B">
      <w:pPr>
        <w:ind w:left="720"/>
        <w:contextualSpacing/>
        <w:jc w:val="both"/>
        <w:rPr>
          <w:b/>
          <w:sz w:val="22"/>
          <w:szCs w:val="22"/>
        </w:rPr>
      </w:pPr>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sz w:val="22"/>
          <w:szCs w:val="22"/>
        </w:rPr>
        <w:t xml:space="preserve">Perform positive quality control checks (PQCC) according to the procedure listed for each color test using the specified reference material. </w:t>
      </w:r>
    </w:p>
    <w:p w:rsidR="0071663B" w:rsidRPr="0071663B" w:rsidRDefault="0071663B" w:rsidP="0071663B">
      <w:pPr>
        <w:autoSpaceDE w:val="0"/>
        <w:autoSpaceDN w:val="0"/>
        <w:adjustRightInd w:val="0"/>
        <w:ind w:left="1224"/>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Refer to each color test for acceptable results.  </w:t>
      </w:r>
    </w:p>
    <w:p w:rsidR="0071663B" w:rsidRPr="0071663B" w:rsidRDefault="0071663B" w:rsidP="0071663B">
      <w:pPr>
        <w:autoSpaceDE w:val="0"/>
        <w:autoSpaceDN w:val="0"/>
        <w:adjustRightInd w:val="0"/>
        <w:ind w:left="122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If acceptable results are not observed, take steps to ensure that the spot well is clean or use a new spot well or use a new culture tube and repeat the PQCC.  If the problem persists, dispose of the reagent and prepare a new lot of reagent.</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Record any observations, the reference material identification and the results of the </w:t>
      </w:r>
      <w:proofErr w:type="gramStart"/>
      <w:r w:rsidRPr="0071663B">
        <w:rPr>
          <w:sz w:val="22"/>
          <w:szCs w:val="22"/>
        </w:rPr>
        <w:t>positive  quality</w:t>
      </w:r>
      <w:proofErr w:type="gramEnd"/>
      <w:r w:rsidRPr="0071663B">
        <w:rPr>
          <w:sz w:val="22"/>
          <w:szCs w:val="22"/>
        </w:rPr>
        <w:t xml:space="preserve"> control check in the Reagent Log.</w:t>
      </w:r>
    </w:p>
    <w:p w:rsidR="0071663B" w:rsidRPr="0071663B" w:rsidRDefault="0071663B" w:rsidP="0071663B">
      <w:pPr>
        <w:jc w:val="both"/>
        <w:rPr>
          <w:b/>
          <w:snapToGrid w:val="0"/>
          <w:sz w:val="22"/>
          <w:szCs w:val="22"/>
        </w:rPr>
      </w:pPr>
    </w:p>
    <w:p w:rsidR="0071663B" w:rsidRPr="0071663B" w:rsidRDefault="0071663B" w:rsidP="0071663B">
      <w:pPr>
        <w:numPr>
          <w:ilvl w:val="0"/>
          <w:numId w:val="11"/>
        </w:numPr>
        <w:contextualSpacing/>
        <w:jc w:val="both"/>
        <w:rPr>
          <w:b/>
          <w:snapToGrid w:val="0"/>
          <w:sz w:val="22"/>
          <w:szCs w:val="22"/>
        </w:rPr>
      </w:pPr>
      <w:r w:rsidRPr="0071663B">
        <w:rPr>
          <w:b/>
          <w:snapToGrid w:val="0"/>
          <w:sz w:val="22"/>
          <w:szCs w:val="22"/>
        </w:rPr>
        <w:t>Color Tests</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b/>
          <w:snapToGrid w:val="0"/>
          <w:sz w:val="22"/>
          <w:szCs w:val="22"/>
        </w:rPr>
        <w:t>Marquis</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napToGrid w:val="0"/>
          <w:sz w:val="22"/>
          <w:szCs w:val="22"/>
        </w:rPr>
        <w:t xml:space="preserve">Useful for general screening mostly with opium alkaloids, opioids, </w:t>
      </w:r>
      <w:proofErr w:type="spellStart"/>
      <w:r w:rsidRPr="0071663B">
        <w:rPr>
          <w:snapToGrid w:val="0"/>
          <w:sz w:val="22"/>
          <w:szCs w:val="22"/>
        </w:rPr>
        <w:t>methylenedioxy</w:t>
      </w:r>
      <w:proofErr w:type="spellEnd"/>
      <w:r w:rsidRPr="0071663B">
        <w:rPr>
          <w:snapToGrid w:val="0"/>
          <w:sz w:val="22"/>
          <w:szCs w:val="22"/>
        </w:rPr>
        <w:t xml:space="preserve"> substituted </w:t>
      </w:r>
      <w:proofErr w:type="spellStart"/>
      <w:r w:rsidRPr="0071663B">
        <w:rPr>
          <w:snapToGrid w:val="0"/>
          <w:sz w:val="22"/>
          <w:szCs w:val="22"/>
        </w:rPr>
        <w:t>cathinones</w:t>
      </w:r>
      <w:proofErr w:type="spellEnd"/>
      <w:r w:rsidRPr="0071663B">
        <w:rPr>
          <w:snapToGrid w:val="0"/>
          <w:sz w:val="22"/>
          <w:szCs w:val="22"/>
        </w:rPr>
        <w:t>, and amphetamines.</w:t>
      </w:r>
    </w:p>
    <w:p w:rsidR="0071663B" w:rsidRPr="0071663B" w:rsidRDefault="0071663B" w:rsidP="0071663B">
      <w:pPr>
        <w:autoSpaceDE w:val="0"/>
        <w:autoSpaceDN w:val="0"/>
        <w:adjustRightInd w:val="0"/>
        <w:ind w:left="1944"/>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Selected Characteristic Results: </w:t>
      </w:r>
      <w:r w:rsidRPr="0071663B">
        <w:rPr>
          <w:sz w:val="22"/>
          <w:szCs w:val="22"/>
        </w:rPr>
        <w:tab/>
      </w:r>
    </w:p>
    <w:p w:rsidR="0071663B" w:rsidRPr="0071663B" w:rsidRDefault="0071663B" w:rsidP="0071663B">
      <w:pPr>
        <w:autoSpaceDE w:val="0"/>
        <w:autoSpaceDN w:val="0"/>
        <w:adjustRightInd w:val="0"/>
        <w:ind w:left="1728"/>
        <w:contextualSpacing/>
        <w:jc w:val="both"/>
        <w:rPr>
          <w:b/>
          <w:sz w:val="22"/>
          <w:szCs w:val="22"/>
        </w:rPr>
      </w:pPr>
      <w:r w:rsidRPr="0071663B">
        <w:rPr>
          <w:sz w:val="22"/>
          <w:szCs w:val="22"/>
        </w:rPr>
        <w:t>Opiates, some opioids (morphine, codeine, heroin, buprenorphine) - purple</w:t>
      </w:r>
    </w:p>
    <w:p w:rsidR="0071663B" w:rsidRPr="0071663B" w:rsidRDefault="0071663B" w:rsidP="0071663B">
      <w:pPr>
        <w:autoSpaceDE w:val="0"/>
        <w:autoSpaceDN w:val="0"/>
        <w:adjustRightInd w:val="0"/>
        <w:ind w:left="1728"/>
        <w:contextualSpacing/>
        <w:jc w:val="both"/>
        <w:rPr>
          <w:b/>
          <w:sz w:val="22"/>
          <w:szCs w:val="22"/>
        </w:rPr>
      </w:pPr>
      <w:r w:rsidRPr="0071663B">
        <w:rPr>
          <w:sz w:val="22"/>
          <w:szCs w:val="22"/>
        </w:rPr>
        <w:t>Guaifenesin - purple</w:t>
      </w:r>
    </w:p>
    <w:p w:rsidR="0071663B" w:rsidRPr="0071663B" w:rsidRDefault="0071663B" w:rsidP="0071663B">
      <w:pPr>
        <w:autoSpaceDE w:val="0"/>
        <w:autoSpaceDN w:val="0"/>
        <w:adjustRightInd w:val="0"/>
        <w:ind w:left="1728"/>
        <w:contextualSpacing/>
        <w:jc w:val="both"/>
        <w:rPr>
          <w:b/>
          <w:sz w:val="22"/>
          <w:szCs w:val="22"/>
        </w:rPr>
      </w:pPr>
      <w:r w:rsidRPr="0071663B">
        <w:rPr>
          <w:sz w:val="22"/>
          <w:szCs w:val="22"/>
        </w:rPr>
        <w:t>(Meth)amphetamine - orange</w:t>
      </w:r>
    </w:p>
    <w:p w:rsidR="0071663B" w:rsidRPr="0071663B" w:rsidRDefault="0071663B" w:rsidP="0071663B">
      <w:pPr>
        <w:autoSpaceDE w:val="0"/>
        <w:autoSpaceDN w:val="0"/>
        <w:adjustRightInd w:val="0"/>
        <w:ind w:left="1728"/>
        <w:contextualSpacing/>
        <w:jc w:val="both"/>
        <w:rPr>
          <w:b/>
          <w:sz w:val="22"/>
          <w:szCs w:val="22"/>
        </w:rPr>
      </w:pPr>
      <w:r w:rsidRPr="0071663B">
        <w:rPr>
          <w:sz w:val="22"/>
          <w:szCs w:val="22"/>
        </w:rPr>
        <w:t>MDA/MDMA - purple/black</w:t>
      </w:r>
    </w:p>
    <w:p w:rsidR="0071663B" w:rsidRPr="0071663B" w:rsidRDefault="0071663B" w:rsidP="0071663B">
      <w:pPr>
        <w:autoSpaceDE w:val="0"/>
        <w:autoSpaceDN w:val="0"/>
        <w:adjustRightInd w:val="0"/>
        <w:ind w:left="1728"/>
        <w:contextualSpacing/>
        <w:jc w:val="both"/>
        <w:rPr>
          <w:sz w:val="22"/>
          <w:szCs w:val="22"/>
        </w:rPr>
      </w:pPr>
      <w:r w:rsidRPr="0071663B">
        <w:rPr>
          <w:sz w:val="22"/>
          <w:szCs w:val="22"/>
        </w:rPr>
        <w:t>Aspirin - slow cherry red</w:t>
      </w:r>
    </w:p>
    <w:p w:rsidR="0071663B" w:rsidRPr="0071663B" w:rsidRDefault="0071663B" w:rsidP="0071663B">
      <w:pPr>
        <w:autoSpaceDE w:val="0"/>
        <w:autoSpaceDN w:val="0"/>
        <w:adjustRightInd w:val="0"/>
        <w:ind w:left="1728"/>
        <w:contextualSpacing/>
        <w:jc w:val="both"/>
        <w:rPr>
          <w:sz w:val="22"/>
          <w:szCs w:val="22"/>
        </w:rPr>
      </w:pPr>
      <w:r w:rsidRPr="0071663B">
        <w:rPr>
          <w:sz w:val="22"/>
          <w:szCs w:val="22"/>
        </w:rPr>
        <w:t>Bufotenine and psilocin - green-brown</w:t>
      </w:r>
    </w:p>
    <w:p w:rsidR="0071663B" w:rsidRPr="0071663B" w:rsidRDefault="0071663B" w:rsidP="0071663B">
      <w:pPr>
        <w:autoSpaceDE w:val="0"/>
        <w:autoSpaceDN w:val="0"/>
        <w:adjustRightInd w:val="0"/>
        <w:ind w:left="1728"/>
        <w:contextualSpacing/>
        <w:jc w:val="both"/>
        <w:rPr>
          <w:sz w:val="22"/>
          <w:szCs w:val="22"/>
        </w:rPr>
      </w:pPr>
      <w:proofErr w:type="spellStart"/>
      <w:r w:rsidRPr="0071663B">
        <w:rPr>
          <w:sz w:val="22"/>
          <w:szCs w:val="22"/>
        </w:rPr>
        <w:t>Methylenedioxy</w:t>
      </w:r>
      <w:proofErr w:type="spellEnd"/>
      <w:r w:rsidRPr="0071663B">
        <w:rPr>
          <w:sz w:val="22"/>
          <w:szCs w:val="22"/>
        </w:rPr>
        <w:t xml:space="preserve"> substituted </w:t>
      </w:r>
      <w:proofErr w:type="spellStart"/>
      <w:r w:rsidRPr="0071663B">
        <w:rPr>
          <w:sz w:val="22"/>
          <w:szCs w:val="22"/>
        </w:rPr>
        <w:t>cathinones</w:t>
      </w:r>
      <w:proofErr w:type="spellEnd"/>
      <w:r w:rsidRPr="0071663B">
        <w:rPr>
          <w:sz w:val="22"/>
          <w:szCs w:val="22"/>
        </w:rPr>
        <w:t xml:space="preserve"> – bright yellow</w:t>
      </w:r>
    </w:p>
    <w:p w:rsidR="0071663B" w:rsidRPr="0071663B" w:rsidRDefault="0071663B" w:rsidP="0071663B">
      <w:pPr>
        <w:autoSpaceDE w:val="0"/>
        <w:autoSpaceDN w:val="0"/>
        <w:adjustRightInd w:val="0"/>
        <w:ind w:left="1728"/>
        <w:contextualSpacing/>
        <w:jc w:val="both"/>
        <w:rPr>
          <w:sz w:val="22"/>
          <w:szCs w:val="22"/>
        </w:rPr>
      </w:pPr>
      <w:r w:rsidRPr="0071663B">
        <w:rPr>
          <w:sz w:val="22"/>
          <w:szCs w:val="22"/>
        </w:rPr>
        <w:t>Fentanyl - orange</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Preparation:  Add 10 drops of 40% aqueous formaldehyde solution to 10 ml of concentrated sulfuric acid.</w:t>
      </w:r>
    </w:p>
    <w:p w:rsidR="0071663B" w:rsidRPr="0071663B" w:rsidRDefault="0071663B" w:rsidP="0071663B">
      <w:pPr>
        <w:autoSpaceDE w:val="0"/>
        <w:autoSpaceDN w:val="0"/>
        <w:adjustRightInd w:val="0"/>
        <w:ind w:left="187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Storage:  </w:t>
      </w:r>
      <w:r w:rsidRPr="0071663B">
        <w:rPr>
          <w:sz w:val="22"/>
          <w:szCs w:val="22"/>
        </w:rPr>
        <w:tab/>
        <w:t>Amber glass.</w:t>
      </w:r>
    </w:p>
    <w:p w:rsidR="0071663B" w:rsidRPr="0071663B" w:rsidRDefault="0071663B" w:rsidP="0071663B">
      <w:pPr>
        <w:autoSpaceDE w:val="0"/>
        <w:autoSpaceDN w:val="0"/>
        <w:adjustRightInd w:val="0"/>
        <w:ind w:left="158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Expiration: </w:t>
      </w:r>
      <w:r w:rsidRPr="0071663B">
        <w:rPr>
          <w:sz w:val="22"/>
          <w:szCs w:val="22"/>
        </w:rPr>
        <w:tab/>
        <w:t>Stock container:  NA</w:t>
      </w:r>
    </w:p>
    <w:p w:rsidR="0071663B" w:rsidRPr="0071663B" w:rsidRDefault="0071663B" w:rsidP="0071663B">
      <w:pPr>
        <w:autoSpaceDE w:val="0"/>
        <w:autoSpaceDN w:val="0"/>
        <w:adjustRightInd w:val="0"/>
        <w:ind w:left="2880" w:firstLine="720"/>
        <w:jc w:val="both"/>
        <w:rPr>
          <w:b/>
          <w:sz w:val="22"/>
          <w:szCs w:val="22"/>
        </w:rPr>
      </w:pPr>
      <w:r w:rsidRPr="0071663B">
        <w:rPr>
          <w:sz w:val="22"/>
          <w:szCs w:val="22"/>
        </w:rPr>
        <w:t>Use container:  One month.</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Lot number:  </w:t>
      </w:r>
      <w:r w:rsidRPr="0071663B">
        <w:rPr>
          <w:sz w:val="22"/>
          <w:szCs w:val="22"/>
        </w:rPr>
        <w:tab/>
      </w:r>
      <w:proofErr w:type="gramStart"/>
      <w:r w:rsidRPr="0071663B">
        <w:rPr>
          <w:sz w:val="22"/>
          <w:szCs w:val="22"/>
        </w:rPr>
        <w:t>Eight digit</w:t>
      </w:r>
      <w:proofErr w:type="gramEnd"/>
      <w:r w:rsidRPr="0071663B">
        <w:rPr>
          <w:sz w:val="22"/>
          <w:szCs w:val="22"/>
        </w:rPr>
        <w:t xml:space="preserve"> format year/month/day/</w:t>
      </w:r>
      <w:proofErr w:type="spellStart"/>
      <w:r w:rsidRPr="0071663B">
        <w:rPr>
          <w:sz w:val="22"/>
          <w:szCs w:val="22"/>
        </w:rPr>
        <w:t>Mq</w:t>
      </w:r>
      <w:proofErr w:type="spellEnd"/>
      <w:r w:rsidRPr="0071663B">
        <w:rPr>
          <w:sz w:val="22"/>
          <w:szCs w:val="22"/>
        </w:rPr>
        <w:t xml:space="preserve">/initials of preparer.  </w:t>
      </w:r>
    </w:p>
    <w:p w:rsidR="0071663B" w:rsidRPr="0071663B" w:rsidRDefault="0071663B" w:rsidP="0071663B">
      <w:pPr>
        <w:autoSpaceDE w:val="0"/>
        <w:autoSpaceDN w:val="0"/>
        <w:adjustRightInd w:val="0"/>
        <w:ind w:left="3168" w:firstLine="432"/>
        <w:contextualSpacing/>
        <w:jc w:val="both"/>
        <w:rPr>
          <w:b/>
          <w:sz w:val="22"/>
          <w:szCs w:val="22"/>
        </w:rPr>
      </w:pPr>
      <w:r w:rsidRPr="0071663B">
        <w:rPr>
          <w:sz w:val="22"/>
          <w:szCs w:val="22"/>
        </w:rPr>
        <w:t>Example: 20120131MqXXX</w:t>
      </w:r>
    </w:p>
    <w:p w:rsidR="0071663B" w:rsidRPr="0071663B" w:rsidRDefault="0071663B" w:rsidP="0071663B">
      <w:pPr>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PQCC</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Reference material:  Heroin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Acceptable result:  Purple color observed </w:t>
      </w:r>
    </w:p>
    <w:p w:rsidR="0071663B" w:rsidRPr="0071663B" w:rsidRDefault="0071663B" w:rsidP="0071663B">
      <w:pPr>
        <w:ind w:left="36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Procedure:  </w:t>
      </w:r>
    </w:p>
    <w:p w:rsidR="0071663B" w:rsidRPr="0071663B" w:rsidRDefault="0071663B" w:rsidP="0071663B">
      <w:pPr>
        <w:ind w:left="36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1-2 drops of the reagent to a clean spot well or a new test tube and observe any reaction or color produced.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a significant color develops, take steps to ensure that the spot well is clean or use a new spot well or use a new test tube.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the significant color formation </w:t>
      </w:r>
      <w:proofErr w:type="gramStart"/>
      <w:r w:rsidRPr="0071663B">
        <w:rPr>
          <w:sz w:val="22"/>
          <w:szCs w:val="22"/>
        </w:rPr>
        <w:t>persists</w:t>
      </w:r>
      <w:proofErr w:type="gramEnd"/>
      <w:r w:rsidRPr="0071663B">
        <w:rPr>
          <w:sz w:val="22"/>
          <w:szCs w:val="22"/>
        </w:rPr>
        <w:t xml:space="preserve"> prepare a new lot of reagent.</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Add a small amount of sample to the reagent.</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Observe any reaction or color produced.  </w:t>
      </w:r>
    </w:p>
    <w:p w:rsidR="0071663B" w:rsidRPr="0071663B" w:rsidRDefault="0071663B" w:rsidP="0071663B">
      <w:pPr>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Record observations.</w:t>
      </w:r>
    </w:p>
    <w:p w:rsidR="0071663B" w:rsidRPr="0071663B" w:rsidRDefault="0071663B" w:rsidP="0071663B">
      <w:pPr>
        <w:autoSpaceDE w:val="0"/>
        <w:autoSpaceDN w:val="0"/>
        <w:adjustRightInd w:val="0"/>
        <w:ind w:left="2160"/>
        <w:contextualSpacing/>
        <w:jc w:val="both"/>
        <w:rPr>
          <w:sz w:val="22"/>
          <w:szCs w:val="22"/>
        </w:rPr>
      </w:pPr>
    </w:p>
    <w:p w:rsidR="0071663B" w:rsidRPr="0071663B" w:rsidRDefault="0071663B" w:rsidP="0071663B">
      <w:pPr>
        <w:autoSpaceDE w:val="0"/>
        <w:autoSpaceDN w:val="0"/>
        <w:adjustRightInd w:val="0"/>
        <w:ind w:left="2232"/>
        <w:contextualSpacing/>
        <w:jc w:val="both"/>
        <w:rPr>
          <w:b/>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b/>
          <w:sz w:val="22"/>
          <w:szCs w:val="22"/>
        </w:rPr>
        <w:t>Cobalt Thiocyanate</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Reacts with secondary and tertiary amines as well as some alkaloids to produce a blue color.</w:t>
      </w:r>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Selected characteristic results: </w:t>
      </w:r>
      <w:r w:rsidRPr="0071663B">
        <w:rPr>
          <w:sz w:val="22"/>
          <w:szCs w:val="22"/>
        </w:rPr>
        <w:tab/>
        <w:t>Cocaine – blue</w:t>
      </w:r>
    </w:p>
    <w:p w:rsidR="0071663B" w:rsidRPr="0071663B" w:rsidRDefault="0071663B" w:rsidP="0071663B">
      <w:pPr>
        <w:autoSpaceDE w:val="0"/>
        <w:autoSpaceDN w:val="0"/>
        <w:adjustRightInd w:val="0"/>
        <w:ind w:left="3600" w:firstLine="720"/>
        <w:jc w:val="both"/>
        <w:rPr>
          <w:sz w:val="22"/>
          <w:szCs w:val="22"/>
        </w:rPr>
      </w:pPr>
      <w:r w:rsidRPr="0071663B">
        <w:rPr>
          <w:sz w:val="22"/>
          <w:szCs w:val="22"/>
        </w:rPr>
        <w:t>PCP – blue</w:t>
      </w:r>
    </w:p>
    <w:p w:rsidR="0071663B" w:rsidRPr="0071663B" w:rsidRDefault="0071663B" w:rsidP="0071663B">
      <w:pPr>
        <w:autoSpaceDE w:val="0"/>
        <w:autoSpaceDN w:val="0"/>
        <w:adjustRightInd w:val="0"/>
        <w:ind w:left="3600" w:firstLine="720"/>
        <w:jc w:val="both"/>
        <w:rPr>
          <w:sz w:val="22"/>
          <w:szCs w:val="22"/>
        </w:rPr>
      </w:pPr>
      <w:r w:rsidRPr="0071663B">
        <w:rPr>
          <w:sz w:val="22"/>
          <w:szCs w:val="22"/>
        </w:rPr>
        <w:t>Ketamine - blue</w:t>
      </w:r>
    </w:p>
    <w:p w:rsidR="0071663B" w:rsidRPr="0071663B" w:rsidRDefault="0071663B" w:rsidP="0071663B">
      <w:pPr>
        <w:autoSpaceDE w:val="0"/>
        <w:autoSpaceDN w:val="0"/>
        <w:adjustRightInd w:val="0"/>
        <w:ind w:left="3600" w:firstLine="72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Preparation:  Dissolve 2.0 g cobalt (II) thiocyanate in 100 ml of deionized water.</w:t>
      </w:r>
    </w:p>
    <w:p w:rsidR="0071663B" w:rsidRPr="0071663B" w:rsidRDefault="0071663B" w:rsidP="0071663B">
      <w:pPr>
        <w:ind w:left="72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lastRenderedPageBreak/>
        <w:t xml:space="preserve">Storage:  </w:t>
      </w:r>
      <w:r w:rsidRPr="0071663B">
        <w:rPr>
          <w:snapToGrid w:val="0"/>
          <w:sz w:val="22"/>
          <w:szCs w:val="22"/>
        </w:rPr>
        <w:tab/>
        <w:t xml:space="preserve">Glass </w:t>
      </w:r>
    </w:p>
    <w:p w:rsidR="0071663B" w:rsidRPr="0071663B" w:rsidRDefault="0071663B" w:rsidP="0071663B">
      <w:pPr>
        <w:autoSpaceDE w:val="0"/>
        <w:autoSpaceDN w:val="0"/>
        <w:adjustRightInd w:val="0"/>
        <w:ind w:left="122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napToGrid w:val="0"/>
          <w:sz w:val="22"/>
          <w:szCs w:val="22"/>
        </w:rPr>
        <w:t xml:space="preserve">Expiration: </w:t>
      </w:r>
      <w:r w:rsidRPr="0071663B">
        <w:rPr>
          <w:snapToGrid w:val="0"/>
          <w:sz w:val="22"/>
          <w:szCs w:val="22"/>
        </w:rPr>
        <w:tab/>
        <w:t>Stock container:  Three years.</w:t>
      </w:r>
    </w:p>
    <w:p w:rsidR="0071663B" w:rsidRPr="0071663B" w:rsidRDefault="0071663B" w:rsidP="0071663B">
      <w:pPr>
        <w:ind w:left="3600"/>
        <w:contextualSpacing/>
        <w:jc w:val="both"/>
        <w:rPr>
          <w:sz w:val="22"/>
          <w:szCs w:val="22"/>
        </w:rPr>
      </w:pPr>
      <w:r w:rsidRPr="0071663B">
        <w:rPr>
          <w:sz w:val="22"/>
          <w:szCs w:val="22"/>
        </w:rPr>
        <w:t>Use container:  Three months</w:t>
      </w:r>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year/month/day/CoSCN2/initials of preparer. Example: 20120131CoSCN2XXX</w:t>
      </w:r>
    </w:p>
    <w:p w:rsidR="0071663B" w:rsidRPr="0071663B" w:rsidRDefault="0071663B" w:rsidP="0071663B">
      <w:pPr>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Positive Quality Control Check (PQCC):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Reference Material:   Cocaine hydrochloride.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Acceptable result:  A blue color is observed, i.e., Positive.  </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Procedure</w:t>
      </w:r>
    </w:p>
    <w:p w:rsidR="0071663B" w:rsidRPr="0071663B" w:rsidRDefault="0071663B" w:rsidP="0071663B">
      <w:pPr>
        <w:ind w:left="36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1-2 drops of the reagent to a clean spot well or a new test tube and observe any reaction or color produced.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a significant color develops, take steps to ensure that the spot well is clean or use a new spot well or use a new test tube.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the significant color formation </w:t>
      </w:r>
      <w:proofErr w:type="gramStart"/>
      <w:r w:rsidRPr="0071663B">
        <w:rPr>
          <w:sz w:val="22"/>
          <w:szCs w:val="22"/>
        </w:rPr>
        <w:t>persists</w:t>
      </w:r>
      <w:proofErr w:type="gramEnd"/>
      <w:r w:rsidRPr="0071663B">
        <w:rPr>
          <w:sz w:val="22"/>
          <w:szCs w:val="22"/>
        </w:rPr>
        <w:t xml:space="preserve"> prepare a new lot of reagent.</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Add a small amount of sample to the reagent.</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Observe any reaction or color produced.  </w:t>
      </w:r>
    </w:p>
    <w:p w:rsidR="0071663B" w:rsidRPr="0071663B" w:rsidRDefault="0071663B" w:rsidP="0071663B">
      <w:pPr>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Record observations.</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u w:val="single"/>
        </w:rPr>
      </w:pPr>
      <w:r w:rsidRPr="0071663B">
        <w:rPr>
          <w:b/>
          <w:sz w:val="22"/>
          <w:szCs w:val="22"/>
        </w:rPr>
        <w:t>Ferric Chloride</w:t>
      </w:r>
    </w:p>
    <w:p w:rsidR="0071663B" w:rsidRPr="0071663B" w:rsidRDefault="0071663B" w:rsidP="0071663B">
      <w:pPr>
        <w:autoSpaceDE w:val="0"/>
        <w:autoSpaceDN w:val="0"/>
        <w:adjustRightInd w:val="0"/>
        <w:ind w:left="144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Reacts with phenols, enols, and GHB to produce color.</w:t>
      </w:r>
    </w:p>
    <w:p w:rsidR="0071663B" w:rsidRPr="0071663B" w:rsidRDefault="0071663B" w:rsidP="0071663B">
      <w:pPr>
        <w:autoSpaceDE w:val="0"/>
        <w:autoSpaceDN w:val="0"/>
        <w:adjustRightInd w:val="0"/>
        <w:ind w:left="3600" w:firstLine="720"/>
        <w:jc w:val="both"/>
        <w:rPr>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 xml:space="preserve"> Selected characteristic results:  GHB - red/brown</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Preparation:  Dissolve 1.5 grams of ferric chloride in 29.0 milliliters of deionized water to produce a 5% w/v solution.</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Glass</w:t>
      </w:r>
    </w:p>
    <w:p w:rsidR="0071663B" w:rsidRPr="0071663B" w:rsidRDefault="0071663B" w:rsidP="0071663B">
      <w:pPr>
        <w:autoSpaceDE w:val="0"/>
        <w:autoSpaceDN w:val="0"/>
        <w:adjustRightInd w:val="0"/>
        <w:ind w:left="1728"/>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Expiration:  </w:t>
      </w:r>
      <w:r w:rsidRPr="0071663B">
        <w:rPr>
          <w:sz w:val="22"/>
          <w:szCs w:val="22"/>
        </w:rPr>
        <w:tab/>
        <w:t>Stock container:</w:t>
      </w:r>
      <w:proofErr w:type="gramStart"/>
      <w:r w:rsidRPr="0071663B">
        <w:rPr>
          <w:sz w:val="22"/>
          <w:szCs w:val="22"/>
        </w:rPr>
        <w:tab/>
        <w:t xml:space="preserve">  </w:t>
      </w:r>
      <w:r w:rsidRPr="0071663B">
        <w:rPr>
          <w:snapToGrid w:val="0"/>
          <w:sz w:val="22"/>
          <w:szCs w:val="22"/>
        </w:rPr>
        <w:t>Three</w:t>
      </w:r>
      <w:proofErr w:type="gramEnd"/>
      <w:r w:rsidRPr="0071663B">
        <w:rPr>
          <w:snapToGrid w:val="0"/>
          <w:sz w:val="22"/>
          <w:szCs w:val="22"/>
        </w:rPr>
        <w:t xml:space="preserve"> years</w:t>
      </w:r>
    </w:p>
    <w:p w:rsidR="0071663B" w:rsidRPr="0071663B" w:rsidRDefault="0071663B" w:rsidP="0071663B">
      <w:pPr>
        <w:autoSpaceDE w:val="0"/>
        <w:autoSpaceDN w:val="0"/>
        <w:adjustRightInd w:val="0"/>
        <w:ind w:left="2880" w:firstLine="720"/>
        <w:contextualSpacing/>
        <w:jc w:val="both"/>
        <w:rPr>
          <w:sz w:val="22"/>
          <w:szCs w:val="22"/>
        </w:rPr>
      </w:pPr>
      <w:r w:rsidRPr="0071663B">
        <w:rPr>
          <w:sz w:val="22"/>
          <w:szCs w:val="22"/>
        </w:rPr>
        <w:t>Use container:  Three months</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year/month/day/FeCl3/initials of preparer.  Example: 20120131FeCl3XXX</w:t>
      </w:r>
    </w:p>
    <w:p w:rsidR="0071663B" w:rsidRPr="0071663B" w:rsidRDefault="0071663B" w:rsidP="0071663B">
      <w:pPr>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Positive Quality Control Check (PQCC):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Reference material:  GHB</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Acceptable result:  A red/brown color is observed.  </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Procedure</w:t>
      </w:r>
    </w:p>
    <w:p w:rsidR="0071663B" w:rsidRPr="0071663B" w:rsidRDefault="0071663B" w:rsidP="0071663B">
      <w:pPr>
        <w:ind w:left="36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1-2 drops of the reagent to a clean spot well or a new test tube and observe any reaction or color produced.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a significant color develops, take steps to ensure that the spot well is clean or use a new spot well or use a new test tube.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the significant color formation </w:t>
      </w:r>
      <w:proofErr w:type="gramStart"/>
      <w:r w:rsidRPr="0071663B">
        <w:rPr>
          <w:sz w:val="22"/>
          <w:szCs w:val="22"/>
        </w:rPr>
        <w:t>persists</w:t>
      </w:r>
      <w:proofErr w:type="gramEnd"/>
      <w:r w:rsidRPr="0071663B">
        <w:rPr>
          <w:sz w:val="22"/>
          <w:szCs w:val="22"/>
        </w:rPr>
        <w:t xml:space="preserve"> prepare a new lot of reagent.</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Add a small amount of sample to the reagent.</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Observe any reaction or color produced.  </w:t>
      </w:r>
    </w:p>
    <w:p w:rsidR="0071663B" w:rsidRPr="0071663B" w:rsidRDefault="0071663B" w:rsidP="0071663B">
      <w:pPr>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Record observations.</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1"/>
          <w:numId w:val="11"/>
        </w:numPr>
        <w:autoSpaceDE w:val="0"/>
        <w:autoSpaceDN w:val="0"/>
        <w:adjustRightInd w:val="0"/>
        <w:contextualSpacing/>
        <w:jc w:val="both"/>
        <w:rPr>
          <w:b/>
          <w:sz w:val="22"/>
          <w:szCs w:val="22"/>
        </w:rPr>
      </w:pPr>
      <w:proofErr w:type="spellStart"/>
      <w:r w:rsidRPr="0071663B">
        <w:rPr>
          <w:b/>
          <w:sz w:val="22"/>
          <w:szCs w:val="22"/>
        </w:rPr>
        <w:t>Dille-Koppanyi</w:t>
      </w:r>
      <w:proofErr w:type="spellEnd"/>
      <w:r w:rsidRPr="0071663B">
        <w:rPr>
          <w:b/>
          <w:sz w:val="22"/>
          <w:szCs w:val="22"/>
        </w:rPr>
        <w:t xml:space="preserve"> (modified)</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This color test reacts with barbiturates to produce a red-violet color.</w:t>
      </w:r>
    </w:p>
    <w:p w:rsidR="0071663B" w:rsidRPr="0071663B" w:rsidRDefault="0071663B" w:rsidP="0071663B">
      <w:pPr>
        <w:autoSpaceDE w:val="0"/>
        <w:autoSpaceDN w:val="0"/>
        <w:adjustRightInd w:val="0"/>
        <w:ind w:left="1224"/>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Selected characteristic results:</w:t>
      </w:r>
      <w:r w:rsidRPr="0071663B">
        <w:rPr>
          <w:sz w:val="22"/>
          <w:szCs w:val="22"/>
        </w:rPr>
        <w:tab/>
        <w:t>Barbiturates – red-violet.</w:t>
      </w:r>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Preparation</w:t>
      </w:r>
    </w:p>
    <w:p w:rsidR="0071663B" w:rsidRPr="0071663B" w:rsidRDefault="0071663B" w:rsidP="0071663B">
      <w:pPr>
        <w:autoSpaceDE w:val="0"/>
        <w:autoSpaceDN w:val="0"/>
        <w:adjustRightInd w:val="0"/>
        <w:ind w:left="1224"/>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proofErr w:type="spellStart"/>
      <w:r w:rsidRPr="0071663B">
        <w:rPr>
          <w:sz w:val="22"/>
          <w:szCs w:val="22"/>
        </w:rPr>
        <w:t>Dille-Koppanyi</w:t>
      </w:r>
      <w:proofErr w:type="spellEnd"/>
      <w:r w:rsidRPr="0071663B">
        <w:rPr>
          <w:sz w:val="22"/>
          <w:szCs w:val="22"/>
        </w:rPr>
        <w:t xml:space="preserve"> Paper</w:t>
      </w:r>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Dissolve </w:t>
      </w:r>
      <w:proofErr w:type="gramStart"/>
      <w:r w:rsidRPr="0071663B">
        <w:rPr>
          <w:sz w:val="22"/>
          <w:szCs w:val="22"/>
        </w:rPr>
        <w:t>0.1 gram</w:t>
      </w:r>
      <w:proofErr w:type="gramEnd"/>
      <w:r w:rsidRPr="0071663B">
        <w:rPr>
          <w:sz w:val="22"/>
          <w:szCs w:val="22"/>
        </w:rPr>
        <w:t xml:space="preserve"> cobalt (II) acetate in 100 milliliters of methanol.</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Add 0.2 milliliter glacial acetic acid.</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Soak filter paper in the solution and allow to dry completely.</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Cut filter paper into small pieces for use. (Approximate </w:t>
      </w:r>
      <w:proofErr w:type="gramStart"/>
      <w:r w:rsidRPr="0071663B">
        <w:rPr>
          <w:sz w:val="22"/>
          <w:szCs w:val="22"/>
        </w:rPr>
        <w:t>one inch</w:t>
      </w:r>
      <w:proofErr w:type="gramEnd"/>
      <w:r w:rsidRPr="0071663B">
        <w:rPr>
          <w:sz w:val="22"/>
          <w:szCs w:val="22"/>
        </w:rPr>
        <w:t xml:space="preserve"> squares suggested.)</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Store filter paper in a wide mouth bottle with top.</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Storage:</w:t>
      </w:r>
      <w:r w:rsidRPr="0071663B">
        <w:rPr>
          <w:sz w:val="22"/>
          <w:szCs w:val="22"/>
        </w:rPr>
        <w:tab/>
        <w:t>Amber glass</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Expiration:</w:t>
      </w:r>
      <w:r w:rsidRPr="0071663B">
        <w:rPr>
          <w:sz w:val="22"/>
          <w:szCs w:val="22"/>
        </w:rPr>
        <w:tab/>
        <w:t>Use container:</w:t>
      </w:r>
      <w:r w:rsidRPr="0071663B">
        <w:rPr>
          <w:sz w:val="22"/>
          <w:szCs w:val="22"/>
        </w:rPr>
        <w:tab/>
        <w:t>Three years</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Lot number: </w:t>
      </w:r>
      <w:r w:rsidRPr="0071663B">
        <w:rPr>
          <w:sz w:val="22"/>
          <w:szCs w:val="22"/>
        </w:rPr>
        <w:tab/>
      </w:r>
      <w:proofErr w:type="gramStart"/>
      <w:r w:rsidRPr="0071663B">
        <w:rPr>
          <w:sz w:val="22"/>
          <w:szCs w:val="22"/>
        </w:rPr>
        <w:t>Eight</w:t>
      </w:r>
      <w:r>
        <w:rPr>
          <w:sz w:val="22"/>
          <w:szCs w:val="22"/>
        </w:rPr>
        <w:t xml:space="preserve"> </w:t>
      </w:r>
      <w:r w:rsidRPr="0071663B">
        <w:rPr>
          <w:sz w:val="22"/>
          <w:szCs w:val="22"/>
        </w:rPr>
        <w:t>digit</w:t>
      </w:r>
      <w:proofErr w:type="gramEnd"/>
      <w:r w:rsidRPr="0071663B">
        <w:rPr>
          <w:sz w:val="22"/>
          <w:szCs w:val="22"/>
        </w:rPr>
        <w:t xml:space="preserve"> format   year/month/day/</w:t>
      </w:r>
      <w:proofErr w:type="spellStart"/>
      <w:r w:rsidRPr="0071663B">
        <w:rPr>
          <w:sz w:val="22"/>
          <w:szCs w:val="22"/>
        </w:rPr>
        <w:t>DKPap</w:t>
      </w:r>
      <w:proofErr w:type="spellEnd"/>
      <w:r w:rsidRPr="0071663B">
        <w:rPr>
          <w:sz w:val="22"/>
          <w:szCs w:val="22"/>
        </w:rPr>
        <w:t xml:space="preserve">/initials of preparer. </w:t>
      </w:r>
    </w:p>
    <w:p w:rsidR="0071663B" w:rsidRPr="0071663B" w:rsidRDefault="0071663B" w:rsidP="0071663B">
      <w:pPr>
        <w:autoSpaceDE w:val="0"/>
        <w:autoSpaceDN w:val="0"/>
        <w:adjustRightInd w:val="0"/>
        <w:ind w:left="2880" w:firstLine="720"/>
        <w:jc w:val="both"/>
        <w:rPr>
          <w:b/>
          <w:sz w:val="22"/>
          <w:szCs w:val="22"/>
        </w:rPr>
      </w:pPr>
      <w:r w:rsidRPr="0071663B">
        <w:rPr>
          <w:sz w:val="22"/>
          <w:szCs w:val="22"/>
        </w:rPr>
        <w:t>Example: 20120131DKPapXXX</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Positive Quality Control Check (PQCC)</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5"/>
          <w:numId w:val="11"/>
        </w:numPr>
        <w:autoSpaceDE w:val="0"/>
        <w:autoSpaceDN w:val="0"/>
        <w:adjustRightInd w:val="0"/>
        <w:ind w:hanging="36"/>
        <w:contextualSpacing/>
        <w:jc w:val="both"/>
        <w:rPr>
          <w:b/>
          <w:sz w:val="22"/>
          <w:szCs w:val="22"/>
        </w:rPr>
      </w:pPr>
      <w:r w:rsidRPr="0071663B">
        <w:rPr>
          <w:sz w:val="22"/>
          <w:szCs w:val="22"/>
        </w:rPr>
        <w:t>Reference material:  Phenobarbital</w:t>
      </w:r>
    </w:p>
    <w:p w:rsidR="0071663B" w:rsidRPr="0071663B" w:rsidRDefault="0071663B" w:rsidP="0071663B">
      <w:pPr>
        <w:numPr>
          <w:ilvl w:val="5"/>
          <w:numId w:val="11"/>
        </w:numPr>
        <w:autoSpaceDE w:val="0"/>
        <w:autoSpaceDN w:val="0"/>
        <w:adjustRightInd w:val="0"/>
        <w:ind w:hanging="36"/>
        <w:contextualSpacing/>
        <w:jc w:val="both"/>
        <w:rPr>
          <w:b/>
          <w:sz w:val="22"/>
          <w:szCs w:val="22"/>
        </w:rPr>
      </w:pPr>
      <w:r w:rsidRPr="0071663B">
        <w:rPr>
          <w:sz w:val="22"/>
          <w:szCs w:val="22"/>
        </w:rPr>
        <w:t>Acceptable result:  Red-violet color produced</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napToGrid w:val="0"/>
          <w:sz w:val="22"/>
          <w:szCs w:val="22"/>
        </w:rPr>
        <w:t xml:space="preserve">5% </w:t>
      </w:r>
      <w:proofErr w:type="spellStart"/>
      <w:r w:rsidRPr="0071663B">
        <w:rPr>
          <w:snapToGrid w:val="0"/>
          <w:sz w:val="22"/>
          <w:szCs w:val="22"/>
        </w:rPr>
        <w:t>Isopropylamine</w:t>
      </w:r>
      <w:proofErr w:type="spellEnd"/>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napToGrid w:val="0"/>
          <w:sz w:val="22"/>
          <w:szCs w:val="22"/>
        </w:rPr>
        <w:t xml:space="preserve">Mix 5 milliliters </w:t>
      </w:r>
      <w:proofErr w:type="spellStart"/>
      <w:r w:rsidRPr="0071663B">
        <w:rPr>
          <w:snapToGrid w:val="0"/>
          <w:sz w:val="22"/>
          <w:szCs w:val="22"/>
        </w:rPr>
        <w:t>isopropylamine</w:t>
      </w:r>
      <w:proofErr w:type="spellEnd"/>
      <w:r w:rsidRPr="0071663B">
        <w:rPr>
          <w:snapToGrid w:val="0"/>
          <w:sz w:val="22"/>
          <w:szCs w:val="22"/>
        </w:rPr>
        <w:t xml:space="preserve"> and 95 milliliters methanol.</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Storage:  Amber glass.</w:t>
      </w:r>
    </w:p>
    <w:p w:rsidR="0071663B" w:rsidRPr="0071663B" w:rsidRDefault="0071663B" w:rsidP="0071663B">
      <w:pPr>
        <w:autoSpaceDE w:val="0"/>
        <w:autoSpaceDN w:val="0"/>
        <w:adjustRightInd w:val="0"/>
        <w:ind w:left="223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Expiration:</w:t>
      </w:r>
      <w:r w:rsidRPr="0071663B">
        <w:rPr>
          <w:sz w:val="22"/>
          <w:szCs w:val="22"/>
        </w:rPr>
        <w:tab/>
        <w:t>Stock container:  Three years</w:t>
      </w:r>
    </w:p>
    <w:p w:rsidR="0071663B" w:rsidRPr="0071663B" w:rsidRDefault="0071663B" w:rsidP="0071663B">
      <w:pPr>
        <w:autoSpaceDE w:val="0"/>
        <w:autoSpaceDN w:val="0"/>
        <w:adjustRightInd w:val="0"/>
        <w:ind w:left="5040"/>
        <w:jc w:val="both"/>
        <w:rPr>
          <w:sz w:val="22"/>
          <w:szCs w:val="22"/>
        </w:rPr>
      </w:pPr>
      <w:r w:rsidRPr="0071663B">
        <w:rPr>
          <w:sz w:val="22"/>
          <w:szCs w:val="22"/>
        </w:rPr>
        <w:t>Use container:  Three months</w:t>
      </w:r>
    </w:p>
    <w:p w:rsidR="0071663B" w:rsidRPr="0071663B" w:rsidRDefault="0071663B" w:rsidP="0071663B">
      <w:pPr>
        <w:ind w:left="720"/>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Lot number: </w:t>
      </w:r>
      <w:r w:rsidRPr="0071663B">
        <w:rPr>
          <w:sz w:val="22"/>
          <w:szCs w:val="22"/>
        </w:rPr>
        <w:tab/>
      </w:r>
      <w:proofErr w:type="gramStart"/>
      <w:r w:rsidRPr="0071663B">
        <w:rPr>
          <w:sz w:val="22"/>
          <w:szCs w:val="22"/>
        </w:rPr>
        <w:t>Eight digit</w:t>
      </w:r>
      <w:proofErr w:type="gramEnd"/>
      <w:r w:rsidRPr="0071663B">
        <w:rPr>
          <w:sz w:val="22"/>
          <w:szCs w:val="22"/>
        </w:rPr>
        <w:t xml:space="preserve"> format year/month/day//initials of preparer. </w:t>
      </w:r>
    </w:p>
    <w:p w:rsidR="0071663B" w:rsidRPr="0071663B" w:rsidRDefault="0071663B" w:rsidP="0071663B">
      <w:pPr>
        <w:autoSpaceDE w:val="0"/>
        <w:autoSpaceDN w:val="0"/>
        <w:adjustRightInd w:val="0"/>
        <w:ind w:left="3600" w:firstLine="720"/>
        <w:jc w:val="both"/>
        <w:rPr>
          <w:b/>
          <w:sz w:val="22"/>
          <w:szCs w:val="22"/>
        </w:rPr>
      </w:pPr>
      <w:r w:rsidRPr="0071663B">
        <w:rPr>
          <w:sz w:val="22"/>
          <w:szCs w:val="22"/>
        </w:rPr>
        <w:t>Example: 20101231IPAm5%XXX</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Positive Quality Control Check (PQCC)</w:t>
      </w:r>
    </w:p>
    <w:p w:rsidR="0071663B" w:rsidRPr="0071663B" w:rsidRDefault="0071663B" w:rsidP="0071663B">
      <w:pPr>
        <w:autoSpaceDE w:val="0"/>
        <w:autoSpaceDN w:val="0"/>
        <w:adjustRightInd w:val="0"/>
        <w:ind w:left="3042"/>
        <w:contextualSpacing/>
        <w:jc w:val="both"/>
        <w:rPr>
          <w:b/>
          <w:sz w:val="22"/>
          <w:szCs w:val="22"/>
        </w:rPr>
      </w:pPr>
    </w:p>
    <w:p w:rsidR="0071663B" w:rsidRPr="0071663B" w:rsidRDefault="0071663B" w:rsidP="0071663B">
      <w:pPr>
        <w:numPr>
          <w:ilvl w:val="5"/>
          <w:numId w:val="11"/>
        </w:numPr>
        <w:autoSpaceDE w:val="0"/>
        <w:autoSpaceDN w:val="0"/>
        <w:adjustRightInd w:val="0"/>
        <w:ind w:hanging="36"/>
        <w:contextualSpacing/>
        <w:jc w:val="both"/>
        <w:rPr>
          <w:b/>
          <w:sz w:val="22"/>
          <w:szCs w:val="22"/>
        </w:rPr>
      </w:pPr>
      <w:r w:rsidRPr="0071663B">
        <w:rPr>
          <w:sz w:val="22"/>
          <w:szCs w:val="22"/>
        </w:rPr>
        <w:t>Reference material:  Phenobarbital</w:t>
      </w:r>
    </w:p>
    <w:p w:rsidR="0071663B" w:rsidRPr="0071663B" w:rsidRDefault="0071663B" w:rsidP="0071663B">
      <w:pPr>
        <w:numPr>
          <w:ilvl w:val="5"/>
          <w:numId w:val="11"/>
        </w:numPr>
        <w:autoSpaceDE w:val="0"/>
        <w:autoSpaceDN w:val="0"/>
        <w:adjustRightInd w:val="0"/>
        <w:ind w:hanging="36"/>
        <w:contextualSpacing/>
        <w:jc w:val="both"/>
        <w:rPr>
          <w:b/>
          <w:sz w:val="22"/>
          <w:szCs w:val="22"/>
        </w:rPr>
      </w:pPr>
      <w:r w:rsidRPr="0071663B">
        <w:rPr>
          <w:sz w:val="22"/>
          <w:szCs w:val="22"/>
        </w:rPr>
        <w:t>Acceptable result:  Red-violet color produced</w:t>
      </w:r>
    </w:p>
    <w:p w:rsidR="0071663B" w:rsidRPr="0071663B" w:rsidRDefault="0071663B" w:rsidP="0071663B">
      <w:pPr>
        <w:autoSpaceDE w:val="0"/>
        <w:autoSpaceDN w:val="0"/>
        <w:adjustRightInd w:val="0"/>
        <w:ind w:left="2232"/>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napToGrid w:val="0"/>
          <w:sz w:val="22"/>
          <w:szCs w:val="22"/>
        </w:rPr>
        <w:t>Procedure</w:t>
      </w:r>
    </w:p>
    <w:p w:rsidR="0071663B" w:rsidRPr="0071663B" w:rsidRDefault="0071663B" w:rsidP="0071663B">
      <w:pPr>
        <w:autoSpaceDE w:val="0"/>
        <w:autoSpaceDN w:val="0"/>
        <w:adjustRightInd w:val="0"/>
        <w:ind w:left="230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Place a small amount of sample on a piece of the </w:t>
      </w:r>
      <w:proofErr w:type="spellStart"/>
      <w:r w:rsidRPr="0071663B">
        <w:rPr>
          <w:sz w:val="22"/>
          <w:szCs w:val="22"/>
        </w:rPr>
        <w:t>Dille-Koppanyi</w:t>
      </w:r>
      <w:proofErr w:type="spellEnd"/>
      <w:r w:rsidRPr="0071663B">
        <w:rPr>
          <w:sz w:val="22"/>
          <w:szCs w:val="22"/>
        </w:rPr>
        <w:t xml:space="preserve"> paper.</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Press the sample onto the paper with a spatula (optional).</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Place a drop of the 5 % </w:t>
      </w:r>
      <w:proofErr w:type="spellStart"/>
      <w:r w:rsidRPr="0071663B">
        <w:rPr>
          <w:sz w:val="22"/>
          <w:szCs w:val="22"/>
        </w:rPr>
        <w:t>Isopropylamine</w:t>
      </w:r>
      <w:proofErr w:type="spellEnd"/>
      <w:r w:rsidRPr="0071663B">
        <w:rPr>
          <w:sz w:val="22"/>
          <w:szCs w:val="22"/>
        </w:rPr>
        <w:t xml:space="preserve"> solution on the edge of the </w:t>
      </w:r>
      <w:proofErr w:type="spellStart"/>
      <w:r w:rsidRPr="0071663B">
        <w:rPr>
          <w:sz w:val="22"/>
          <w:szCs w:val="22"/>
        </w:rPr>
        <w:t>Koppanyi</w:t>
      </w:r>
      <w:proofErr w:type="spellEnd"/>
      <w:r w:rsidRPr="0071663B">
        <w:rPr>
          <w:sz w:val="22"/>
          <w:szCs w:val="22"/>
        </w:rPr>
        <w:t xml:space="preserve"> paper and tilt to allow the drop to meet the sample.</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Record observations.</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1"/>
          <w:numId w:val="11"/>
        </w:numPr>
        <w:contextualSpacing/>
        <w:jc w:val="both"/>
        <w:rPr>
          <w:b/>
          <w:snapToGrid w:val="0"/>
          <w:sz w:val="22"/>
          <w:szCs w:val="22"/>
        </w:rPr>
      </w:pPr>
      <w:r w:rsidRPr="0071663B">
        <w:rPr>
          <w:b/>
          <w:i/>
          <w:sz w:val="22"/>
          <w:szCs w:val="22"/>
        </w:rPr>
        <w:t>para</w:t>
      </w:r>
      <w:r w:rsidRPr="0071663B">
        <w:rPr>
          <w:b/>
          <w:sz w:val="22"/>
          <w:szCs w:val="22"/>
        </w:rPr>
        <w:t>-</w:t>
      </w:r>
      <w:proofErr w:type="spellStart"/>
      <w:r w:rsidRPr="0071663B">
        <w:rPr>
          <w:b/>
          <w:sz w:val="22"/>
          <w:szCs w:val="22"/>
        </w:rPr>
        <w:t>Dimethylaminobenzaldehyde</w:t>
      </w:r>
      <w:proofErr w:type="spellEnd"/>
      <w:r w:rsidRPr="0071663B">
        <w:rPr>
          <w:b/>
          <w:sz w:val="22"/>
          <w:szCs w:val="22"/>
        </w:rPr>
        <w:t xml:space="preserve"> (</w:t>
      </w:r>
      <w:proofErr w:type="spellStart"/>
      <w:r w:rsidRPr="0071663B">
        <w:rPr>
          <w:b/>
          <w:i/>
          <w:sz w:val="22"/>
          <w:szCs w:val="22"/>
        </w:rPr>
        <w:t>p</w:t>
      </w:r>
      <w:r w:rsidRPr="0071663B">
        <w:rPr>
          <w:b/>
          <w:sz w:val="22"/>
          <w:szCs w:val="22"/>
        </w:rPr>
        <w:t>DMAB</w:t>
      </w:r>
      <w:proofErr w:type="spellEnd"/>
      <w:r w:rsidRPr="0071663B">
        <w:rPr>
          <w:b/>
          <w:sz w:val="22"/>
          <w:szCs w:val="22"/>
        </w:rPr>
        <w:t>)</w:t>
      </w:r>
    </w:p>
    <w:p w:rsidR="0071663B" w:rsidRPr="0071663B" w:rsidRDefault="0071663B" w:rsidP="0071663B">
      <w:pPr>
        <w:ind w:left="1224"/>
        <w:contextualSpacing/>
        <w:jc w:val="both"/>
        <w:rPr>
          <w:b/>
          <w:snapToGrid w:val="0"/>
          <w:sz w:val="22"/>
          <w:szCs w:val="22"/>
        </w:rPr>
      </w:pPr>
    </w:p>
    <w:p w:rsidR="0071663B" w:rsidRPr="0071663B" w:rsidRDefault="0071663B" w:rsidP="0071663B">
      <w:pPr>
        <w:numPr>
          <w:ilvl w:val="2"/>
          <w:numId w:val="11"/>
        </w:numPr>
        <w:contextualSpacing/>
        <w:jc w:val="both"/>
        <w:rPr>
          <w:b/>
          <w:snapToGrid w:val="0"/>
          <w:sz w:val="22"/>
          <w:szCs w:val="22"/>
        </w:rPr>
      </w:pPr>
      <w:r w:rsidRPr="0071663B">
        <w:rPr>
          <w:sz w:val="22"/>
          <w:szCs w:val="22"/>
        </w:rPr>
        <w:lastRenderedPageBreak/>
        <w:t>This color test uses a filter paper soaked with the reagent. This test reacts with indoles (e.g., LSD), primary aromatic amines (e.g., procaine), and carbamates to produce colored intermediates.</w:t>
      </w:r>
    </w:p>
    <w:p w:rsidR="0071663B" w:rsidRPr="0071663B" w:rsidRDefault="0071663B" w:rsidP="0071663B">
      <w:pPr>
        <w:ind w:left="1224"/>
        <w:contextualSpacing/>
        <w:jc w:val="both"/>
        <w:rPr>
          <w:b/>
          <w:snapToGrid w:val="0"/>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napToGrid w:val="0"/>
          <w:sz w:val="22"/>
          <w:szCs w:val="22"/>
        </w:rPr>
        <w:t xml:space="preserve">Selected Characteristic Results: </w:t>
      </w:r>
      <w:r w:rsidRPr="0071663B">
        <w:rPr>
          <w:snapToGrid w:val="0"/>
          <w:sz w:val="22"/>
          <w:szCs w:val="22"/>
        </w:rPr>
        <w:tab/>
      </w:r>
      <w:r w:rsidRPr="0071663B">
        <w:rPr>
          <w:snapToGrid w:val="0"/>
          <w:sz w:val="22"/>
          <w:szCs w:val="22"/>
        </w:rPr>
        <w:tab/>
        <w:t>Carbamate – yellow</w:t>
      </w:r>
    </w:p>
    <w:p w:rsidR="0071663B" w:rsidRPr="0071663B" w:rsidRDefault="0071663B" w:rsidP="0071663B">
      <w:pPr>
        <w:ind w:left="4320" w:firstLine="720"/>
        <w:contextualSpacing/>
        <w:jc w:val="both"/>
        <w:rPr>
          <w:b/>
          <w:snapToGrid w:val="0"/>
          <w:sz w:val="22"/>
          <w:szCs w:val="22"/>
        </w:rPr>
      </w:pPr>
      <w:r w:rsidRPr="0071663B">
        <w:rPr>
          <w:snapToGrid w:val="0"/>
          <w:sz w:val="22"/>
          <w:szCs w:val="22"/>
        </w:rPr>
        <w:t>LSD – purple</w:t>
      </w:r>
    </w:p>
    <w:p w:rsidR="0071663B" w:rsidRPr="0071663B" w:rsidRDefault="0071663B" w:rsidP="0071663B">
      <w:pPr>
        <w:ind w:left="4320" w:firstLine="720"/>
        <w:contextualSpacing/>
        <w:jc w:val="both"/>
        <w:rPr>
          <w:snapToGrid w:val="0"/>
          <w:sz w:val="22"/>
          <w:szCs w:val="22"/>
        </w:rPr>
      </w:pPr>
      <w:r w:rsidRPr="0071663B">
        <w:rPr>
          <w:snapToGrid w:val="0"/>
          <w:sz w:val="22"/>
          <w:szCs w:val="22"/>
        </w:rPr>
        <w:t>Psilocin – dark purple</w:t>
      </w:r>
    </w:p>
    <w:p w:rsidR="0071663B" w:rsidRPr="0071663B" w:rsidRDefault="0071663B" w:rsidP="0071663B">
      <w:pPr>
        <w:ind w:left="4320" w:firstLine="720"/>
        <w:contextualSpacing/>
        <w:jc w:val="both"/>
        <w:rPr>
          <w:snapToGrid w:val="0"/>
          <w:sz w:val="22"/>
          <w:szCs w:val="22"/>
        </w:rPr>
      </w:pPr>
      <w:r w:rsidRPr="0071663B">
        <w:rPr>
          <w:snapToGrid w:val="0"/>
          <w:sz w:val="22"/>
          <w:szCs w:val="22"/>
        </w:rPr>
        <w:t>Procaine, Benzocaine – orange/yellow</w:t>
      </w:r>
    </w:p>
    <w:p w:rsidR="0071663B" w:rsidRPr="0071663B" w:rsidRDefault="0071663B" w:rsidP="0071663B">
      <w:pPr>
        <w:ind w:left="4320" w:firstLine="720"/>
        <w:contextualSpacing/>
        <w:jc w:val="both"/>
        <w:rPr>
          <w:snapToGrid w:val="0"/>
          <w:sz w:val="22"/>
          <w:szCs w:val="22"/>
        </w:rPr>
      </w:pPr>
      <w:r w:rsidRPr="0071663B">
        <w:rPr>
          <w:snapToGrid w:val="0"/>
          <w:sz w:val="22"/>
          <w:szCs w:val="22"/>
        </w:rPr>
        <w:t>Dimethyltryptamine - purple</w:t>
      </w:r>
    </w:p>
    <w:p w:rsidR="0071663B" w:rsidRPr="0071663B" w:rsidRDefault="0071663B" w:rsidP="0071663B">
      <w:pPr>
        <w:ind w:left="2304"/>
        <w:contextualSpacing/>
        <w:jc w:val="both"/>
        <w:rPr>
          <w:b/>
          <w:snapToGrid w:val="0"/>
          <w:sz w:val="22"/>
          <w:szCs w:val="22"/>
        </w:rPr>
      </w:pPr>
    </w:p>
    <w:p w:rsidR="0071663B" w:rsidRPr="0071663B" w:rsidRDefault="0071663B" w:rsidP="0071663B">
      <w:pPr>
        <w:numPr>
          <w:ilvl w:val="2"/>
          <w:numId w:val="11"/>
        </w:numPr>
        <w:contextualSpacing/>
        <w:jc w:val="both"/>
        <w:rPr>
          <w:b/>
          <w:snapToGrid w:val="0"/>
          <w:sz w:val="22"/>
          <w:szCs w:val="22"/>
        </w:rPr>
      </w:pPr>
      <w:r w:rsidRPr="0071663B">
        <w:rPr>
          <w:snapToGrid w:val="0"/>
          <w:sz w:val="22"/>
          <w:szCs w:val="22"/>
        </w:rPr>
        <w:t xml:space="preserve">Preparation:  </w:t>
      </w:r>
      <w:proofErr w:type="spellStart"/>
      <w:r w:rsidRPr="0071663B">
        <w:rPr>
          <w:i/>
          <w:snapToGrid w:val="0"/>
          <w:sz w:val="22"/>
          <w:szCs w:val="22"/>
        </w:rPr>
        <w:t>p</w:t>
      </w:r>
      <w:r w:rsidRPr="0071663B">
        <w:rPr>
          <w:snapToGrid w:val="0"/>
          <w:sz w:val="22"/>
          <w:szCs w:val="22"/>
        </w:rPr>
        <w:t>DMAB</w:t>
      </w:r>
      <w:proofErr w:type="spellEnd"/>
      <w:r w:rsidRPr="0071663B">
        <w:rPr>
          <w:snapToGrid w:val="0"/>
          <w:sz w:val="22"/>
          <w:szCs w:val="22"/>
        </w:rPr>
        <w:t xml:space="preserve"> Paper</w:t>
      </w:r>
    </w:p>
    <w:p w:rsidR="0071663B" w:rsidRPr="0071663B" w:rsidRDefault="0071663B" w:rsidP="0071663B">
      <w:pPr>
        <w:ind w:left="720"/>
        <w:contextualSpacing/>
        <w:jc w:val="both"/>
        <w:rPr>
          <w:snapToGrid w:val="0"/>
          <w:sz w:val="22"/>
          <w:szCs w:val="22"/>
        </w:rPr>
      </w:pPr>
    </w:p>
    <w:p w:rsidR="0071663B" w:rsidRPr="0071663B" w:rsidRDefault="0071663B" w:rsidP="0071663B">
      <w:pPr>
        <w:numPr>
          <w:ilvl w:val="3"/>
          <w:numId w:val="11"/>
        </w:numPr>
        <w:contextualSpacing/>
        <w:jc w:val="both"/>
        <w:rPr>
          <w:b/>
          <w:snapToGrid w:val="0"/>
          <w:sz w:val="22"/>
          <w:szCs w:val="22"/>
        </w:rPr>
      </w:pPr>
      <w:r w:rsidRPr="0071663B">
        <w:rPr>
          <w:snapToGrid w:val="0"/>
          <w:sz w:val="22"/>
          <w:szCs w:val="22"/>
        </w:rPr>
        <w:t xml:space="preserve">Dissolve 1.0 gram </w:t>
      </w:r>
      <w:proofErr w:type="gramStart"/>
      <w:r w:rsidRPr="0071663B">
        <w:rPr>
          <w:snapToGrid w:val="0"/>
          <w:sz w:val="22"/>
          <w:szCs w:val="22"/>
        </w:rPr>
        <w:t xml:space="preserve">of  </w:t>
      </w:r>
      <w:proofErr w:type="spellStart"/>
      <w:r w:rsidRPr="0071663B">
        <w:rPr>
          <w:i/>
          <w:snapToGrid w:val="0"/>
          <w:sz w:val="22"/>
          <w:szCs w:val="22"/>
        </w:rPr>
        <w:t>p</w:t>
      </w:r>
      <w:r w:rsidRPr="0071663B">
        <w:rPr>
          <w:snapToGrid w:val="0"/>
          <w:sz w:val="22"/>
          <w:szCs w:val="22"/>
        </w:rPr>
        <w:t>DMAB</w:t>
      </w:r>
      <w:proofErr w:type="spellEnd"/>
      <w:proofErr w:type="gramEnd"/>
      <w:r w:rsidRPr="0071663B">
        <w:rPr>
          <w:snapToGrid w:val="0"/>
          <w:sz w:val="22"/>
          <w:szCs w:val="22"/>
        </w:rPr>
        <w:t xml:space="preserve"> in 100 milliliters of methanol.</w:t>
      </w:r>
    </w:p>
    <w:p w:rsidR="0071663B" w:rsidRPr="0071663B" w:rsidRDefault="0071663B" w:rsidP="0071663B">
      <w:pPr>
        <w:ind w:left="2502"/>
        <w:contextualSpacing/>
        <w:jc w:val="both"/>
        <w:rPr>
          <w:b/>
          <w:snapToGrid w:val="0"/>
          <w:sz w:val="22"/>
          <w:szCs w:val="22"/>
        </w:rPr>
      </w:pPr>
    </w:p>
    <w:p w:rsidR="0071663B" w:rsidRPr="0071663B" w:rsidRDefault="0071663B" w:rsidP="0071663B">
      <w:pPr>
        <w:numPr>
          <w:ilvl w:val="3"/>
          <w:numId w:val="11"/>
        </w:numPr>
        <w:contextualSpacing/>
        <w:jc w:val="both"/>
        <w:rPr>
          <w:b/>
          <w:snapToGrid w:val="0"/>
          <w:sz w:val="22"/>
          <w:szCs w:val="22"/>
        </w:rPr>
      </w:pPr>
      <w:r w:rsidRPr="0071663B">
        <w:rPr>
          <w:snapToGrid w:val="0"/>
          <w:sz w:val="22"/>
          <w:szCs w:val="22"/>
        </w:rPr>
        <w:t>Soak the filter paper in the solution and allow it to dry completely.</w:t>
      </w:r>
    </w:p>
    <w:p w:rsidR="0071663B" w:rsidRPr="0071663B" w:rsidRDefault="0071663B" w:rsidP="0071663B">
      <w:pPr>
        <w:ind w:left="2502"/>
        <w:contextualSpacing/>
        <w:jc w:val="both"/>
        <w:rPr>
          <w:b/>
          <w:snapToGrid w:val="0"/>
          <w:sz w:val="22"/>
          <w:szCs w:val="22"/>
        </w:rPr>
      </w:pPr>
    </w:p>
    <w:p w:rsidR="0071663B" w:rsidRPr="0071663B" w:rsidRDefault="0071663B" w:rsidP="0071663B">
      <w:pPr>
        <w:numPr>
          <w:ilvl w:val="4"/>
          <w:numId w:val="11"/>
        </w:numPr>
        <w:ind w:left="1872"/>
        <w:contextualSpacing/>
        <w:jc w:val="both"/>
        <w:rPr>
          <w:b/>
          <w:snapToGrid w:val="0"/>
          <w:sz w:val="22"/>
          <w:szCs w:val="22"/>
        </w:rPr>
      </w:pPr>
      <w:r w:rsidRPr="0071663B">
        <w:rPr>
          <w:snapToGrid w:val="0"/>
          <w:sz w:val="22"/>
          <w:szCs w:val="22"/>
        </w:rPr>
        <w:t>Cut filter paper into small pieces for use.</w:t>
      </w:r>
    </w:p>
    <w:p w:rsidR="0071663B" w:rsidRPr="0071663B" w:rsidRDefault="0071663B" w:rsidP="0071663B">
      <w:pPr>
        <w:ind w:left="2142"/>
        <w:contextualSpacing/>
        <w:jc w:val="both"/>
        <w:rPr>
          <w:b/>
          <w:snapToGrid w:val="0"/>
          <w:sz w:val="22"/>
          <w:szCs w:val="22"/>
        </w:rPr>
      </w:pPr>
    </w:p>
    <w:p w:rsidR="0071663B" w:rsidRPr="0071663B" w:rsidRDefault="0071663B" w:rsidP="0071663B">
      <w:pPr>
        <w:numPr>
          <w:ilvl w:val="4"/>
          <w:numId w:val="11"/>
        </w:numPr>
        <w:ind w:left="1872"/>
        <w:contextualSpacing/>
        <w:jc w:val="both"/>
        <w:rPr>
          <w:b/>
          <w:snapToGrid w:val="0"/>
          <w:sz w:val="22"/>
          <w:szCs w:val="22"/>
        </w:rPr>
      </w:pPr>
      <w:r w:rsidRPr="0071663B">
        <w:rPr>
          <w:snapToGrid w:val="0"/>
          <w:sz w:val="22"/>
          <w:szCs w:val="22"/>
        </w:rPr>
        <w:t>Storage:</w:t>
      </w:r>
      <w:r w:rsidRPr="0071663B">
        <w:rPr>
          <w:snapToGrid w:val="0"/>
          <w:sz w:val="22"/>
          <w:szCs w:val="22"/>
        </w:rPr>
        <w:tab/>
        <w:t>Amber glass</w:t>
      </w:r>
    </w:p>
    <w:p w:rsidR="0071663B" w:rsidRPr="0071663B" w:rsidRDefault="0071663B" w:rsidP="0071663B">
      <w:pPr>
        <w:ind w:left="2142"/>
        <w:contextualSpacing/>
        <w:jc w:val="both"/>
        <w:rPr>
          <w:b/>
          <w:snapToGrid w:val="0"/>
          <w:sz w:val="22"/>
          <w:szCs w:val="22"/>
        </w:rPr>
      </w:pPr>
    </w:p>
    <w:p w:rsidR="0071663B" w:rsidRPr="0071663B" w:rsidRDefault="0071663B" w:rsidP="0071663B">
      <w:pPr>
        <w:numPr>
          <w:ilvl w:val="4"/>
          <w:numId w:val="11"/>
        </w:numPr>
        <w:ind w:left="1872"/>
        <w:contextualSpacing/>
        <w:jc w:val="both"/>
        <w:rPr>
          <w:b/>
          <w:snapToGrid w:val="0"/>
          <w:sz w:val="22"/>
          <w:szCs w:val="22"/>
        </w:rPr>
      </w:pPr>
      <w:r w:rsidRPr="0071663B">
        <w:rPr>
          <w:snapToGrid w:val="0"/>
          <w:sz w:val="22"/>
          <w:szCs w:val="22"/>
        </w:rPr>
        <w:t>Expiration:</w:t>
      </w:r>
      <w:r w:rsidRPr="0071663B">
        <w:rPr>
          <w:snapToGrid w:val="0"/>
          <w:sz w:val="22"/>
          <w:szCs w:val="22"/>
        </w:rPr>
        <w:tab/>
        <w:t>Use container:  Three years</w:t>
      </w:r>
    </w:p>
    <w:p w:rsidR="0071663B" w:rsidRPr="0071663B" w:rsidRDefault="0071663B" w:rsidP="0071663B">
      <w:pPr>
        <w:ind w:left="720"/>
        <w:contextualSpacing/>
        <w:jc w:val="both"/>
        <w:rPr>
          <w:snapToGrid w:val="0"/>
          <w:sz w:val="22"/>
          <w:szCs w:val="22"/>
        </w:rPr>
      </w:pPr>
    </w:p>
    <w:p w:rsidR="0071663B" w:rsidRPr="0071663B" w:rsidRDefault="0071663B" w:rsidP="0071663B">
      <w:pPr>
        <w:numPr>
          <w:ilvl w:val="4"/>
          <w:numId w:val="11"/>
        </w:numPr>
        <w:ind w:left="1872"/>
        <w:contextualSpacing/>
        <w:jc w:val="both"/>
        <w:rPr>
          <w:b/>
          <w:snapToGrid w:val="0"/>
          <w:sz w:val="22"/>
          <w:szCs w:val="22"/>
        </w:rPr>
      </w:pPr>
      <w:r w:rsidRPr="0071663B">
        <w:rPr>
          <w:snapToGrid w:val="0"/>
          <w:sz w:val="22"/>
          <w:szCs w:val="22"/>
        </w:rPr>
        <w:t xml:space="preserve">Lot number: </w:t>
      </w:r>
      <w:r w:rsidRPr="0071663B">
        <w:rPr>
          <w:snapToGrid w:val="0"/>
          <w:sz w:val="22"/>
          <w:szCs w:val="22"/>
        </w:rPr>
        <w:tab/>
      </w:r>
      <w:proofErr w:type="gramStart"/>
      <w:r w:rsidRPr="0071663B">
        <w:rPr>
          <w:snapToGrid w:val="0"/>
          <w:sz w:val="22"/>
          <w:szCs w:val="22"/>
        </w:rPr>
        <w:t>Eight digit</w:t>
      </w:r>
      <w:proofErr w:type="gramEnd"/>
      <w:r w:rsidRPr="0071663B">
        <w:rPr>
          <w:snapToGrid w:val="0"/>
          <w:sz w:val="22"/>
          <w:szCs w:val="22"/>
        </w:rPr>
        <w:t xml:space="preserve"> format year/month/day/</w:t>
      </w:r>
      <w:proofErr w:type="spellStart"/>
      <w:r w:rsidRPr="0071663B">
        <w:rPr>
          <w:i/>
          <w:snapToGrid w:val="0"/>
          <w:sz w:val="22"/>
          <w:szCs w:val="22"/>
        </w:rPr>
        <w:t>p</w:t>
      </w:r>
      <w:r w:rsidRPr="0071663B">
        <w:rPr>
          <w:snapToGrid w:val="0"/>
          <w:sz w:val="22"/>
          <w:szCs w:val="22"/>
        </w:rPr>
        <w:t>DMAB</w:t>
      </w:r>
      <w:proofErr w:type="spellEnd"/>
      <w:r w:rsidRPr="0071663B">
        <w:rPr>
          <w:snapToGrid w:val="0"/>
          <w:sz w:val="22"/>
          <w:szCs w:val="22"/>
        </w:rPr>
        <w:t xml:space="preserve">/initials of preparer. </w:t>
      </w:r>
    </w:p>
    <w:p w:rsidR="0071663B" w:rsidRPr="0071663B" w:rsidRDefault="0071663B" w:rsidP="0071663B">
      <w:pPr>
        <w:ind w:left="2880" w:firstLine="720"/>
        <w:jc w:val="both"/>
        <w:rPr>
          <w:b/>
          <w:snapToGrid w:val="0"/>
          <w:sz w:val="22"/>
          <w:szCs w:val="22"/>
        </w:rPr>
      </w:pPr>
      <w:r w:rsidRPr="0071663B">
        <w:rPr>
          <w:sz w:val="22"/>
          <w:szCs w:val="22"/>
        </w:rPr>
        <w:t>Example: 20120131</w:t>
      </w:r>
      <w:r w:rsidRPr="0071663B">
        <w:rPr>
          <w:i/>
          <w:sz w:val="22"/>
          <w:szCs w:val="22"/>
        </w:rPr>
        <w:t>p</w:t>
      </w:r>
      <w:r w:rsidRPr="0071663B">
        <w:rPr>
          <w:sz w:val="22"/>
          <w:szCs w:val="22"/>
        </w:rPr>
        <w:t>DMABXXX</w:t>
      </w:r>
    </w:p>
    <w:p w:rsidR="0071663B" w:rsidRPr="0071663B" w:rsidRDefault="0071663B" w:rsidP="0071663B">
      <w:pPr>
        <w:jc w:val="both"/>
        <w:rPr>
          <w:b/>
          <w:snapToGrid w:val="0"/>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Positive Quality Control Check (</w:t>
      </w:r>
      <w:proofErr w:type="gramStart"/>
      <w:r w:rsidRPr="0071663B">
        <w:rPr>
          <w:sz w:val="22"/>
          <w:szCs w:val="22"/>
        </w:rPr>
        <w:t>PQCC)  QC</w:t>
      </w:r>
      <w:proofErr w:type="gramEnd"/>
      <w:r w:rsidRPr="0071663B">
        <w:rPr>
          <w:sz w:val="22"/>
          <w:szCs w:val="22"/>
        </w:rPr>
        <w:t xml:space="preserve"> check: </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Reference material:  LSD</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Acceptable results:  Purple color produced</w:t>
      </w:r>
    </w:p>
    <w:p w:rsidR="0071663B" w:rsidRPr="0071663B" w:rsidRDefault="0071663B" w:rsidP="0071663B">
      <w:pPr>
        <w:ind w:left="72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Procedure</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Place a small amount of sample on a piece of the </w:t>
      </w:r>
      <w:proofErr w:type="spellStart"/>
      <w:r w:rsidRPr="0071663B">
        <w:rPr>
          <w:i/>
          <w:sz w:val="22"/>
          <w:szCs w:val="22"/>
        </w:rPr>
        <w:t>p</w:t>
      </w:r>
      <w:r w:rsidRPr="0071663B">
        <w:rPr>
          <w:sz w:val="22"/>
          <w:szCs w:val="22"/>
        </w:rPr>
        <w:t>DMAB</w:t>
      </w:r>
      <w:proofErr w:type="spellEnd"/>
      <w:r w:rsidRPr="0071663B">
        <w:rPr>
          <w:sz w:val="22"/>
          <w:szCs w:val="22"/>
        </w:rPr>
        <w:t xml:space="preserve"> paper.</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Press the sample onto the paper with a spatula. (optional)</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Place a drop of methanol on top of the sample to help it dissolve into the paper.</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Add a drop of concentrated hydrochloric acid to the filter paper by one of the following methods:</w:t>
      </w:r>
    </w:p>
    <w:p w:rsidR="0071663B" w:rsidRPr="0071663B" w:rsidRDefault="0071663B" w:rsidP="0071663B">
      <w:pPr>
        <w:autoSpaceDE w:val="0"/>
        <w:autoSpaceDN w:val="0"/>
        <w:adjustRightInd w:val="0"/>
        <w:ind w:left="3312"/>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Adding the drop directly on the methanol spot.</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Adding the acid drop to the edge of the paper and allowing the acid and methanol spots to meet (e.g., LSD and Psilocin.)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lastRenderedPageBreak/>
        <w:t>Allowing the fumes of the acid to contact the paper (e.g., procaine and benzocaine)</w:t>
      </w:r>
    </w:p>
    <w:p w:rsidR="0071663B" w:rsidRPr="0071663B" w:rsidRDefault="0071663B" w:rsidP="0071663B">
      <w:pPr>
        <w:autoSpaceDE w:val="0"/>
        <w:autoSpaceDN w:val="0"/>
        <w:adjustRightInd w:val="0"/>
        <w:ind w:left="446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Heated air may be applied.</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Record observations.</w:t>
      </w:r>
    </w:p>
    <w:p w:rsidR="0071663B" w:rsidRPr="0071663B" w:rsidRDefault="0071663B" w:rsidP="0071663B">
      <w:pPr>
        <w:jc w:val="both"/>
        <w:rPr>
          <w:snapToGrid w:val="0"/>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rPr>
      </w:pPr>
      <w:proofErr w:type="spellStart"/>
      <w:r w:rsidRPr="0071663B">
        <w:rPr>
          <w:b/>
          <w:sz w:val="22"/>
          <w:szCs w:val="22"/>
        </w:rPr>
        <w:t>Froehde</w:t>
      </w:r>
      <w:proofErr w:type="spellEnd"/>
    </w:p>
    <w:p w:rsidR="0071663B" w:rsidRPr="0071663B" w:rsidRDefault="0071663B" w:rsidP="0071663B">
      <w:pPr>
        <w:autoSpaceDE w:val="0"/>
        <w:autoSpaceDN w:val="0"/>
        <w:adjustRightInd w:val="0"/>
        <w:ind w:left="1440"/>
        <w:contextualSpacing/>
        <w:jc w:val="both"/>
        <w:rPr>
          <w:b/>
          <w:sz w:val="22"/>
          <w:szCs w:val="22"/>
          <w:u w:val="single"/>
          <w:vertAlign w:val="superscript"/>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This color test reacts with a wide range of aromatic compounds to produce colored intermediates.</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sz w:val="22"/>
          <w:szCs w:val="22"/>
        </w:rPr>
      </w:pPr>
      <w:r w:rsidRPr="0071663B">
        <w:rPr>
          <w:sz w:val="22"/>
          <w:szCs w:val="22"/>
        </w:rPr>
        <w:t>Selected Characteristic Results:</w:t>
      </w:r>
      <w:r w:rsidRPr="0071663B">
        <w:rPr>
          <w:sz w:val="22"/>
          <w:szCs w:val="22"/>
        </w:rPr>
        <w:tab/>
      </w:r>
      <w:r w:rsidRPr="0071663B">
        <w:rPr>
          <w:sz w:val="22"/>
          <w:szCs w:val="22"/>
        </w:rPr>
        <w:tab/>
        <w:t>Heroin – purple</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Morphine – purple</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Bufotenine – yellow/brown</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Oxycodone - yellow</w:t>
      </w:r>
    </w:p>
    <w:p w:rsidR="0071663B" w:rsidRPr="0071663B" w:rsidRDefault="0071663B" w:rsidP="0071663B">
      <w:pPr>
        <w:autoSpaceDE w:val="0"/>
        <w:autoSpaceDN w:val="0"/>
        <w:adjustRightInd w:val="0"/>
        <w:ind w:left="122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Preparation:  Prepare a 1% (w/v) solution of molybdic acid (or sodium molybdate) in concentrated sulfuric acid with heating and stirring.</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Amber glass</w:t>
      </w:r>
    </w:p>
    <w:p w:rsidR="0071663B" w:rsidRPr="0071663B" w:rsidRDefault="0071663B" w:rsidP="0071663B">
      <w:pPr>
        <w:autoSpaceDE w:val="0"/>
        <w:autoSpaceDN w:val="0"/>
        <w:adjustRightInd w:val="0"/>
        <w:ind w:left="1728"/>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proofErr w:type="spellStart"/>
      <w:r w:rsidRPr="0071663B">
        <w:rPr>
          <w:sz w:val="22"/>
          <w:szCs w:val="22"/>
        </w:rPr>
        <w:t>Expriation</w:t>
      </w:r>
      <w:proofErr w:type="spellEnd"/>
      <w:r w:rsidRPr="0071663B">
        <w:rPr>
          <w:sz w:val="22"/>
          <w:szCs w:val="22"/>
        </w:rPr>
        <w:t>:</w:t>
      </w:r>
      <w:r w:rsidRPr="0071663B">
        <w:rPr>
          <w:sz w:val="22"/>
          <w:szCs w:val="22"/>
        </w:rPr>
        <w:tab/>
        <w:t>Stock container:</w:t>
      </w:r>
      <w:proofErr w:type="gramStart"/>
      <w:r w:rsidRPr="0071663B">
        <w:rPr>
          <w:sz w:val="22"/>
          <w:szCs w:val="22"/>
        </w:rPr>
        <w:tab/>
        <w:t xml:space="preserve">  One</w:t>
      </w:r>
      <w:proofErr w:type="gramEnd"/>
      <w:r w:rsidRPr="0071663B">
        <w:rPr>
          <w:sz w:val="22"/>
          <w:szCs w:val="22"/>
        </w:rPr>
        <w:t xml:space="preserve"> month</w:t>
      </w:r>
    </w:p>
    <w:p w:rsidR="0071663B" w:rsidRPr="0071663B" w:rsidRDefault="0071663B" w:rsidP="0071663B">
      <w:pPr>
        <w:autoSpaceDE w:val="0"/>
        <w:autoSpaceDN w:val="0"/>
        <w:adjustRightInd w:val="0"/>
        <w:ind w:left="3600"/>
        <w:jc w:val="both"/>
        <w:rPr>
          <w:b/>
          <w:sz w:val="22"/>
          <w:szCs w:val="22"/>
          <w:u w:val="single"/>
        </w:rPr>
      </w:pPr>
      <w:r w:rsidRPr="0071663B">
        <w:rPr>
          <w:sz w:val="22"/>
          <w:szCs w:val="22"/>
        </w:rPr>
        <w:t>Use container:</w:t>
      </w:r>
      <w:r w:rsidRPr="0071663B">
        <w:rPr>
          <w:sz w:val="22"/>
          <w:szCs w:val="22"/>
        </w:rPr>
        <w:tab/>
        <w:t>One month</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w:t>
      </w:r>
      <w:proofErr w:type="spellStart"/>
      <w:r w:rsidRPr="0071663B">
        <w:rPr>
          <w:sz w:val="22"/>
          <w:szCs w:val="22"/>
        </w:rPr>
        <w:t>Fro</w:t>
      </w:r>
      <w:proofErr w:type="spellEnd"/>
      <w:r w:rsidRPr="0071663B">
        <w:rPr>
          <w:sz w:val="22"/>
          <w:szCs w:val="22"/>
        </w:rPr>
        <w:t>/initials of preparer. Example: 20120131FroXXX</w:t>
      </w:r>
      <w:r w:rsidRPr="0071663B">
        <w:rPr>
          <w:sz w:val="22"/>
          <w:szCs w:val="22"/>
        </w:rPr>
        <w:tab/>
      </w:r>
    </w:p>
    <w:p w:rsidR="0071663B" w:rsidRPr="0071663B" w:rsidRDefault="0071663B" w:rsidP="0071663B">
      <w:pPr>
        <w:ind w:left="72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Positive Quality Control Check (PQCC):</w:t>
      </w:r>
      <w:r w:rsidRPr="0071663B">
        <w:rPr>
          <w:sz w:val="22"/>
          <w:szCs w:val="22"/>
        </w:rPr>
        <w:tab/>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Reference material:  Oxycodone</w:t>
      </w: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Acceptable results:  Oxycodone produces a yellow color. </w:t>
      </w:r>
    </w:p>
    <w:p w:rsidR="0071663B" w:rsidRPr="0071663B" w:rsidRDefault="0071663B" w:rsidP="0071663B">
      <w:pPr>
        <w:autoSpaceDE w:val="0"/>
        <w:autoSpaceDN w:val="0"/>
        <w:adjustRightInd w:val="0"/>
        <w:ind w:left="3024" w:firstLine="576"/>
        <w:jc w:val="both"/>
        <w:rPr>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Procedure</w:t>
      </w:r>
    </w:p>
    <w:p w:rsidR="0071663B" w:rsidRPr="0071663B" w:rsidRDefault="0071663B" w:rsidP="0071663B">
      <w:pPr>
        <w:autoSpaceDE w:val="0"/>
        <w:autoSpaceDN w:val="0"/>
        <w:adjustRightInd w:val="0"/>
        <w:ind w:left="122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1-2 drops of the reagent to a clean spot well or a new test tube and observe any reaction or color produced.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a significant color develops, take steps to ensure that the spot well is clean or use a new spot well or use a new test tube.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the significant color formation </w:t>
      </w:r>
      <w:proofErr w:type="gramStart"/>
      <w:r w:rsidRPr="0071663B">
        <w:rPr>
          <w:sz w:val="22"/>
          <w:szCs w:val="22"/>
        </w:rPr>
        <w:t>persists</w:t>
      </w:r>
      <w:proofErr w:type="gramEnd"/>
      <w:r w:rsidRPr="0071663B">
        <w:rPr>
          <w:sz w:val="22"/>
          <w:szCs w:val="22"/>
        </w:rPr>
        <w:t xml:space="preserve"> prepare a new lot of reagent.</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Add a small amount of sample to the reagent.</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lastRenderedPageBreak/>
        <w:t xml:space="preserve">Observe any reaction or color produced.  </w:t>
      </w:r>
    </w:p>
    <w:p w:rsidR="0071663B" w:rsidRPr="0071663B" w:rsidRDefault="0071663B" w:rsidP="0071663B">
      <w:pPr>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Record observations.</w:t>
      </w:r>
    </w:p>
    <w:p w:rsidR="0071663B" w:rsidRPr="0071663B" w:rsidRDefault="0071663B" w:rsidP="0071663B">
      <w:pPr>
        <w:autoSpaceDE w:val="0"/>
        <w:autoSpaceDN w:val="0"/>
        <w:adjustRightInd w:val="0"/>
        <w:ind w:left="1224"/>
        <w:contextualSpacing/>
        <w:jc w:val="both"/>
        <w:rPr>
          <w:b/>
          <w:sz w:val="22"/>
          <w:szCs w:val="22"/>
          <w:u w:val="single"/>
        </w:rPr>
      </w:pPr>
    </w:p>
    <w:p w:rsidR="0071663B" w:rsidRPr="0071663B" w:rsidRDefault="0071663B" w:rsidP="0071663B">
      <w:pPr>
        <w:autoSpaceDE w:val="0"/>
        <w:autoSpaceDN w:val="0"/>
        <w:adjustRightInd w:val="0"/>
        <w:ind w:left="1224"/>
        <w:contextualSpacing/>
        <w:jc w:val="both"/>
        <w:rPr>
          <w:b/>
          <w:sz w:val="22"/>
          <w:szCs w:val="22"/>
          <w:u w:val="single"/>
        </w:rPr>
      </w:pPr>
    </w:p>
    <w:p w:rsidR="0071663B" w:rsidRPr="0071663B" w:rsidRDefault="0071663B" w:rsidP="0071663B">
      <w:pPr>
        <w:numPr>
          <w:ilvl w:val="1"/>
          <w:numId w:val="11"/>
        </w:numPr>
        <w:autoSpaceDE w:val="0"/>
        <w:autoSpaceDN w:val="0"/>
        <w:adjustRightInd w:val="0"/>
        <w:contextualSpacing/>
        <w:jc w:val="both"/>
        <w:rPr>
          <w:b/>
          <w:sz w:val="22"/>
          <w:szCs w:val="22"/>
          <w:u w:val="single"/>
        </w:rPr>
      </w:pPr>
      <w:proofErr w:type="spellStart"/>
      <w:r w:rsidRPr="0071663B">
        <w:rPr>
          <w:b/>
          <w:sz w:val="22"/>
          <w:szCs w:val="22"/>
        </w:rPr>
        <w:t>Mecke</w:t>
      </w:r>
      <w:proofErr w:type="spellEnd"/>
    </w:p>
    <w:p w:rsidR="0071663B" w:rsidRPr="0071663B" w:rsidRDefault="0071663B" w:rsidP="0071663B">
      <w:pPr>
        <w:autoSpaceDE w:val="0"/>
        <w:autoSpaceDN w:val="0"/>
        <w:adjustRightInd w:val="0"/>
        <w:ind w:left="144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This color test reacts with a wide range of aromatic compounds to produce colored intermediates.</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Selected Characteristic Results:</w:t>
      </w:r>
      <w:r w:rsidRPr="0071663B">
        <w:rPr>
          <w:sz w:val="22"/>
          <w:szCs w:val="22"/>
        </w:rPr>
        <w:tab/>
      </w:r>
      <w:r w:rsidRPr="0071663B">
        <w:rPr>
          <w:sz w:val="22"/>
          <w:szCs w:val="22"/>
        </w:rPr>
        <w:tab/>
        <w:t>Bufotenine – brown to black/purple</w:t>
      </w:r>
    </w:p>
    <w:p w:rsidR="0071663B" w:rsidRPr="0071663B" w:rsidRDefault="0071663B" w:rsidP="0071663B">
      <w:pPr>
        <w:autoSpaceDE w:val="0"/>
        <w:autoSpaceDN w:val="0"/>
        <w:adjustRightInd w:val="0"/>
        <w:ind w:left="5040"/>
        <w:jc w:val="both"/>
        <w:rPr>
          <w:sz w:val="22"/>
          <w:szCs w:val="22"/>
        </w:rPr>
      </w:pPr>
      <w:r w:rsidRPr="0071663B">
        <w:rPr>
          <w:sz w:val="22"/>
          <w:szCs w:val="22"/>
        </w:rPr>
        <w:t>Psilocin - green</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Heroin – green/blue</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Hydrocodone bitartrate – dark blue</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Methadone – green/brown</w:t>
      </w:r>
    </w:p>
    <w:p w:rsidR="0071663B" w:rsidRPr="0071663B" w:rsidRDefault="0071663B" w:rsidP="0071663B">
      <w:pPr>
        <w:autoSpaceDE w:val="0"/>
        <w:autoSpaceDN w:val="0"/>
        <w:adjustRightInd w:val="0"/>
        <w:ind w:left="4320" w:firstLine="720"/>
        <w:contextualSpacing/>
        <w:jc w:val="both"/>
        <w:rPr>
          <w:sz w:val="22"/>
          <w:szCs w:val="22"/>
        </w:rPr>
      </w:pPr>
      <w:r w:rsidRPr="0071663B">
        <w:rPr>
          <w:sz w:val="22"/>
          <w:szCs w:val="22"/>
        </w:rPr>
        <w:t>Oxycodone - green</w:t>
      </w:r>
    </w:p>
    <w:p w:rsidR="0071663B" w:rsidRPr="0071663B" w:rsidRDefault="0071663B" w:rsidP="0071663B">
      <w:pPr>
        <w:autoSpaceDE w:val="0"/>
        <w:autoSpaceDN w:val="0"/>
        <w:adjustRightInd w:val="0"/>
        <w:ind w:left="4320" w:firstLine="72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 xml:space="preserve">Preparation:  Prepare a 1% (w/v) solution of </w:t>
      </w:r>
      <w:proofErr w:type="spellStart"/>
      <w:r w:rsidRPr="0071663B">
        <w:rPr>
          <w:sz w:val="22"/>
          <w:szCs w:val="22"/>
        </w:rPr>
        <w:t>selenious</w:t>
      </w:r>
      <w:proofErr w:type="spellEnd"/>
      <w:r w:rsidRPr="0071663B">
        <w:rPr>
          <w:sz w:val="22"/>
          <w:szCs w:val="22"/>
        </w:rPr>
        <w:t xml:space="preserve"> acid in concentrated sulfuric acid with stirring.</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Amber Glass</w:t>
      </w:r>
    </w:p>
    <w:p w:rsidR="0071663B" w:rsidRPr="0071663B" w:rsidRDefault="0071663B" w:rsidP="0071663B">
      <w:pPr>
        <w:ind w:left="72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Expiration:  The expiration date for this reagent shall be one month after preparation.</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w:t>
      </w:r>
      <w:proofErr w:type="spellStart"/>
      <w:r w:rsidRPr="0071663B">
        <w:rPr>
          <w:sz w:val="22"/>
          <w:szCs w:val="22"/>
        </w:rPr>
        <w:t>Mec</w:t>
      </w:r>
      <w:proofErr w:type="spellEnd"/>
      <w:r w:rsidRPr="0071663B">
        <w:rPr>
          <w:sz w:val="22"/>
          <w:szCs w:val="22"/>
        </w:rPr>
        <w:t>/initials of preparer. Example: 20120131MecXXX</w:t>
      </w:r>
    </w:p>
    <w:p w:rsidR="0071663B" w:rsidRPr="0071663B" w:rsidRDefault="0071663B" w:rsidP="0071663B">
      <w:pPr>
        <w:ind w:left="72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 xml:space="preserve">Positive Quality Control Check (PQCC): </w:t>
      </w:r>
      <w:r w:rsidRPr="0071663B">
        <w:rPr>
          <w:sz w:val="22"/>
          <w:szCs w:val="22"/>
        </w:rPr>
        <w:tab/>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Reference material:  Oxycodone</w:t>
      </w: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Acceptable results:  Green color is produced</w:t>
      </w:r>
    </w:p>
    <w:p w:rsidR="0071663B" w:rsidRPr="0071663B" w:rsidRDefault="0071663B" w:rsidP="0071663B">
      <w:pPr>
        <w:ind w:left="72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Procedure</w:t>
      </w:r>
    </w:p>
    <w:p w:rsidR="0071663B" w:rsidRPr="0071663B" w:rsidRDefault="0071663B" w:rsidP="0071663B">
      <w:pPr>
        <w:ind w:left="72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1-2 drops of the reagent to a clean spot well or a new test tube and observe any reaction or color produced.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a significant color develops, take steps to ensure that the spot well is clean or use a new spot well or use a new test tube.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the significant color formation </w:t>
      </w:r>
      <w:proofErr w:type="gramStart"/>
      <w:r w:rsidRPr="0071663B">
        <w:rPr>
          <w:sz w:val="22"/>
          <w:szCs w:val="22"/>
        </w:rPr>
        <w:t>persists</w:t>
      </w:r>
      <w:proofErr w:type="gramEnd"/>
      <w:r w:rsidRPr="0071663B">
        <w:rPr>
          <w:sz w:val="22"/>
          <w:szCs w:val="22"/>
        </w:rPr>
        <w:t xml:space="preserve"> prepare a new lot of reagent.</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Add a small amount of sample to the reagent.</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lastRenderedPageBreak/>
        <w:t xml:space="preserve">Observe any reaction or color produced.  </w:t>
      </w:r>
    </w:p>
    <w:p w:rsidR="0071663B" w:rsidRPr="0071663B" w:rsidRDefault="0071663B" w:rsidP="0071663B">
      <w:pPr>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Record observations.</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1"/>
          <w:numId w:val="11"/>
        </w:numPr>
        <w:autoSpaceDE w:val="0"/>
        <w:autoSpaceDN w:val="0"/>
        <w:adjustRightInd w:val="0"/>
        <w:contextualSpacing/>
        <w:jc w:val="both"/>
        <w:rPr>
          <w:b/>
          <w:sz w:val="22"/>
          <w:szCs w:val="22"/>
          <w:u w:val="single"/>
        </w:rPr>
      </w:pPr>
      <w:r w:rsidRPr="0071663B">
        <w:rPr>
          <w:b/>
          <w:sz w:val="22"/>
          <w:szCs w:val="22"/>
        </w:rPr>
        <w:t>Cobalt Nitrate</w:t>
      </w:r>
    </w:p>
    <w:p w:rsidR="0071663B" w:rsidRPr="0071663B" w:rsidRDefault="0071663B" w:rsidP="0071663B">
      <w:pPr>
        <w:autoSpaceDE w:val="0"/>
        <w:autoSpaceDN w:val="0"/>
        <w:adjustRightInd w:val="0"/>
        <w:ind w:left="144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This color test reacts with GHB to produce a pink to violet color.</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Selected Characteristic Results:</w:t>
      </w:r>
      <w:r w:rsidRPr="0071663B">
        <w:rPr>
          <w:sz w:val="22"/>
          <w:szCs w:val="22"/>
        </w:rPr>
        <w:tab/>
        <w:t xml:space="preserve">GHB - pink to violet </w:t>
      </w:r>
    </w:p>
    <w:p w:rsidR="0071663B" w:rsidRPr="0071663B" w:rsidRDefault="0071663B" w:rsidP="0071663B">
      <w:pPr>
        <w:ind w:left="720"/>
        <w:contextualSpacing/>
        <w:jc w:val="both"/>
        <w:rPr>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Preparation:  Dissolve 0.2 gram of cobalt (II) nitrate in 20 milliliters of water (1 % w/v solution.)</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Glass</w:t>
      </w:r>
    </w:p>
    <w:p w:rsidR="0071663B" w:rsidRPr="0071663B" w:rsidRDefault="0071663B" w:rsidP="0071663B">
      <w:pPr>
        <w:autoSpaceDE w:val="0"/>
        <w:autoSpaceDN w:val="0"/>
        <w:adjustRightInd w:val="0"/>
        <w:ind w:left="1728"/>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Expiration:</w:t>
      </w:r>
      <w:r w:rsidRPr="0071663B">
        <w:rPr>
          <w:sz w:val="22"/>
          <w:szCs w:val="22"/>
        </w:rPr>
        <w:tab/>
        <w:t>Stock container:</w:t>
      </w:r>
      <w:r w:rsidRPr="0071663B">
        <w:rPr>
          <w:sz w:val="22"/>
          <w:szCs w:val="22"/>
        </w:rPr>
        <w:tab/>
        <w:t xml:space="preserve"> </w:t>
      </w:r>
      <w:r w:rsidRPr="0071663B">
        <w:rPr>
          <w:sz w:val="22"/>
          <w:szCs w:val="22"/>
        </w:rPr>
        <w:tab/>
        <w:t>Three years.</w:t>
      </w:r>
    </w:p>
    <w:p w:rsidR="0071663B" w:rsidRPr="0071663B" w:rsidRDefault="0071663B" w:rsidP="0071663B">
      <w:pPr>
        <w:autoSpaceDE w:val="0"/>
        <w:autoSpaceDN w:val="0"/>
        <w:adjustRightInd w:val="0"/>
        <w:ind w:left="3600"/>
        <w:jc w:val="both"/>
        <w:rPr>
          <w:sz w:val="22"/>
          <w:szCs w:val="22"/>
        </w:rPr>
      </w:pPr>
      <w:r w:rsidRPr="0071663B">
        <w:rPr>
          <w:sz w:val="22"/>
          <w:szCs w:val="22"/>
        </w:rPr>
        <w:t>Use container:</w:t>
      </w:r>
      <w:r w:rsidRPr="0071663B">
        <w:rPr>
          <w:sz w:val="22"/>
          <w:szCs w:val="22"/>
        </w:rPr>
        <w:tab/>
      </w:r>
      <w:r w:rsidRPr="0071663B">
        <w:rPr>
          <w:sz w:val="22"/>
          <w:szCs w:val="22"/>
        </w:rPr>
        <w:tab/>
        <w:t>One year.</w:t>
      </w:r>
    </w:p>
    <w:p w:rsidR="0071663B" w:rsidRPr="0071663B" w:rsidRDefault="0071663B" w:rsidP="0071663B">
      <w:pPr>
        <w:ind w:left="72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year/month/day/CoNO3/initials of preparer. Example: 20120131CoNO3XXX</w:t>
      </w:r>
    </w:p>
    <w:p w:rsidR="0071663B" w:rsidRPr="0071663B" w:rsidRDefault="0071663B" w:rsidP="0071663B">
      <w:pPr>
        <w:ind w:left="720"/>
        <w:contextualSpacing/>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 xml:space="preserve">Positive Quality Control Check (PQCC): </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Reference material:</w:t>
      </w:r>
      <w:r w:rsidRPr="0071663B">
        <w:rPr>
          <w:sz w:val="22"/>
          <w:szCs w:val="22"/>
        </w:rPr>
        <w:tab/>
        <w:t>GHB</w:t>
      </w: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Acceptable results:  </w:t>
      </w:r>
      <w:r w:rsidRPr="0071663B">
        <w:rPr>
          <w:sz w:val="22"/>
          <w:szCs w:val="22"/>
        </w:rPr>
        <w:tab/>
        <w:t>pink to violet color</w:t>
      </w:r>
    </w:p>
    <w:p w:rsidR="0071663B" w:rsidRPr="0071663B" w:rsidRDefault="0071663B" w:rsidP="0071663B">
      <w:pPr>
        <w:ind w:left="72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Procedure</w:t>
      </w:r>
    </w:p>
    <w:p w:rsidR="0071663B" w:rsidRPr="0071663B" w:rsidRDefault="0071663B" w:rsidP="0071663B">
      <w:pPr>
        <w:autoSpaceDE w:val="0"/>
        <w:autoSpaceDN w:val="0"/>
        <w:adjustRightInd w:val="0"/>
        <w:ind w:left="1224"/>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a few drops of the reagent to a new test tube and observe any reaction or color produced.   </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a significant color develops, use a new test tube.  </w:t>
      </w: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t xml:space="preserve">If the significant color formation </w:t>
      </w:r>
      <w:proofErr w:type="gramStart"/>
      <w:r w:rsidRPr="0071663B">
        <w:rPr>
          <w:sz w:val="22"/>
          <w:szCs w:val="22"/>
        </w:rPr>
        <w:t>persists</w:t>
      </w:r>
      <w:proofErr w:type="gramEnd"/>
      <w:r w:rsidRPr="0071663B">
        <w:rPr>
          <w:sz w:val="22"/>
          <w:szCs w:val="22"/>
        </w:rPr>
        <w:t xml:space="preserve"> prepare a new lot of reagent.</w:t>
      </w:r>
    </w:p>
    <w:p w:rsidR="0071663B" w:rsidRPr="0071663B" w:rsidRDefault="0071663B" w:rsidP="0071663B">
      <w:pPr>
        <w:autoSpaceDE w:val="0"/>
        <w:autoSpaceDN w:val="0"/>
        <w:adjustRightInd w:val="0"/>
        <w:ind w:left="108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Add </w:t>
      </w:r>
      <w:r w:rsidRPr="0071663B">
        <w:rPr>
          <w:sz w:val="22"/>
          <w:szCs w:val="22"/>
          <w:shd w:val="clear" w:color="auto" w:fill="FFFFFF"/>
        </w:rPr>
        <w:t>0.5 mL of the liquid sample.</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 xml:space="preserve">Observe any reaction or color produced.  </w:t>
      </w:r>
    </w:p>
    <w:p w:rsidR="0071663B" w:rsidRPr="0071663B" w:rsidRDefault="0071663B" w:rsidP="0071663B">
      <w:pPr>
        <w:jc w:val="both"/>
        <w:rPr>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Record observations on the appropriate Drug Chemistry Worksheet form.</w:t>
      </w:r>
    </w:p>
    <w:p w:rsidR="0071663B" w:rsidRPr="0071663B" w:rsidRDefault="0071663B" w:rsidP="0071663B">
      <w:pPr>
        <w:autoSpaceDE w:val="0"/>
        <w:autoSpaceDN w:val="0"/>
        <w:adjustRightInd w:val="0"/>
        <w:ind w:left="1440"/>
        <w:contextualSpacing/>
        <w:jc w:val="both"/>
        <w:rPr>
          <w:b/>
          <w:sz w:val="22"/>
          <w:szCs w:val="22"/>
          <w:u w:val="single"/>
        </w:rPr>
      </w:pPr>
    </w:p>
    <w:p w:rsidR="0071663B" w:rsidRPr="0071663B" w:rsidRDefault="0071663B" w:rsidP="0071663B">
      <w:pPr>
        <w:numPr>
          <w:ilvl w:val="1"/>
          <w:numId w:val="11"/>
        </w:numPr>
        <w:autoSpaceDE w:val="0"/>
        <w:autoSpaceDN w:val="0"/>
        <w:adjustRightInd w:val="0"/>
        <w:contextualSpacing/>
        <w:jc w:val="both"/>
        <w:rPr>
          <w:b/>
          <w:sz w:val="22"/>
          <w:szCs w:val="22"/>
          <w:u w:val="single"/>
        </w:rPr>
      </w:pPr>
      <w:proofErr w:type="spellStart"/>
      <w:r w:rsidRPr="0071663B">
        <w:rPr>
          <w:b/>
          <w:sz w:val="22"/>
          <w:szCs w:val="22"/>
        </w:rPr>
        <w:t>Zwikker</w:t>
      </w:r>
      <w:proofErr w:type="spellEnd"/>
    </w:p>
    <w:p w:rsidR="0071663B" w:rsidRPr="0071663B" w:rsidRDefault="0071663B" w:rsidP="0071663B">
      <w:pPr>
        <w:autoSpaceDE w:val="0"/>
        <w:autoSpaceDN w:val="0"/>
        <w:adjustRightInd w:val="0"/>
        <w:ind w:left="144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This color test reacts with barbiturates to produce a purple color that transfers to the organic layer of the reagent.</w:t>
      </w:r>
    </w:p>
    <w:p w:rsidR="0071663B" w:rsidRPr="0071663B" w:rsidRDefault="0071663B" w:rsidP="0071663B">
      <w:pPr>
        <w:autoSpaceDE w:val="0"/>
        <w:autoSpaceDN w:val="0"/>
        <w:adjustRightInd w:val="0"/>
        <w:ind w:left="122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Selected Characteristic Results:  Barbiturates – purple or bright green color that transfers to the organic layer</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Preparation:</w:t>
      </w:r>
    </w:p>
    <w:p w:rsidR="0071663B" w:rsidRPr="0071663B" w:rsidRDefault="0071663B" w:rsidP="0071663B">
      <w:pPr>
        <w:ind w:left="720"/>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0.5% Cupric Sulfate</w:t>
      </w:r>
    </w:p>
    <w:p w:rsidR="0071663B" w:rsidRPr="0071663B" w:rsidRDefault="0071663B" w:rsidP="0071663B">
      <w:pPr>
        <w:autoSpaceDE w:val="0"/>
        <w:autoSpaceDN w:val="0"/>
        <w:adjustRightInd w:val="0"/>
        <w:ind w:left="1728"/>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Dissolve </w:t>
      </w:r>
      <w:proofErr w:type="gramStart"/>
      <w:r w:rsidRPr="0071663B">
        <w:rPr>
          <w:sz w:val="22"/>
          <w:szCs w:val="22"/>
        </w:rPr>
        <w:t>0.12 gram</w:t>
      </w:r>
      <w:proofErr w:type="gramEnd"/>
      <w:r w:rsidRPr="0071663B">
        <w:rPr>
          <w:sz w:val="22"/>
          <w:szCs w:val="22"/>
        </w:rPr>
        <w:t xml:space="preserve"> cupric sulfate pentahydrate in 25 milliliters of deionized water.</w:t>
      </w:r>
    </w:p>
    <w:p w:rsidR="0071663B" w:rsidRPr="0071663B" w:rsidRDefault="0071663B" w:rsidP="0071663B">
      <w:pPr>
        <w:autoSpaceDE w:val="0"/>
        <w:autoSpaceDN w:val="0"/>
        <w:adjustRightInd w:val="0"/>
        <w:ind w:left="304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Glass</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Expiration:</w:t>
      </w:r>
      <w:r w:rsidRPr="0071663B">
        <w:rPr>
          <w:sz w:val="22"/>
          <w:szCs w:val="22"/>
        </w:rPr>
        <w:tab/>
        <w:t>Stock container:  Three years</w:t>
      </w:r>
    </w:p>
    <w:p w:rsidR="0071663B" w:rsidRPr="0071663B" w:rsidRDefault="0071663B" w:rsidP="0071663B">
      <w:pPr>
        <w:autoSpaceDE w:val="0"/>
        <w:autoSpaceDN w:val="0"/>
        <w:adjustRightInd w:val="0"/>
        <w:ind w:left="5040"/>
        <w:jc w:val="both"/>
        <w:rPr>
          <w:sz w:val="22"/>
          <w:szCs w:val="22"/>
        </w:rPr>
      </w:pPr>
      <w:r w:rsidRPr="0071663B">
        <w:rPr>
          <w:sz w:val="22"/>
          <w:szCs w:val="22"/>
        </w:rPr>
        <w:t>Use container:  One year</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year/month/day/CuSO4/initials of preparer. Example: 20120131CuSO4XXX</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Positive Quality Control Check (PQCC):  </w:t>
      </w:r>
    </w:p>
    <w:p w:rsidR="0071663B" w:rsidRPr="0071663B" w:rsidRDefault="0071663B" w:rsidP="0071663B">
      <w:pPr>
        <w:ind w:left="720"/>
        <w:contextualSpacing/>
        <w:jc w:val="both"/>
        <w:rPr>
          <w:sz w:val="22"/>
          <w:szCs w:val="22"/>
        </w:rPr>
      </w:pP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Reference material:  Phenobarbital</w:t>
      </w: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Acceptable results:  Phenobarbital produces a purple color that transfers to the organic layer.</w:t>
      </w:r>
    </w:p>
    <w:p w:rsidR="0071663B" w:rsidRPr="0071663B" w:rsidRDefault="0071663B" w:rsidP="0071663B">
      <w:pPr>
        <w:autoSpaceDE w:val="0"/>
        <w:autoSpaceDN w:val="0"/>
        <w:adjustRightInd w:val="0"/>
        <w:ind w:left="1782"/>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5% Pyridine</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Add 1 milliliter of pyridine to 19 milliliters of chloroform.</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Amber glass</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Expiration:</w:t>
      </w:r>
      <w:r w:rsidRPr="0071663B">
        <w:rPr>
          <w:sz w:val="22"/>
          <w:szCs w:val="22"/>
        </w:rPr>
        <w:tab/>
        <w:t>Stock Container:  Three years</w:t>
      </w:r>
    </w:p>
    <w:p w:rsidR="0071663B" w:rsidRPr="0071663B" w:rsidRDefault="0071663B" w:rsidP="0071663B">
      <w:pPr>
        <w:autoSpaceDE w:val="0"/>
        <w:autoSpaceDN w:val="0"/>
        <w:adjustRightInd w:val="0"/>
        <w:ind w:left="4320" w:firstLine="720"/>
        <w:jc w:val="both"/>
        <w:rPr>
          <w:b/>
          <w:sz w:val="22"/>
          <w:szCs w:val="22"/>
          <w:u w:val="single"/>
        </w:rPr>
      </w:pPr>
      <w:r w:rsidRPr="0071663B">
        <w:rPr>
          <w:sz w:val="22"/>
          <w:szCs w:val="22"/>
        </w:rPr>
        <w:t>Use container:  One year</w:t>
      </w:r>
    </w:p>
    <w:p w:rsidR="0071663B" w:rsidRPr="0071663B" w:rsidRDefault="0071663B" w:rsidP="0071663B">
      <w:pPr>
        <w:autoSpaceDE w:val="0"/>
        <w:autoSpaceDN w:val="0"/>
        <w:adjustRightInd w:val="0"/>
        <w:ind w:left="304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year/month/day/Pyr5%/initials of preparer. Example: 20120131Pyr5%XXX</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Positive Quality Control Check (PQCC):  </w:t>
      </w:r>
    </w:p>
    <w:p w:rsidR="0071663B" w:rsidRPr="0071663B" w:rsidRDefault="0071663B" w:rsidP="0071663B">
      <w:pPr>
        <w:ind w:left="720"/>
        <w:contextualSpacing/>
        <w:jc w:val="both"/>
        <w:rPr>
          <w:sz w:val="22"/>
          <w:szCs w:val="22"/>
        </w:rPr>
      </w:pP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Reference material:  Phenobarbital</w:t>
      </w: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Acceptable results:  Phenobarbital produces a purple color that transfers to the organic layer.</w:t>
      </w:r>
    </w:p>
    <w:p w:rsidR="0071663B" w:rsidRPr="0071663B" w:rsidRDefault="0071663B" w:rsidP="0071663B">
      <w:pPr>
        <w:autoSpaceDE w:val="0"/>
        <w:autoSpaceDN w:val="0"/>
        <w:adjustRightInd w:val="0"/>
        <w:ind w:left="1782"/>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Procedure</w:t>
      </w:r>
    </w:p>
    <w:p w:rsidR="0071663B" w:rsidRPr="0071663B" w:rsidRDefault="0071663B" w:rsidP="0071663B">
      <w:pPr>
        <w:autoSpaceDE w:val="0"/>
        <w:autoSpaceDN w:val="0"/>
        <w:adjustRightInd w:val="0"/>
        <w:ind w:left="1728"/>
        <w:contextualSpacing/>
        <w:jc w:val="both"/>
        <w:rPr>
          <w:b/>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rPr>
      </w:pPr>
      <w:r w:rsidRPr="0071663B">
        <w:rPr>
          <w:sz w:val="22"/>
          <w:szCs w:val="22"/>
        </w:rPr>
        <w:lastRenderedPageBreak/>
        <w:t>Place a small amount of sample in a culture tube.</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Add a drop of 0.5 % cupric sulfate and observe any reaction or color change.</w:t>
      </w:r>
    </w:p>
    <w:p w:rsidR="0071663B" w:rsidRPr="0071663B" w:rsidRDefault="0071663B" w:rsidP="0071663B">
      <w:pPr>
        <w:autoSpaceDE w:val="0"/>
        <w:autoSpaceDN w:val="0"/>
        <w:adjustRightInd w:val="0"/>
        <w:ind w:left="4464"/>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Add a drop of 5 % pyridine and observe any reaction or color change.</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Record observations.</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1"/>
          <w:numId w:val="11"/>
        </w:numPr>
        <w:autoSpaceDE w:val="0"/>
        <w:autoSpaceDN w:val="0"/>
        <w:adjustRightInd w:val="0"/>
        <w:contextualSpacing/>
        <w:jc w:val="both"/>
        <w:rPr>
          <w:b/>
          <w:sz w:val="22"/>
          <w:szCs w:val="22"/>
          <w:u w:val="single"/>
        </w:rPr>
      </w:pPr>
      <w:r w:rsidRPr="0071663B">
        <w:rPr>
          <w:b/>
          <w:sz w:val="22"/>
          <w:szCs w:val="22"/>
        </w:rPr>
        <w:t>Simon’s Test (Modified Sodium Nitroprusside)</w:t>
      </w:r>
    </w:p>
    <w:p w:rsidR="0071663B" w:rsidRPr="0071663B" w:rsidRDefault="0071663B" w:rsidP="0071663B">
      <w:pPr>
        <w:autoSpaceDE w:val="0"/>
        <w:autoSpaceDN w:val="0"/>
        <w:adjustRightInd w:val="0"/>
        <w:ind w:left="1440"/>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This color test reacts with secondary amines to produce a blue-violet color and it reacts with primary amines to produce a slow pink to cherry red color.</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2"/>
          <w:numId w:val="11"/>
        </w:numPr>
        <w:autoSpaceDE w:val="0"/>
        <w:autoSpaceDN w:val="0"/>
        <w:adjustRightInd w:val="0"/>
        <w:contextualSpacing/>
        <w:jc w:val="both"/>
        <w:rPr>
          <w:b/>
          <w:sz w:val="22"/>
          <w:szCs w:val="22"/>
          <w:u w:val="single"/>
        </w:rPr>
      </w:pPr>
      <w:r w:rsidRPr="0071663B">
        <w:rPr>
          <w:sz w:val="22"/>
          <w:szCs w:val="22"/>
        </w:rPr>
        <w:t xml:space="preserve">Selected characteristic results: </w:t>
      </w:r>
      <w:r w:rsidRPr="0071663B">
        <w:rPr>
          <w:sz w:val="22"/>
          <w:szCs w:val="22"/>
        </w:rPr>
        <w:tab/>
        <w:t xml:space="preserve">Methamphetamine and secondary amines:   </w:t>
      </w:r>
      <w:proofErr w:type="gramStart"/>
      <w:r w:rsidRPr="0071663B">
        <w:rPr>
          <w:sz w:val="22"/>
          <w:szCs w:val="22"/>
        </w:rPr>
        <w:t>blue-violet</w:t>
      </w:r>
      <w:proofErr w:type="gramEnd"/>
    </w:p>
    <w:p w:rsidR="0071663B" w:rsidRPr="0071663B" w:rsidRDefault="0071663B" w:rsidP="0071663B">
      <w:pPr>
        <w:autoSpaceDE w:val="0"/>
        <w:autoSpaceDN w:val="0"/>
        <w:adjustRightInd w:val="0"/>
        <w:ind w:left="4320"/>
        <w:contextualSpacing/>
        <w:jc w:val="both"/>
        <w:rPr>
          <w:b/>
          <w:sz w:val="22"/>
          <w:szCs w:val="22"/>
        </w:rPr>
      </w:pPr>
      <w:r w:rsidRPr="0071663B">
        <w:rPr>
          <w:sz w:val="22"/>
          <w:szCs w:val="22"/>
        </w:rPr>
        <w:t xml:space="preserve">Amphetamine and primary </w:t>
      </w:r>
      <w:proofErr w:type="gramStart"/>
      <w:r w:rsidRPr="0071663B">
        <w:rPr>
          <w:sz w:val="22"/>
          <w:szCs w:val="22"/>
        </w:rPr>
        <w:t>amines :</w:t>
      </w:r>
      <w:proofErr w:type="gramEnd"/>
      <w:r w:rsidRPr="0071663B">
        <w:rPr>
          <w:sz w:val="22"/>
          <w:szCs w:val="22"/>
        </w:rPr>
        <w:t xml:space="preserve">  slow pink to cherry red</w:t>
      </w:r>
      <w:r w:rsidRPr="0071663B">
        <w:rPr>
          <w:b/>
          <w:sz w:val="22"/>
          <w:szCs w:val="22"/>
        </w:rPr>
        <w:t xml:space="preserve"> </w:t>
      </w:r>
    </w:p>
    <w:p w:rsidR="0071663B" w:rsidRPr="0071663B" w:rsidRDefault="0071663B" w:rsidP="0071663B">
      <w:pPr>
        <w:autoSpaceDE w:val="0"/>
        <w:autoSpaceDN w:val="0"/>
        <w:adjustRightInd w:val="0"/>
        <w:ind w:left="432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Preparation:</w:t>
      </w:r>
    </w:p>
    <w:p w:rsidR="0071663B" w:rsidRPr="0071663B" w:rsidRDefault="0071663B" w:rsidP="0071663B">
      <w:pPr>
        <w:autoSpaceDE w:val="0"/>
        <w:autoSpaceDN w:val="0"/>
        <w:adjustRightInd w:val="0"/>
        <w:ind w:left="1224"/>
        <w:contextualSpacing/>
        <w:jc w:val="both"/>
        <w:rPr>
          <w:b/>
          <w:sz w:val="22"/>
          <w:szCs w:val="22"/>
        </w:rPr>
      </w:pPr>
    </w:p>
    <w:p w:rsidR="0071663B" w:rsidRPr="0071663B" w:rsidRDefault="0071663B" w:rsidP="0071663B">
      <w:pPr>
        <w:numPr>
          <w:ilvl w:val="3"/>
          <w:numId w:val="11"/>
        </w:numPr>
        <w:autoSpaceDE w:val="0"/>
        <w:autoSpaceDN w:val="0"/>
        <w:adjustRightInd w:val="0"/>
        <w:contextualSpacing/>
        <w:jc w:val="both"/>
        <w:rPr>
          <w:b/>
          <w:sz w:val="22"/>
          <w:szCs w:val="22"/>
        </w:rPr>
      </w:pPr>
      <w:r w:rsidRPr="0071663B">
        <w:rPr>
          <w:sz w:val="22"/>
          <w:szCs w:val="22"/>
        </w:rPr>
        <w:t>1 % (w/v) Sodium Nitroprusside / 10 % by volume of acetaldehyde</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Dissolve 0.9 gram of sodium nitroprusside in 90 milliliters of water.</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Add 10 milliliters of acetaldehyde.</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Storage:</w:t>
      </w:r>
      <w:r w:rsidRPr="0071663B">
        <w:rPr>
          <w:sz w:val="22"/>
          <w:szCs w:val="22"/>
        </w:rPr>
        <w:tab/>
        <w:t>Refrigerate in amber glass</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Expiration:  </w:t>
      </w:r>
      <w:r w:rsidRPr="0071663B">
        <w:rPr>
          <w:sz w:val="22"/>
          <w:szCs w:val="22"/>
        </w:rPr>
        <w:tab/>
        <w:t>Stock container:  one month</w:t>
      </w:r>
    </w:p>
    <w:p w:rsidR="0071663B" w:rsidRPr="0071663B" w:rsidRDefault="0071663B" w:rsidP="0071663B">
      <w:pPr>
        <w:autoSpaceDE w:val="0"/>
        <w:autoSpaceDN w:val="0"/>
        <w:adjustRightInd w:val="0"/>
        <w:ind w:left="4320" w:firstLine="720"/>
        <w:jc w:val="both"/>
        <w:rPr>
          <w:b/>
          <w:sz w:val="22"/>
          <w:szCs w:val="22"/>
          <w:u w:val="single"/>
        </w:rPr>
      </w:pPr>
      <w:r w:rsidRPr="0071663B">
        <w:rPr>
          <w:sz w:val="22"/>
          <w:szCs w:val="22"/>
        </w:rPr>
        <w:t>Use container:  One month</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year/month/day/SNP/initials of preparer. Example: 20120131SNPXXX</w:t>
      </w:r>
    </w:p>
    <w:p w:rsidR="0071663B" w:rsidRPr="0071663B" w:rsidRDefault="0071663B" w:rsidP="0071663B">
      <w:pPr>
        <w:ind w:left="720"/>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Positive Quality Control Check (PQCC)</w:t>
      </w:r>
    </w:p>
    <w:p w:rsidR="0071663B" w:rsidRPr="0071663B" w:rsidRDefault="0071663B" w:rsidP="0071663B">
      <w:pPr>
        <w:ind w:left="720"/>
        <w:contextualSpacing/>
        <w:jc w:val="both"/>
        <w:rPr>
          <w:sz w:val="22"/>
          <w:szCs w:val="22"/>
        </w:rPr>
      </w:pP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Reference material:  Methamphetamine</w:t>
      </w: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Acceptable results:  Blue-violet color</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2 % (w/v) Sodium Carbonate</w:t>
      </w:r>
    </w:p>
    <w:p w:rsidR="0071663B" w:rsidRPr="0071663B" w:rsidRDefault="0071663B" w:rsidP="0071663B">
      <w:pPr>
        <w:autoSpaceDE w:val="0"/>
        <w:autoSpaceDN w:val="0"/>
        <w:adjustRightInd w:val="0"/>
        <w:ind w:left="2304"/>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Dissolve 2 grams of sodium carbonate in 100 milliliters of water. </w:t>
      </w:r>
    </w:p>
    <w:p w:rsidR="0071663B" w:rsidRPr="0071663B" w:rsidRDefault="0071663B" w:rsidP="0071663B">
      <w:pPr>
        <w:autoSpaceDE w:val="0"/>
        <w:autoSpaceDN w:val="0"/>
        <w:adjustRightInd w:val="0"/>
        <w:ind w:left="304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lastRenderedPageBreak/>
        <w:t xml:space="preserve">Storage:  </w:t>
      </w:r>
      <w:r w:rsidRPr="0071663B">
        <w:rPr>
          <w:sz w:val="22"/>
          <w:szCs w:val="22"/>
        </w:rPr>
        <w:tab/>
        <w:t>Closed container</w:t>
      </w:r>
    </w:p>
    <w:p w:rsidR="0071663B" w:rsidRPr="0071663B" w:rsidRDefault="0071663B" w:rsidP="0071663B">
      <w:pPr>
        <w:ind w:left="720"/>
        <w:contextualSpacing/>
        <w:jc w:val="both"/>
        <w:rPr>
          <w:sz w:val="22"/>
          <w:szCs w:val="22"/>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Expiration:  </w:t>
      </w:r>
      <w:r w:rsidRPr="0071663B">
        <w:rPr>
          <w:sz w:val="22"/>
          <w:szCs w:val="22"/>
        </w:rPr>
        <w:tab/>
        <w:t>Stock container:  Three years</w:t>
      </w:r>
    </w:p>
    <w:p w:rsidR="0071663B" w:rsidRPr="0071663B" w:rsidRDefault="0071663B" w:rsidP="0071663B">
      <w:pPr>
        <w:autoSpaceDE w:val="0"/>
        <w:autoSpaceDN w:val="0"/>
        <w:adjustRightInd w:val="0"/>
        <w:ind w:left="5040"/>
        <w:jc w:val="both"/>
        <w:rPr>
          <w:sz w:val="22"/>
          <w:szCs w:val="22"/>
        </w:rPr>
      </w:pPr>
      <w:r w:rsidRPr="0071663B">
        <w:rPr>
          <w:sz w:val="22"/>
          <w:szCs w:val="22"/>
        </w:rPr>
        <w:t>Use container:  One year</w:t>
      </w:r>
    </w:p>
    <w:p w:rsidR="0071663B" w:rsidRPr="0071663B" w:rsidRDefault="0071663B" w:rsidP="0071663B">
      <w:pPr>
        <w:autoSpaceDE w:val="0"/>
        <w:autoSpaceDN w:val="0"/>
        <w:adjustRightInd w:val="0"/>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 xml:space="preserve">Lot number: </w:t>
      </w:r>
      <w:proofErr w:type="gramStart"/>
      <w:r w:rsidRPr="0071663B">
        <w:rPr>
          <w:sz w:val="22"/>
          <w:szCs w:val="22"/>
        </w:rPr>
        <w:t>Eight digit</w:t>
      </w:r>
      <w:proofErr w:type="gramEnd"/>
      <w:r w:rsidRPr="0071663B">
        <w:rPr>
          <w:sz w:val="22"/>
          <w:szCs w:val="22"/>
        </w:rPr>
        <w:t xml:space="preserve"> format year/month/day/Na2CO3/initials of preparer. Example: 20120131Na2CO3XXX</w:t>
      </w:r>
    </w:p>
    <w:p w:rsidR="0071663B" w:rsidRPr="0071663B" w:rsidRDefault="0071663B" w:rsidP="0071663B">
      <w:pPr>
        <w:ind w:left="720"/>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Positive Quality Control Check (PQCC)</w:t>
      </w:r>
    </w:p>
    <w:p w:rsidR="0071663B" w:rsidRPr="0071663B" w:rsidRDefault="0071663B" w:rsidP="0071663B">
      <w:pPr>
        <w:ind w:left="720"/>
        <w:contextualSpacing/>
        <w:jc w:val="both"/>
        <w:rPr>
          <w:sz w:val="22"/>
          <w:szCs w:val="22"/>
        </w:rPr>
      </w:pP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Reference material:  Methamphetamine</w:t>
      </w:r>
    </w:p>
    <w:p w:rsidR="0071663B" w:rsidRPr="0071663B" w:rsidRDefault="0071663B" w:rsidP="0071663B">
      <w:pPr>
        <w:numPr>
          <w:ilvl w:val="5"/>
          <w:numId w:val="11"/>
        </w:numPr>
        <w:autoSpaceDE w:val="0"/>
        <w:autoSpaceDN w:val="0"/>
        <w:adjustRightInd w:val="0"/>
        <w:ind w:hanging="36"/>
        <w:contextualSpacing/>
        <w:jc w:val="both"/>
        <w:rPr>
          <w:b/>
          <w:sz w:val="22"/>
          <w:szCs w:val="22"/>
          <w:u w:val="single"/>
        </w:rPr>
      </w:pPr>
      <w:r w:rsidRPr="0071663B">
        <w:rPr>
          <w:sz w:val="22"/>
          <w:szCs w:val="22"/>
        </w:rPr>
        <w:t>Acceptable results:  Blue-violet color</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3"/>
          <w:numId w:val="11"/>
        </w:numPr>
        <w:autoSpaceDE w:val="0"/>
        <w:autoSpaceDN w:val="0"/>
        <w:adjustRightInd w:val="0"/>
        <w:contextualSpacing/>
        <w:jc w:val="both"/>
        <w:rPr>
          <w:b/>
          <w:sz w:val="22"/>
          <w:szCs w:val="22"/>
          <w:u w:val="single"/>
        </w:rPr>
      </w:pPr>
      <w:r w:rsidRPr="0071663B">
        <w:rPr>
          <w:sz w:val="22"/>
          <w:szCs w:val="22"/>
        </w:rPr>
        <w:t>Procedure</w:t>
      </w:r>
    </w:p>
    <w:p w:rsidR="0071663B" w:rsidRPr="0071663B" w:rsidRDefault="0071663B" w:rsidP="0071663B">
      <w:pPr>
        <w:autoSpaceDE w:val="0"/>
        <w:autoSpaceDN w:val="0"/>
        <w:adjustRightInd w:val="0"/>
        <w:ind w:left="1728"/>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Place a small amount of sample in a culture tube or clean spot well and add one drop of the sodium nitroprusside reagent then add 2 drops of 2 % sodium carbonate.</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Observe any reaction or color produced.</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4"/>
          <w:numId w:val="11"/>
        </w:numPr>
        <w:autoSpaceDE w:val="0"/>
        <w:autoSpaceDN w:val="0"/>
        <w:adjustRightInd w:val="0"/>
        <w:contextualSpacing/>
        <w:jc w:val="both"/>
        <w:rPr>
          <w:b/>
          <w:sz w:val="22"/>
          <w:szCs w:val="22"/>
          <w:u w:val="single"/>
        </w:rPr>
      </w:pPr>
      <w:r w:rsidRPr="0071663B">
        <w:rPr>
          <w:sz w:val="22"/>
          <w:szCs w:val="22"/>
        </w:rPr>
        <w:t>Record observations.</w:t>
      </w:r>
    </w:p>
    <w:p w:rsidR="0071663B" w:rsidRPr="0071663B" w:rsidRDefault="0071663B" w:rsidP="0071663B">
      <w:pPr>
        <w:autoSpaceDE w:val="0"/>
        <w:autoSpaceDN w:val="0"/>
        <w:adjustRightInd w:val="0"/>
        <w:ind w:left="3312"/>
        <w:contextualSpacing/>
        <w:jc w:val="both"/>
        <w:rPr>
          <w:b/>
          <w:sz w:val="22"/>
          <w:szCs w:val="22"/>
          <w:u w:val="single"/>
        </w:rPr>
      </w:pPr>
    </w:p>
    <w:p w:rsidR="0071663B" w:rsidRPr="0071663B" w:rsidRDefault="0071663B" w:rsidP="0071663B">
      <w:pPr>
        <w:numPr>
          <w:ilvl w:val="0"/>
          <w:numId w:val="11"/>
        </w:numPr>
        <w:autoSpaceDE w:val="0"/>
        <w:autoSpaceDN w:val="0"/>
        <w:adjustRightInd w:val="0"/>
        <w:contextualSpacing/>
        <w:jc w:val="both"/>
        <w:rPr>
          <w:b/>
          <w:sz w:val="22"/>
          <w:szCs w:val="22"/>
        </w:rPr>
      </w:pPr>
      <w:bookmarkStart w:id="43" w:name="_Hlk12446235"/>
      <w:r w:rsidRPr="0071663B">
        <w:rPr>
          <w:b/>
          <w:sz w:val="22"/>
          <w:szCs w:val="22"/>
        </w:rPr>
        <w:t xml:space="preserve">Limitations </w:t>
      </w: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sz w:val="22"/>
          <w:szCs w:val="22"/>
        </w:rPr>
        <w:t xml:space="preserve">The size, color or form (i.e. liquid) of the material may inhibit the color result observed.  </w:t>
      </w: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sz w:val="22"/>
          <w:szCs w:val="22"/>
        </w:rPr>
        <w:t>Some of the chemicals in color test reagents are hazardous.  Refer to the MSDS of the chemicals prior to use.</w:t>
      </w:r>
      <w:r w:rsidRPr="0071663B">
        <w:rPr>
          <w:b/>
          <w:sz w:val="22"/>
          <w:szCs w:val="22"/>
        </w:rPr>
        <w:t xml:space="preserve"> </w:t>
      </w:r>
    </w:p>
    <w:bookmarkEnd w:id="43"/>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0"/>
          <w:numId w:val="11"/>
        </w:numPr>
        <w:autoSpaceDE w:val="0"/>
        <w:autoSpaceDN w:val="0"/>
        <w:adjustRightInd w:val="0"/>
        <w:contextualSpacing/>
        <w:jc w:val="both"/>
        <w:rPr>
          <w:b/>
          <w:sz w:val="22"/>
          <w:szCs w:val="22"/>
        </w:rPr>
      </w:pPr>
      <w:r w:rsidRPr="0071663B">
        <w:rPr>
          <w:b/>
          <w:sz w:val="22"/>
          <w:szCs w:val="22"/>
        </w:rPr>
        <w:t xml:space="preserve">Safety – </w:t>
      </w:r>
      <w:r w:rsidRPr="0071663B">
        <w:rPr>
          <w:sz w:val="22"/>
          <w:szCs w:val="22"/>
        </w:rPr>
        <w:t xml:space="preserve">Refer to CCBI Health and Safety Manual. </w:t>
      </w:r>
    </w:p>
    <w:p w:rsidR="0071663B" w:rsidRPr="0071663B" w:rsidRDefault="0071663B" w:rsidP="0071663B">
      <w:pPr>
        <w:autoSpaceDE w:val="0"/>
        <w:autoSpaceDN w:val="0"/>
        <w:adjustRightInd w:val="0"/>
        <w:ind w:left="720"/>
        <w:contextualSpacing/>
        <w:jc w:val="both"/>
        <w:rPr>
          <w:b/>
          <w:sz w:val="22"/>
          <w:szCs w:val="22"/>
        </w:rPr>
      </w:pPr>
    </w:p>
    <w:p w:rsidR="0071663B" w:rsidRPr="0071663B" w:rsidRDefault="0071663B" w:rsidP="0071663B">
      <w:pPr>
        <w:numPr>
          <w:ilvl w:val="0"/>
          <w:numId w:val="11"/>
        </w:numPr>
        <w:autoSpaceDE w:val="0"/>
        <w:autoSpaceDN w:val="0"/>
        <w:adjustRightInd w:val="0"/>
        <w:contextualSpacing/>
        <w:jc w:val="both"/>
        <w:rPr>
          <w:b/>
          <w:sz w:val="22"/>
          <w:szCs w:val="22"/>
        </w:rPr>
      </w:pPr>
      <w:r w:rsidRPr="0071663B">
        <w:rPr>
          <w:b/>
          <w:sz w:val="22"/>
          <w:szCs w:val="22"/>
        </w:rPr>
        <w:t xml:space="preserve">References </w:t>
      </w:r>
    </w:p>
    <w:p w:rsidR="0071663B" w:rsidRPr="0071663B" w:rsidRDefault="0071663B" w:rsidP="0071663B">
      <w:pPr>
        <w:autoSpaceDE w:val="0"/>
        <w:autoSpaceDN w:val="0"/>
        <w:adjustRightInd w:val="0"/>
        <w:ind w:left="720"/>
        <w:contextualSpacing/>
        <w:jc w:val="both"/>
        <w:rPr>
          <w:b/>
          <w:sz w:val="22"/>
          <w:szCs w:val="22"/>
        </w:rPr>
      </w:pP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i/>
          <w:sz w:val="22"/>
          <w:szCs w:val="22"/>
        </w:rPr>
      </w:pPr>
      <w:r w:rsidRPr="0071663B">
        <w:rPr>
          <w:sz w:val="22"/>
          <w:szCs w:val="22"/>
        </w:rPr>
        <w:t xml:space="preserve">Butler, William P. </w:t>
      </w:r>
      <w:r w:rsidRPr="0071663B">
        <w:rPr>
          <w:i/>
          <w:sz w:val="22"/>
          <w:szCs w:val="22"/>
        </w:rPr>
        <w:t>Methods of Analysis for Alkaloids, Opiates, Marihuana, Barbiturates, and Miscellaneous Drugs. Publication #341</w:t>
      </w:r>
      <w:r w:rsidRPr="0071663B">
        <w:rPr>
          <w:sz w:val="22"/>
          <w:szCs w:val="22"/>
        </w:rPr>
        <w:t xml:space="preserve">. Washington, D.C.:  U.S. Treasury Department, Internal </w:t>
      </w:r>
      <w:proofErr w:type="spellStart"/>
      <w:r w:rsidRPr="0071663B">
        <w:rPr>
          <w:sz w:val="22"/>
          <w:szCs w:val="22"/>
        </w:rPr>
        <w:t>RevenueService</w:t>
      </w:r>
      <w:proofErr w:type="spellEnd"/>
      <w:r w:rsidRPr="0071663B">
        <w:rPr>
          <w:sz w:val="22"/>
          <w:szCs w:val="22"/>
        </w:rPr>
        <w:t xml:space="preserve">, </w:t>
      </w:r>
      <w:proofErr w:type="gramStart"/>
      <w:r w:rsidRPr="0071663B">
        <w:rPr>
          <w:sz w:val="22"/>
          <w:szCs w:val="22"/>
        </w:rPr>
        <w:t>June,</w:t>
      </w:r>
      <w:proofErr w:type="gramEnd"/>
      <w:r w:rsidRPr="0071663B">
        <w:rPr>
          <w:sz w:val="22"/>
          <w:szCs w:val="22"/>
        </w:rPr>
        <w:t xml:space="preserve"> 1967: 105-107,136-137.</w:t>
      </w:r>
    </w:p>
    <w:p w:rsidR="0071663B" w:rsidRPr="0071663B" w:rsidRDefault="0071663B" w:rsidP="0071663B">
      <w:pPr>
        <w:autoSpaceDE w:val="0"/>
        <w:autoSpaceDN w:val="0"/>
        <w:adjustRightInd w:val="0"/>
        <w:ind w:firstLine="72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Clarke, E.G.C. and R.G. Todd, eds. </w:t>
      </w:r>
      <w:r w:rsidRPr="0071663B">
        <w:rPr>
          <w:i/>
          <w:sz w:val="22"/>
          <w:szCs w:val="22"/>
        </w:rPr>
        <w:t>Isolation and Identification of Drugs</w:t>
      </w:r>
      <w:r w:rsidRPr="0071663B">
        <w:rPr>
          <w:sz w:val="22"/>
          <w:szCs w:val="22"/>
        </w:rPr>
        <w:t>. 1</w:t>
      </w:r>
      <w:r w:rsidRPr="0071663B">
        <w:rPr>
          <w:sz w:val="22"/>
          <w:szCs w:val="22"/>
          <w:vertAlign w:val="superscript"/>
        </w:rPr>
        <w:t>st</w:t>
      </w:r>
      <w:r w:rsidRPr="0071663B">
        <w:rPr>
          <w:sz w:val="22"/>
          <w:szCs w:val="22"/>
        </w:rPr>
        <w:t xml:space="preserve"> Edition. London: Pharmaceutical Press, 1969, 129-130, 1183.</w:t>
      </w:r>
    </w:p>
    <w:p w:rsidR="0071663B" w:rsidRPr="0071663B" w:rsidRDefault="0071663B" w:rsidP="0071663B">
      <w:pPr>
        <w:autoSpaceDE w:val="0"/>
        <w:autoSpaceDN w:val="0"/>
        <w:adjustRightInd w:val="0"/>
        <w:ind w:firstLine="72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Moffat, A.C., et.al. eds. </w:t>
      </w:r>
      <w:r w:rsidRPr="0071663B">
        <w:rPr>
          <w:i/>
          <w:sz w:val="22"/>
          <w:szCs w:val="22"/>
        </w:rPr>
        <w:t>Clarke’s Isolation and Identification of Drugs</w:t>
      </w:r>
      <w:r w:rsidRPr="0071663B">
        <w:rPr>
          <w:sz w:val="22"/>
          <w:szCs w:val="22"/>
        </w:rPr>
        <w:t>. 2</w:t>
      </w:r>
      <w:r w:rsidRPr="0071663B">
        <w:rPr>
          <w:sz w:val="22"/>
          <w:szCs w:val="22"/>
          <w:vertAlign w:val="superscript"/>
        </w:rPr>
        <w:t>nd</w:t>
      </w:r>
      <w:r w:rsidRPr="0071663B">
        <w:rPr>
          <w:sz w:val="22"/>
          <w:szCs w:val="22"/>
        </w:rPr>
        <w:t xml:space="preserve"> Edition, London: Pharmaceutical Press, 1986: 133, 139-140.</w:t>
      </w:r>
    </w:p>
    <w:p w:rsidR="0071663B" w:rsidRPr="0071663B" w:rsidRDefault="0071663B" w:rsidP="0071663B">
      <w:pPr>
        <w:autoSpaceDE w:val="0"/>
        <w:autoSpaceDN w:val="0"/>
        <w:adjustRightInd w:val="0"/>
        <w:ind w:firstLine="72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Moffat, A.C., et al., eds. </w:t>
      </w:r>
      <w:r w:rsidRPr="0071663B">
        <w:rPr>
          <w:i/>
          <w:sz w:val="22"/>
          <w:szCs w:val="22"/>
        </w:rPr>
        <w:t>Clarke’s Analysis of Drugs and Poisons.</w:t>
      </w:r>
      <w:r w:rsidRPr="0071663B">
        <w:rPr>
          <w:sz w:val="22"/>
          <w:szCs w:val="22"/>
        </w:rPr>
        <w:t xml:space="preserve"> 4</w:t>
      </w:r>
      <w:r w:rsidRPr="0071663B">
        <w:rPr>
          <w:sz w:val="22"/>
          <w:szCs w:val="22"/>
          <w:vertAlign w:val="superscript"/>
        </w:rPr>
        <w:t>rd</w:t>
      </w:r>
      <w:r w:rsidRPr="0071663B">
        <w:rPr>
          <w:sz w:val="22"/>
          <w:szCs w:val="22"/>
        </w:rPr>
        <w:t xml:space="preserve"> Edition. London: Pharmaceutical Press, 2011.</w:t>
      </w:r>
    </w:p>
    <w:p w:rsidR="0071663B" w:rsidRPr="0071663B" w:rsidRDefault="0071663B" w:rsidP="0071663B">
      <w:pPr>
        <w:autoSpaceDE w:val="0"/>
        <w:autoSpaceDN w:val="0"/>
        <w:adjustRightInd w:val="0"/>
        <w:ind w:firstLine="72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proofErr w:type="spellStart"/>
      <w:r w:rsidRPr="0071663B">
        <w:rPr>
          <w:sz w:val="22"/>
          <w:szCs w:val="22"/>
        </w:rPr>
        <w:t>Feigel</w:t>
      </w:r>
      <w:proofErr w:type="spellEnd"/>
      <w:r w:rsidRPr="0071663B">
        <w:rPr>
          <w:sz w:val="22"/>
          <w:szCs w:val="22"/>
        </w:rPr>
        <w:t xml:space="preserve">, Fritz. </w:t>
      </w:r>
      <w:r w:rsidRPr="0071663B">
        <w:rPr>
          <w:i/>
          <w:sz w:val="22"/>
          <w:szCs w:val="22"/>
        </w:rPr>
        <w:t>Spot Tests in Organic Analysis</w:t>
      </w:r>
      <w:r w:rsidRPr="0071663B">
        <w:rPr>
          <w:sz w:val="22"/>
          <w:szCs w:val="22"/>
        </w:rPr>
        <w:t>. Elsevier Publishing Co.: 1956, 251.</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Johns, S.H. “Spot Tests: A Color Chart Reference for Forensic Chemists.” </w:t>
      </w:r>
      <w:r w:rsidRPr="0071663B">
        <w:rPr>
          <w:i/>
          <w:sz w:val="22"/>
          <w:szCs w:val="22"/>
        </w:rPr>
        <w:t>Journal of Forensic Sciences</w:t>
      </w:r>
      <w:r w:rsidRPr="0071663B">
        <w:rPr>
          <w:sz w:val="22"/>
          <w:szCs w:val="22"/>
        </w:rPr>
        <w:t>, Volume 24. Issue 3 (</w:t>
      </w:r>
      <w:proofErr w:type="gramStart"/>
      <w:r w:rsidRPr="0071663B">
        <w:rPr>
          <w:sz w:val="22"/>
          <w:szCs w:val="22"/>
        </w:rPr>
        <w:t>July,</w:t>
      </w:r>
      <w:proofErr w:type="gramEnd"/>
      <w:r w:rsidRPr="0071663B">
        <w:rPr>
          <w:sz w:val="22"/>
          <w:szCs w:val="22"/>
        </w:rPr>
        <w:t xml:space="preserve"> 1979): 631-649.</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Jungreis, Ervin. </w:t>
      </w:r>
      <w:r w:rsidRPr="0071663B">
        <w:rPr>
          <w:i/>
          <w:sz w:val="22"/>
          <w:szCs w:val="22"/>
        </w:rPr>
        <w:t>Spot Test Analysis - Clinical, Environmental, Forensic, and Geochemical Applications</w:t>
      </w:r>
      <w:r w:rsidRPr="0071663B">
        <w:rPr>
          <w:sz w:val="22"/>
          <w:szCs w:val="22"/>
        </w:rPr>
        <w:t>, New York: John Wiley &amp; Sons, 1985, 80.</w:t>
      </w:r>
    </w:p>
    <w:p w:rsidR="0071663B" w:rsidRPr="0071663B" w:rsidRDefault="0071663B" w:rsidP="0071663B">
      <w:pPr>
        <w:autoSpaceDE w:val="0"/>
        <w:autoSpaceDN w:val="0"/>
        <w:adjustRightInd w:val="0"/>
        <w:ind w:left="1440"/>
        <w:contextualSpacing/>
        <w:jc w:val="both"/>
        <w:rPr>
          <w:b/>
          <w:sz w:val="22"/>
          <w:szCs w:val="22"/>
        </w:rPr>
      </w:pPr>
    </w:p>
    <w:p w:rsidR="0071663B" w:rsidRPr="0071663B" w:rsidRDefault="0071663B" w:rsidP="0071663B">
      <w:pPr>
        <w:autoSpaceDE w:val="0"/>
        <w:autoSpaceDN w:val="0"/>
        <w:adjustRightInd w:val="0"/>
        <w:ind w:firstLine="720"/>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Liu, Ray H. and Daniel E. </w:t>
      </w:r>
      <w:proofErr w:type="spellStart"/>
      <w:r w:rsidRPr="0071663B">
        <w:rPr>
          <w:sz w:val="22"/>
          <w:szCs w:val="22"/>
        </w:rPr>
        <w:t>Gadzala</w:t>
      </w:r>
      <w:proofErr w:type="spellEnd"/>
      <w:r w:rsidRPr="0071663B">
        <w:rPr>
          <w:sz w:val="22"/>
          <w:szCs w:val="22"/>
        </w:rPr>
        <w:t xml:space="preserve">. </w:t>
      </w:r>
      <w:r w:rsidRPr="0071663B">
        <w:rPr>
          <w:i/>
          <w:sz w:val="22"/>
          <w:szCs w:val="22"/>
        </w:rPr>
        <w:t>Handbook of Drug Analysis: Applications in Forensic and Clinical Laboratories</w:t>
      </w:r>
      <w:r w:rsidRPr="0071663B">
        <w:rPr>
          <w:sz w:val="22"/>
          <w:szCs w:val="22"/>
        </w:rPr>
        <w:t>. Washington, D.C.: American Chemical Society, 1997: 58.</w:t>
      </w:r>
    </w:p>
    <w:p w:rsidR="0071663B" w:rsidRPr="0071663B" w:rsidRDefault="0071663B" w:rsidP="0071663B">
      <w:pPr>
        <w:ind w:left="720"/>
        <w:contextualSpacing/>
        <w:jc w:val="both"/>
        <w:rPr>
          <w:b/>
          <w:i/>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Toole, K.E. et. al.  “Color Tests for the Preliminary Identification of Methcathinone and Analogues of Methcathinone.”  </w:t>
      </w:r>
      <w:r w:rsidRPr="0071663B">
        <w:rPr>
          <w:i/>
          <w:sz w:val="22"/>
          <w:szCs w:val="22"/>
        </w:rPr>
        <w:t xml:space="preserve">Microgram Journal.  </w:t>
      </w:r>
      <w:r w:rsidRPr="0071663B">
        <w:rPr>
          <w:sz w:val="22"/>
          <w:szCs w:val="22"/>
        </w:rPr>
        <w:t>Volume 9, Number 1:  27-32.</w:t>
      </w:r>
    </w:p>
    <w:p w:rsidR="0071663B" w:rsidRPr="0071663B" w:rsidRDefault="0071663B" w:rsidP="0071663B">
      <w:pPr>
        <w:ind w:left="720"/>
        <w:contextualSpacing/>
        <w:jc w:val="both"/>
        <w:rPr>
          <w:b/>
          <w:sz w:val="22"/>
          <w:szCs w:val="22"/>
        </w:rPr>
      </w:pPr>
    </w:p>
    <w:p w:rsidR="0071663B" w:rsidRPr="0071663B" w:rsidRDefault="0071663B" w:rsidP="0071663B">
      <w:pPr>
        <w:numPr>
          <w:ilvl w:val="2"/>
          <w:numId w:val="11"/>
        </w:numPr>
        <w:autoSpaceDE w:val="0"/>
        <w:autoSpaceDN w:val="0"/>
        <w:adjustRightInd w:val="0"/>
        <w:contextualSpacing/>
        <w:jc w:val="both"/>
        <w:rPr>
          <w:b/>
          <w:sz w:val="22"/>
          <w:szCs w:val="22"/>
        </w:rPr>
      </w:pPr>
      <w:r w:rsidRPr="0071663B">
        <w:rPr>
          <w:sz w:val="22"/>
          <w:szCs w:val="22"/>
        </w:rPr>
        <w:t xml:space="preserve">O’Neal, C.L. et. al.  “Validation of Twelve Chemical Spot Tests for the Detection of Drugs of Abuse.”  </w:t>
      </w:r>
      <w:r w:rsidRPr="0071663B">
        <w:rPr>
          <w:i/>
          <w:sz w:val="22"/>
          <w:szCs w:val="22"/>
        </w:rPr>
        <w:t xml:space="preserve">Forensic Science International.  </w:t>
      </w:r>
      <w:r w:rsidRPr="0071663B">
        <w:rPr>
          <w:sz w:val="22"/>
          <w:szCs w:val="22"/>
        </w:rPr>
        <w:t>Volume 109 (2000):  189-201.</w:t>
      </w:r>
    </w:p>
    <w:p w:rsidR="0071663B" w:rsidRPr="0071663B" w:rsidRDefault="0071663B" w:rsidP="0071663B">
      <w:pPr>
        <w:ind w:left="720"/>
        <w:contextualSpacing/>
        <w:rPr>
          <w:b/>
          <w:sz w:val="22"/>
          <w:szCs w:val="22"/>
        </w:rPr>
      </w:pPr>
    </w:p>
    <w:p w:rsidR="0071663B" w:rsidRPr="0071663B" w:rsidRDefault="0071663B" w:rsidP="0071663B">
      <w:pPr>
        <w:numPr>
          <w:ilvl w:val="2"/>
          <w:numId w:val="11"/>
        </w:numPr>
        <w:autoSpaceDE w:val="0"/>
        <w:autoSpaceDN w:val="0"/>
        <w:adjustRightInd w:val="0"/>
        <w:contextualSpacing/>
        <w:jc w:val="both"/>
        <w:rPr>
          <w:sz w:val="22"/>
          <w:szCs w:val="22"/>
        </w:rPr>
      </w:pPr>
      <w:proofErr w:type="spellStart"/>
      <w:r w:rsidRPr="0071663B">
        <w:rPr>
          <w:sz w:val="22"/>
          <w:szCs w:val="22"/>
        </w:rPr>
        <w:t>Saferstein</w:t>
      </w:r>
      <w:proofErr w:type="spellEnd"/>
      <w:r w:rsidRPr="0071663B">
        <w:rPr>
          <w:sz w:val="22"/>
          <w:szCs w:val="22"/>
        </w:rPr>
        <w:t xml:space="preserve">, Richard et. Al. “Reagents for Spot Tests” </w:t>
      </w:r>
      <w:r w:rsidRPr="0071663B">
        <w:rPr>
          <w:i/>
          <w:sz w:val="22"/>
          <w:szCs w:val="22"/>
        </w:rPr>
        <w:t xml:space="preserve">Forensic Science </w:t>
      </w:r>
      <w:proofErr w:type="spellStart"/>
      <w:r w:rsidRPr="0071663B">
        <w:rPr>
          <w:i/>
          <w:sz w:val="22"/>
          <w:szCs w:val="22"/>
        </w:rPr>
        <w:t>Handbook.</w:t>
      </w:r>
      <w:r w:rsidRPr="0071663B">
        <w:rPr>
          <w:sz w:val="22"/>
          <w:szCs w:val="22"/>
        </w:rPr>
        <w:t>Volume</w:t>
      </w:r>
      <w:proofErr w:type="spellEnd"/>
      <w:r w:rsidRPr="0071663B">
        <w:rPr>
          <w:sz w:val="22"/>
          <w:szCs w:val="22"/>
        </w:rPr>
        <w:t xml:space="preserve"> II (2005): 169.</w:t>
      </w:r>
    </w:p>
    <w:p w:rsidR="0071663B" w:rsidRPr="0071663B" w:rsidRDefault="0071663B" w:rsidP="0071663B">
      <w:pPr>
        <w:ind w:left="720"/>
        <w:contextualSpacing/>
        <w:rPr>
          <w:sz w:val="22"/>
          <w:szCs w:val="22"/>
        </w:rPr>
      </w:pPr>
    </w:p>
    <w:p w:rsidR="0071663B" w:rsidRPr="0071663B" w:rsidRDefault="0071663B" w:rsidP="0071663B">
      <w:pPr>
        <w:numPr>
          <w:ilvl w:val="2"/>
          <w:numId w:val="11"/>
        </w:numPr>
        <w:autoSpaceDE w:val="0"/>
        <w:autoSpaceDN w:val="0"/>
        <w:adjustRightInd w:val="0"/>
        <w:contextualSpacing/>
        <w:jc w:val="both"/>
        <w:rPr>
          <w:sz w:val="22"/>
          <w:szCs w:val="22"/>
        </w:rPr>
      </w:pPr>
      <w:r w:rsidRPr="0071663B">
        <w:rPr>
          <w:sz w:val="22"/>
          <w:szCs w:val="22"/>
        </w:rPr>
        <w:t xml:space="preserve">Morris, Jeremiah. “Modified Cobalt Thiocyanate Presumptive Color Test for Ketamine Hydrochloride”. </w:t>
      </w:r>
      <w:r w:rsidRPr="0071663B">
        <w:rPr>
          <w:i/>
          <w:sz w:val="22"/>
          <w:szCs w:val="22"/>
        </w:rPr>
        <w:t>Journal of Forensic Sciences</w:t>
      </w:r>
      <w:r w:rsidRPr="0071663B">
        <w:rPr>
          <w:sz w:val="22"/>
          <w:szCs w:val="22"/>
        </w:rPr>
        <w:t>, Volume 52. No. 1 (January 2007).</w:t>
      </w:r>
    </w:p>
    <w:p w:rsidR="0071663B" w:rsidRPr="0071663B" w:rsidRDefault="0071663B" w:rsidP="0071663B">
      <w:pPr>
        <w:autoSpaceDE w:val="0"/>
        <w:autoSpaceDN w:val="0"/>
        <w:adjustRightInd w:val="0"/>
        <w:jc w:val="both"/>
        <w:rPr>
          <w:b/>
          <w:sz w:val="22"/>
          <w:szCs w:val="22"/>
        </w:rPr>
      </w:pPr>
    </w:p>
    <w:p w:rsidR="0071663B" w:rsidRPr="0071663B" w:rsidRDefault="0071663B" w:rsidP="0071663B">
      <w:pPr>
        <w:numPr>
          <w:ilvl w:val="0"/>
          <w:numId w:val="11"/>
        </w:numPr>
        <w:autoSpaceDE w:val="0"/>
        <w:autoSpaceDN w:val="0"/>
        <w:adjustRightInd w:val="0"/>
        <w:contextualSpacing/>
        <w:jc w:val="both"/>
        <w:rPr>
          <w:b/>
          <w:sz w:val="22"/>
          <w:szCs w:val="22"/>
        </w:rPr>
      </w:pPr>
      <w:r w:rsidRPr="0071663B">
        <w:rPr>
          <w:b/>
          <w:sz w:val="22"/>
          <w:szCs w:val="22"/>
        </w:rPr>
        <w:t xml:space="preserve">Records  </w:t>
      </w:r>
    </w:p>
    <w:p w:rsidR="0071663B" w:rsidRPr="0071663B" w:rsidRDefault="0071663B" w:rsidP="0071663B">
      <w:pPr>
        <w:autoSpaceDE w:val="0"/>
        <w:autoSpaceDN w:val="0"/>
        <w:adjustRightInd w:val="0"/>
        <w:ind w:left="360"/>
        <w:contextualSpacing/>
        <w:jc w:val="both"/>
        <w:rPr>
          <w:b/>
          <w:sz w:val="22"/>
          <w:szCs w:val="22"/>
        </w:rPr>
      </w:pP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sz w:val="22"/>
          <w:szCs w:val="22"/>
        </w:rPr>
        <w:t>Prepared reagent log</w:t>
      </w:r>
    </w:p>
    <w:p w:rsidR="0071663B" w:rsidRPr="0071663B" w:rsidRDefault="0071663B" w:rsidP="0071663B">
      <w:pPr>
        <w:numPr>
          <w:ilvl w:val="1"/>
          <w:numId w:val="11"/>
        </w:numPr>
        <w:autoSpaceDE w:val="0"/>
        <w:autoSpaceDN w:val="0"/>
        <w:adjustRightInd w:val="0"/>
        <w:contextualSpacing/>
        <w:jc w:val="both"/>
        <w:rPr>
          <w:b/>
          <w:sz w:val="22"/>
          <w:szCs w:val="22"/>
        </w:rPr>
      </w:pPr>
      <w:r w:rsidRPr="0071663B">
        <w:rPr>
          <w:sz w:val="22"/>
          <w:szCs w:val="22"/>
        </w:rPr>
        <w:t>Drug Chemistry worksheets</w:t>
      </w:r>
    </w:p>
    <w:p w:rsidR="0071663B" w:rsidRPr="0071663B" w:rsidRDefault="0071663B" w:rsidP="0071663B">
      <w:pPr>
        <w:spacing w:after="200" w:line="276" w:lineRule="auto"/>
        <w:rPr>
          <w:sz w:val="22"/>
          <w:szCs w:val="22"/>
        </w:rPr>
      </w:pPr>
      <w:r w:rsidRPr="0071663B">
        <w:rPr>
          <w:sz w:val="22"/>
          <w:szCs w:val="22"/>
        </w:rPr>
        <w:br w:type="page"/>
      </w:r>
    </w:p>
    <w:p w:rsidR="0071663B" w:rsidRPr="0071663B" w:rsidRDefault="0071663B" w:rsidP="0071663B">
      <w:pPr>
        <w:tabs>
          <w:tab w:val="left" w:pos="0"/>
        </w:tabs>
        <w:suppressAutoHyphens/>
        <w:spacing w:line="240" w:lineRule="atLeast"/>
        <w:jc w:val="both"/>
        <w:rPr>
          <w:sz w:val="22"/>
          <w:szCs w:val="22"/>
        </w:rPr>
      </w:pPr>
    </w:p>
    <w:p w:rsidR="0071663B" w:rsidRPr="0071663B" w:rsidRDefault="0071663B" w:rsidP="0071663B">
      <w:pPr>
        <w:tabs>
          <w:tab w:val="left" w:pos="0"/>
        </w:tabs>
        <w:suppressAutoHyphens/>
        <w:spacing w:line="240" w:lineRule="atLeast"/>
        <w:jc w:val="both"/>
        <w:rPr>
          <w:sz w:val="22"/>
          <w:szCs w:val="22"/>
        </w:rPr>
      </w:pPr>
    </w:p>
    <w:tbl>
      <w:tblPr>
        <w:tblW w:w="9450" w:type="dxa"/>
        <w:tblInd w:w="-60" w:type="dxa"/>
        <w:tblLayout w:type="fixed"/>
        <w:tblCellMar>
          <w:left w:w="120" w:type="dxa"/>
          <w:right w:w="120" w:type="dxa"/>
        </w:tblCellMar>
        <w:tblLook w:val="0000" w:firstRow="0" w:lastRow="0" w:firstColumn="0" w:lastColumn="0" w:noHBand="0" w:noVBand="0"/>
      </w:tblPr>
      <w:tblGrid>
        <w:gridCol w:w="2250"/>
        <w:gridCol w:w="1260"/>
        <w:gridCol w:w="5940"/>
      </w:tblGrid>
      <w:tr w:rsidR="0071663B" w:rsidRPr="0071663B" w:rsidTr="00583487">
        <w:tc>
          <w:tcPr>
            <w:tcW w:w="9450" w:type="dxa"/>
            <w:gridSpan w:val="3"/>
            <w:tcBorders>
              <w:top w:val="single" w:sz="7" w:space="0" w:color="000000"/>
              <w:left w:val="single" w:sz="7" w:space="0" w:color="000000"/>
              <w:bottom w:val="single" w:sz="7" w:space="0" w:color="000000"/>
              <w:right w:val="single" w:sz="7" w:space="0" w:color="000000"/>
            </w:tcBorders>
            <w:shd w:val="pct5" w:color="000000" w:fill="FFFFFF"/>
          </w:tcPr>
          <w:p w:rsidR="0071663B" w:rsidRPr="0071663B" w:rsidRDefault="0071663B" w:rsidP="0071663B">
            <w:pPr>
              <w:spacing w:line="120" w:lineRule="exact"/>
              <w:jc w:val="both"/>
              <w:rPr>
                <w:sz w:val="22"/>
                <w:szCs w:val="22"/>
              </w:rPr>
            </w:pPr>
          </w:p>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b/>
                <w:bCs/>
                <w:sz w:val="22"/>
                <w:szCs w:val="22"/>
              </w:rPr>
              <w:t>Revision History</w:t>
            </w:r>
          </w:p>
        </w:tc>
      </w:tr>
      <w:tr w:rsidR="0071663B" w:rsidRPr="0071663B" w:rsidTr="00583487">
        <w:tc>
          <w:tcPr>
            <w:tcW w:w="2250" w:type="dxa"/>
            <w:tcBorders>
              <w:top w:val="single" w:sz="7" w:space="0" w:color="000000"/>
              <w:left w:val="single" w:sz="7" w:space="0" w:color="000000"/>
              <w:bottom w:val="single" w:sz="7" w:space="0" w:color="000000"/>
              <w:right w:val="single" w:sz="7" w:space="0" w:color="000000"/>
            </w:tcBorders>
            <w:shd w:val="pct5" w:color="000000" w:fill="FFFFFF"/>
          </w:tcPr>
          <w:p w:rsidR="0071663B" w:rsidRPr="0071663B" w:rsidRDefault="0071663B" w:rsidP="0071663B">
            <w:pPr>
              <w:spacing w:line="120" w:lineRule="exact"/>
              <w:jc w:val="both"/>
              <w:rPr>
                <w:sz w:val="22"/>
                <w:szCs w:val="22"/>
              </w:rPr>
            </w:pPr>
          </w:p>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Effective Date</w:t>
            </w:r>
          </w:p>
        </w:tc>
        <w:tc>
          <w:tcPr>
            <w:tcW w:w="1260" w:type="dxa"/>
            <w:tcBorders>
              <w:top w:val="single" w:sz="7" w:space="0" w:color="000000"/>
              <w:left w:val="single" w:sz="7" w:space="0" w:color="000000"/>
              <w:bottom w:val="single" w:sz="7" w:space="0" w:color="000000"/>
              <w:right w:val="single" w:sz="7" w:space="0" w:color="000000"/>
            </w:tcBorders>
            <w:shd w:val="pct5" w:color="000000" w:fill="FFFFFF"/>
          </w:tcPr>
          <w:p w:rsidR="0071663B" w:rsidRPr="0071663B" w:rsidRDefault="0071663B" w:rsidP="0071663B">
            <w:pPr>
              <w:spacing w:line="120" w:lineRule="exact"/>
              <w:jc w:val="both"/>
              <w:rPr>
                <w:sz w:val="22"/>
                <w:szCs w:val="22"/>
              </w:rPr>
            </w:pPr>
          </w:p>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Version</w:t>
            </w:r>
          </w:p>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Number</w:t>
            </w:r>
          </w:p>
        </w:tc>
        <w:tc>
          <w:tcPr>
            <w:tcW w:w="5940" w:type="dxa"/>
            <w:tcBorders>
              <w:top w:val="single" w:sz="7" w:space="0" w:color="000000"/>
              <w:left w:val="single" w:sz="7" w:space="0" w:color="000000"/>
              <w:bottom w:val="single" w:sz="7" w:space="0" w:color="000000"/>
              <w:right w:val="single" w:sz="7" w:space="0" w:color="000000"/>
            </w:tcBorders>
            <w:shd w:val="pct5" w:color="000000" w:fill="FFFFFF"/>
          </w:tcPr>
          <w:p w:rsidR="0071663B" w:rsidRPr="0071663B" w:rsidRDefault="0071663B" w:rsidP="0071663B">
            <w:pPr>
              <w:spacing w:line="120" w:lineRule="exact"/>
              <w:jc w:val="both"/>
              <w:rPr>
                <w:sz w:val="22"/>
                <w:szCs w:val="22"/>
              </w:rPr>
            </w:pPr>
          </w:p>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Reason</w:t>
            </w:r>
          </w:p>
        </w:tc>
      </w:tr>
      <w:tr w:rsidR="0071663B" w:rsidRPr="0071663B" w:rsidTr="00583487">
        <w:tc>
          <w:tcPr>
            <w:tcW w:w="225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1/1/2013</w:t>
            </w:r>
          </w:p>
        </w:tc>
        <w:tc>
          <w:tcPr>
            <w:tcW w:w="126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1</w:t>
            </w:r>
          </w:p>
        </w:tc>
        <w:tc>
          <w:tcPr>
            <w:tcW w:w="594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ISO Compliance</w:t>
            </w:r>
          </w:p>
        </w:tc>
      </w:tr>
      <w:tr w:rsidR="0071663B" w:rsidRPr="0071663B" w:rsidTr="00583487">
        <w:tc>
          <w:tcPr>
            <w:tcW w:w="225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2/16/15</w:t>
            </w:r>
          </w:p>
        </w:tc>
        <w:tc>
          <w:tcPr>
            <w:tcW w:w="126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2</w:t>
            </w:r>
          </w:p>
        </w:tc>
        <w:tc>
          <w:tcPr>
            <w:tcW w:w="594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Added glacial acetic acid, ACS grade to commercial reagents</w:t>
            </w:r>
          </w:p>
        </w:tc>
      </w:tr>
      <w:tr w:rsidR="0071663B" w:rsidRPr="0071663B" w:rsidTr="00583487">
        <w:tc>
          <w:tcPr>
            <w:tcW w:w="225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10/02/17</w:t>
            </w:r>
          </w:p>
        </w:tc>
        <w:tc>
          <w:tcPr>
            <w:tcW w:w="126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3</w:t>
            </w:r>
          </w:p>
        </w:tc>
        <w:tc>
          <w:tcPr>
            <w:tcW w:w="594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 xml:space="preserve">Added substituted </w:t>
            </w:r>
            <w:proofErr w:type="spellStart"/>
            <w:r w:rsidRPr="0071663B">
              <w:rPr>
                <w:sz w:val="22"/>
                <w:szCs w:val="22"/>
              </w:rPr>
              <w:t>cathinones</w:t>
            </w:r>
            <w:proofErr w:type="spellEnd"/>
            <w:r w:rsidRPr="0071663B">
              <w:rPr>
                <w:sz w:val="22"/>
                <w:szCs w:val="22"/>
              </w:rPr>
              <w:t xml:space="preserve"> to Marquis and updated Marquis preparation.  Removed </w:t>
            </w:r>
            <w:proofErr w:type="spellStart"/>
            <w:r w:rsidRPr="0071663B">
              <w:rPr>
                <w:sz w:val="22"/>
                <w:szCs w:val="22"/>
              </w:rPr>
              <w:t>Duquenois</w:t>
            </w:r>
            <w:proofErr w:type="spellEnd"/>
            <w:r w:rsidRPr="0071663B">
              <w:rPr>
                <w:sz w:val="22"/>
                <w:szCs w:val="22"/>
              </w:rPr>
              <w:t xml:space="preserve"> Levine color test.  Removed salt designation from heroin and oxycodone. </w:t>
            </w:r>
          </w:p>
        </w:tc>
      </w:tr>
      <w:tr w:rsidR="0071663B" w:rsidRPr="0071663B" w:rsidTr="00583487">
        <w:tc>
          <w:tcPr>
            <w:tcW w:w="225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07/08/19</w:t>
            </w:r>
          </w:p>
        </w:tc>
        <w:tc>
          <w:tcPr>
            <w:tcW w:w="126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4</w:t>
            </w:r>
          </w:p>
        </w:tc>
        <w:tc>
          <w:tcPr>
            <w:tcW w:w="594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 xml:space="preserve">Removed SNP and added GHB to 3. Abbreviations.  Removed acetaminophen as reference material in 4.4 Reference materials.  Added </w:t>
            </w:r>
            <w:proofErr w:type="spellStart"/>
            <w:r w:rsidRPr="0071663B">
              <w:rPr>
                <w:sz w:val="22"/>
                <w:szCs w:val="22"/>
              </w:rPr>
              <w:t>Methylenedioxy</w:t>
            </w:r>
            <w:proofErr w:type="spellEnd"/>
            <w:r w:rsidRPr="0071663B">
              <w:rPr>
                <w:sz w:val="22"/>
                <w:szCs w:val="22"/>
              </w:rPr>
              <w:t xml:space="preserve"> to substituted </w:t>
            </w:r>
            <w:proofErr w:type="spellStart"/>
            <w:r w:rsidRPr="0071663B">
              <w:rPr>
                <w:sz w:val="22"/>
                <w:szCs w:val="22"/>
              </w:rPr>
              <w:t>cathinones</w:t>
            </w:r>
            <w:proofErr w:type="spellEnd"/>
            <w:r w:rsidRPr="0071663B">
              <w:rPr>
                <w:sz w:val="22"/>
                <w:szCs w:val="22"/>
              </w:rPr>
              <w:t xml:space="preserve"> in 6.1.1 and 6.1.2.  Added codeine, buprenorphine and Fentanyl and removed oxycodone from Marquis results in 6.1.2.  Added Ketamine to Cobalt Thiocyanate results in 6.2.2.  Removed Acetaminophen from Ferric Chloride results in 6.3.2 and PQCC in 6.3.3.4.  Added Dimethyltryptamine to </w:t>
            </w:r>
            <w:proofErr w:type="spellStart"/>
            <w:r w:rsidRPr="0071663B">
              <w:rPr>
                <w:sz w:val="22"/>
                <w:szCs w:val="22"/>
              </w:rPr>
              <w:t>pDMAB</w:t>
            </w:r>
            <w:proofErr w:type="spellEnd"/>
            <w:r w:rsidRPr="0071663B">
              <w:rPr>
                <w:sz w:val="22"/>
                <w:szCs w:val="22"/>
              </w:rPr>
              <w:t xml:space="preserve"> results in 6.5.2. Added storage for </w:t>
            </w:r>
            <w:proofErr w:type="spellStart"/>
            <w:r w:rsidRPr="0071663B">
              <w:rPr>
                <w:sz w:val="22"/>
                <w:szCs w:val="22"/>
              </w:rPr>
              <w:t>Mecke</w:t>
            </w:r>
            <w:proofErr w:type="spellEnd"/>
            <w:r w:rsidRPr="0071663B">
              <w:rPr>
                <w:sz w:val="22"/>
                <w:szCs w:val="22"/>
              </w:rPr>
              <w:t xml:space="preserve"> in 6.7.3.1. Added 7.1 and 7.2 to 7. Limitations.  Updated Health and Safety Manual in 8. Safety.  Added reference 9.1.12.</w:t>
            </w:r>
          </w:p>
        </w:tc>
      </w:tr>
      <w:tr w:rsidR="0071663B" w:rsidRPr="0071663B" w:rsidTr="00583487">
        <w:tc>
          <w:tcPr>
            <w:tcW w:w="225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4/8/20</w:t>
            </w:r>
          </w:p>
        </w:tc>
        <w:tc>
          <w:tcPr>
            <w:tcW w:w="126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5</w:t>
            </w:r>
          </w:p>
        </w:tc>
        <w:tc>
          <w:tcPr>
            <w:tcW w:w="5940" w:type="dxa"/>
            <w:tcBorders>
              <w:top w:val="single" w:sz="7" w:space="0" w:color="000000"/>
              <w:left w:val="single" w:sz="7" w:space="0" w:color="000000"/>
              <w:bottom w:val="single" w:sz="7" w:space="0" w:color="000000"/>
              <w:right w:val="single" w:sz="7" w:space="0" w:color="000000"/>
            </w:tcBorders>
          </w:tcPr>
          <w:p w:rsidR="0071663B" w:rsidRPr="0071663B" w:rsidRDefault="0071663B" w:rsidP="0071663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71663B">
              <w:rPr>
                <w:sz w:val="22"/>
                <w:szCs w:val="22"/>
              </w:rPr>
              <w:t>5. Standards and Controls - removed 5.3.4. and revised 5.4.2.</w:t>
            </w:r>
          </w:p>
        </w:tc>
      </w:tr>
    </w:tbl>
    <w:p w:rsidR="0071663B" w:rsidRPr="0071663B" w:rsidRDefault="0071663B" w:rsidP="0071663B">
      <w:pPr>
        <w:tabs>
          <w:tab w:val="left" w:pos="4021"/>
        </w:tabs>
      </w:pPr>
    </w:p>
    <w:p w:rsidR="0071663B" w:rsidRPr="000663C8" w:rsidRDefault="0071663B" w:rsidP="0071663B">
      <w:pPr>
        <w:tabs>
          <w:tab w:val="left" w:pos="0"/>
        </w:tabs>
        <w:suppressAutoHyphens/>
        <w:spacing w:line="240" w:lineRule="atLeast"/>
        <w:jc w:val="both"/>
      </w:pPr>
      <w:r w:rsidRPr="0071663B">
        <w:tab/>
      </w:r>
    </w:p>
    <w:p w:rsidR="006623D1" w:rsidRPr="000663C8" w:rsidRDefault="006623D1" w:rsidP="000663C8">
      <w:pPr>
        <w:tabs>
          <w:tab w:val="left" w:pos="4021"/>
        </w:tabs>
        <w:sectPr w:rsidR="006623D1" w:rsidRPr="000663C8" w:rsidSect="00CF2ADA">
          <w:headerReference w:type="default" r:id="rId26"/>
          <w:pgSz w:w="12240" w:h="15840"/>
          <w:pgMar w:top="2448" w:right="1440" w:bottom="1440" w:left="1440" w:header="720" w:footer="720" w:gutter="0"/>
          <w:cols w:space="720"/>
          <w:docGrid w:linePitch="360"/>
        </w:sectPr>
      </w:pPr>
    </w:p>
    <w:p w:rsidR="00FF7A68" w:rsidRPr="00D06CA9" w:rsidRDefault="00FF7A68" w:rsidP="00FF7A68">
      <w:pPr>
        <w:autoSpaceDE w:val="0"/>
        <w:autoSpaceDN w:val="0"/>
        <w:adjustRightInd w:val="0"/>
        <w:jc w:val="both"/>
        <w:rPr>
          <w:b/>
          <w:bCs/>
          <w:strike/>
          <w:color w:val="000000"/>
          <w:sz w:val="22"/>
          <w:szCs w:val="22"/>
          <w:vertAlign w:val="subscript"/>
        </w:rPr>
      </w:pPr>
    </w:p>
    <w:p w:rsidR="00DF6E6A" w:rsidRPr="00FF7A68" w:rsidRDefault="00DF6E6A" w:rsidP="00DF6E6A">
      <w:pPr>
        <w:pStyle w:val="Heading1"/>
        <w:jc w:val="center"/>
        <w:rPr>
          <w:color w:val="auto"/>
        </w:rPr>
      </w:pPr>
      <w:bookmarkStart w:id="44" w:name="_Toc411599981"/>
      <w:bookmarkStart w:id="45" w:name="_Toc494179837"/>
      <w:bookmarkStart w:id="46" w:name="_Toc13471263"/>
      <w:r w:rsidRPr="00FF7A68">
        <w:rPr>
          <w:color w:val="auto"/>
        </w:rPr>
        <w:t>8: Ultraviolet Spectroscopy</w:t>
      </w:r>
      <w:bookmarkEnd w:id="44"/>
      <w:bookmarkEnd w:id="45"/>
      <w:bookmarkEnd w:id="46"/>
    </w:p>
    <w:p w:rsidR="00DF6E6A" w:rsidRPr="00D06CA9" w:rsidRDefault="00DF6E6A" w:rsidP="00DF6E6A">
      <w:pPr>
        <w:autoSpaceDE w:val="0"/>
        <w:autoSpaceDN w:val="0"/>
        <w:adjustRightInd w:val="0"/>
        <w:rPr>
          <w:b/>
          <w:bCs/>
          <w:color w:val="000000"/>
          <w:sz w:val="22"/>
          <w:szCs w:val="22"/>
        </w:rPr>
      </w:pPr>
    </w:p>
    <w:p w:rsidR="00DF6E6A" w:rsidRPr="0043408B" w:rsidRDefault="00DF6E6A" w:rsidP="00DF6E6A"/>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DF6E6A" w:rsidRPr="0043408B" w:rsidTr="00A82A13">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b/>
                <w:bCs/>
                <w:sz w:val="22"/>
                <w:szCs w:val="22"/>
              </w:rPr>
              <w:t>Revision History</w:t>
            </w:r>
          </w:p>
        </w:tc>
      </w:tr>
      <w:tr w:rsidR="00DF6E6A" w:rsidRPr="0043408B" w:rsidTr="00A82A13">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Version</w:t>
            </w: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DF6E6A" w:rsidRPr="0043408B" w:rsidRDefault="00DF6E6A" w:rsidP="00A82A13">
            <w:pPr>
              <w:spacing w:line="120" w:lineRule="exact"/>
              <w:jc w:val="both"/>
              <w:rPr>
                <w:sz w:val="22"/>
                <w:szCs w:val="22"/>
              </w:rPr>
            </w:pPr>
          </w:p>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Reason</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hideMark/>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43408B">
              <w:rPr>
                <w:sz w:val="22"/>
                <w:szCs w:val="22"/>
              </w:rPr>
              <w:t>ISO Compliance</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11/26/13</w:t>
            </w:r>
          </w:p>
        </w:tc>
        <w:tc>
          <w:tcPr>
            <w:tcW w:w="1260" w:type="dxa"/>
            <w:tcBorders>
              <w:top w:val="single" w:sz="8" w:space="0" w:color="000000"/>
              <w:left w:val="single" w:sz="8" w:space="0" w:color="000000"/>
              <w:bottom w:val="single" w:sz="8" w:space="0" w:color="000000"/>
              <w:right w:val="single" w:sz="8" w:space="0" w:color="000000"/>
            </w:tcBorders>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DF6E6A" w:rsidRPr="0043408B"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UV Procedures and Daily QCC Log</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tcPr>
          <w:p w:rsidR="00DF6E6A" w:rsidRPr="00045448"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045448">
              <w:rPr>
                <w:color w:val="000000" w:themeColor="text1"/>
                <w:sz w:val="22"/>
                <w:szCs w:val="22"/>
              </w:rPr>
              <w:t>3/31/16</w:t>
            </w:r>
          </w:p>
        </w:tc>
        <w:tc>
          <w:tcPr>
            <w:tcW w:w="1260" w:type="dxa"/>
            <w:tcBorders>
              <w:top w:val="single" w:sz="8" w:space="0" w:color="000000"/>
              <w:left w:val="single" w:sz="8" w:space="0" w:color="000000"/>
              <w:bottom w:val="single" w:sz="8" w:space="0" w:color="000000"/>
              <w:right w:val="single" w:sz="8" w:space="0" w:color="000000"/>
            </w:tcBorders>
          </w:tcPr>
          <w:p w:rsidR="00DF6E6A" w:rsidRPr="00045448"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045448">
              <w:rPr>
                <w:color w:val="000000" w:themeColor="text1"/>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DF6E6A" w:rsidRPr="00045448" w:rsidRDefault="00DF6E6A"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color w:val="000000" w:themeColor="text1"/>
                <w:sz w:val="22"/>
                <w:szCs w:val="22"/>
              </w:rPr>
            </w:pPr>
            <w:r w:rsidRPr="00045448">
              <w:rPr>
                <w:color w:val="000000" w:themeColor="text1"/>
                <w:sz w:val="22"/>
                <w:szCs w:val="22"/>
              </w:rPr>
              <w:t xml:space="preserve">Updated for use of </w:t>
            </w:r>
            <w:proofErr w:type="spellStart"/>
            <w:r w:rsidRPr="00045448">
              <w:rPr>
                <w:color w:val="000000" w:themeColor="text1"/>
                <w:sz w:val="22"/>
                <w:szCs w:val="22"/>
              </w:rPr>
              <w:t>WinLab</w:t>
            </w:r>
            <w:proofErr w:type="spellEnd"/>
            <w:r w:rsidRPr="00045448">
              <w:rPr>
                <w:color w:val="000000" w:themeColor="text1"/>
                <w:sz w:val="22"/>
                <w:szCs w:val="22"/>
              </w:rPr>
              <w:t xml:space="preserve"> UV software.</w:t>
            </w:r>
          </w:p>
        </w:tc>
      </w:tr>
      <w:tr w:rsidR="00DF6E6A" w:rsidRPr="0043408B" w:rsidTr="00A82A13">
        <w:tc>
          <w:tcPr>
            <w:tcW w:w="2250" w:type="dxa"/>
            <w:tcBorders>
              <w:top w:val="single" w:sz="8" w:space="0" w:color="000000"/>
              <w:left w:val="single" w:sz="8" w:space="0" w:color="000000"/>
              <w:bottom w:val="single" w:sz="8" w:space="0" w:color="000000"/>
              <w:right w:val="single" w:sz="8" w:space="0" w:color="000000"/>
            </w:tcBorders>
          </w:tcPr>
          <w:p w:rsidR="00DF6E6A" w:rsidRPr="0043408B" w:rsidRDefault="00481623"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6/28/17</w:t>
            </w:r>
          </w:p>
        </w:tc>
        <w:tc>
          <w:tcPr>
            <w:tcW w:w="1260" w:type="dxa"/>
            <w:tcBorders>
              <w:top w:val="single" w:sz="8" w:space="0" w:color="000000"/>
              <w:left w:val="single" w:sz="8" w:space="0" w:color="000000"/>
              <w:bottom w:val="single" w:sz="8" w:space="0" w:color="000000"/>
              <w:right w:val="single" w:sz="8" w:space="0" w:color="000000"/>
            </w:tcBorders>
          </w:tcPr>
          <w:p w:rsidR="00DF6E6A" w:rsidRPr="0043408B" w:rsidRDefault="00481623"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tcPr>
          <w:p w:rsidR="00DF6E6A" w:rsidRPr="0043408B" w:rsidRDefault="00481623" w:rsidP="00A82A13">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Removed procedure due to instrumentation no longer being used for casework.  See archived version dated 6/28/17.</w:t>
            </w:r>
          </w:p>
        </w:tc>
      </w:tr>
    </w:tbl>
    <w:p w:rsidR="00DF6E6A" w:rsidRPr="0043408B" w:rsidRDefault="00DF6E6A" w:rsidP="00DF6E6A"/>
    <w:p w:rsidR="00DF6E6A" w:rsidRDefault="00DF6E6A" w:rsidP="00DF6E6A"/>
    <w:p w:rsidR="00BB636A" w:rsidRPr="0043408B" w:rsidRDefault="00BB636A">
      <w:pPr>
        <w:sectPr w:rsidR="00BB636A" w:rsidRPr="0043408B" w:rsidSect="00CF2ADA">
          <w:headerReference w:type="default" r:id="rId27"/>
          <w:pgSz w:w="12240" w:h="15840"/>
          <w:pgMar w:top="2448" w:right="1440" w:bottom="1440" w:left="1440" w:header="720" w:footer="720" w:gutter="0"/>
          <w:cols w:space="720"/>
          <w:docGrid w:linePitch="360"/>
        </w:sectPr>
      </w:pPr>
    </w:p>
    <w:p w:rsidR="001D7A35" w:rsidRPr="00FE343A" w:rsidRDefault="001D7A35" w:rsidP="001D7A35">
      <w:pPr>
        <w:pStyle w:val="Heading1"/>
        <w:jc w:val="center"/>
        <w:rPr>
          <w:color w:val="auto"/>
        </w:rPr>
      </w:pPr>
      <w:bookmarkStart w:id="47" w:name="_Toc350156606"/>
      <w:bookmarkStart w:id="48" w:name="_Toc409526033"/>
      <w:bookmarkStart w:id="49" w:name="_Toc475538574"/>
      <w:bookmarkStart w:id="50" w:name="_Toc503857208"/>
      <w:bookmarkStart w:id="51" w:name="_Toc13471264"/>
      <w:bookmarkStart w:id="52" w:name="_Toc409526034"/>
      <w:bookmarkStart w:id="53" w:name="_Toc494100012"/>
      <w:bookmarkStart w:id="54" w:name="_Toc494179839"/>
      <w:r w:rsidRPr="00FE343A">
        <w:rPr>
          <w:color w:val="auto"/>
        </w:rPr>
        <w:lastRenderedPageBreak/>
        <w:t>9: Technical Procedure for Infrared Spectroscopy</w:t>
      </w:r>
      <w:bookmarkEnd w:id="47"/>
      <w:bookmarkEnd w:id="48"/>
      <w:bookmarkEnd w:id="49"/>
      <w:bookmarkEnd w:id="50"/>
      <w:bookmarkEnd w:id="51"/>
    </w:p>
    <w:p w:rsidR="001D7A35" w:rsidRPr="00FE343A" w:rsidRDefault="001D7A35" w:rsidP="001D7A35">
      <w:pPr>
        <w:autoSpaceDE w:val="0"/>
        <w:autoSpaceDN w:val="0"/>
        <w:adjustRightInd w:val="0"/>
        <w:jc w:val="both"/>
        <w:rPr>
          <w:b/>
          <w:bCs/>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Purpose / Scope</w:t>
      </w:r>
      <w:r w:rsidRPr="00FE343A">
        <w:rPr>
          <w:sz w:val="22"/>
          <w:szCs w:val="22"/>
        </w:rPr>
        <w:t xml:space="preserve"> - This procedure provides direction for the initial setup, performance checks and usage of </w:t>
      </w:r>
      <w:r>
        <w:rPr>
          <w:sz w:val="22"/>
          <w:szCs w:val="22"/>
        </w:rPr>
        <w:t>an I</w:t>
      </w:r>
      <w:r w:rsidRPr="00FE343A">
        <w:rPr>
          <w:sz w:val="22"/>
          <w:szCs w:val="22"/>
        </w:rPr>
        <w:t>nfrared Spectrometer</w:t>
      </w:r>
      <w:r>
        <w:rPr>
          <w:sz w:val="22"/>
          <w:szCs w:val="22"/>
        </w:rPr>
        <w:t xml:space="preserve"> (IR)</w:t>
      </w:r>
      <w:r w:rsidRPr="00FE343A">
        <w:rPr>
          <w:sz w:val="22"/>
          <w:szCs w:val="22"/>
        </w:rPr>
        <w:t xml:space="preserve"> in the Drug Chemistry Unit of the Raleigh/Wake City-County Bureau of Identification.</w:t>
      </w:r>
    </w:p>
    <w:p w:rsidR="001D7A35" w:rsidRPr="00FE343A" w:rsidRDefault="001D7A35" w:rsidP="001D7A35">
      <w:pPr>
        <w:autoSpaceDE w:val="0"/>
        <w:autoSpaceDN w:val="0"/>
        <w:adjustRightInd w:val="0"/>
        <w:jc w:val="both"/>
        <w:rPr>
          <w:sz w:val="22"/>
          <w:szCs w:val="22"/>
        </w:rPr>
      </w:pPr>
    </w:p>
    <w:p w:rsidR="001D7A35" w:rsidRPr="00FE343A" w:rsidRDefault="001D7A35" w:rsidP="001D7A35">
      <w:pPr>
        <w:pStyle w:val="ListParagraph"/>
        <w:numPr>
          <w:ilvl w:val="0"/>
          <w:numId w:val="13"/>
        </w:numPr>
        <w:jc w:val="both"/>
        <w:rPr>
          <w:b/>
          <w:snapToGrid w:val="0"/>
          <w:sz w:val="22"/>
          <w:szCs w:val="22"/>
        </w:rPr>
      </w:pPr>
      <w:r w:rsidRPr="00FE343A">
        <w:rPr>
          <w:b/>
          <w:snapToGrid w:val="0"/>
          <w:sz w:val="22"/>
          <w:szCs w:val="22"/>
        </w:rPr>
        <w:t xml:space="preserve">Definitions </w:t>
      </w:r>
    </w:p>
    <w:p w:rsidR="001D7A35" w:rsidRPr="00FE343A" w:rsidRDefault="001D7A35" w:rsidP="001D7A35">
      <w:pPr>
        <w:pStyle w:val="ListParagraph"/>
        <w:jc w:val="both"/>
        <w:rPr>
          <w:b/>
          <w:snapToGrid w:val="0"/>
          <w:sz w:val="22"/>
          <w:szCs w:val="22"/>
        </w:rPr>
      </w:pP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 xml:space="preserve">Performance verification - </w:t>
      </w:r>
      <w:r w:rsidRPr="00FE343A">
        <w:rPr>
          <w:snapToGrid w:val="0"/>
          <w:sz w:val="22"/>
          <w:szCs w:val="22"/>
        </w:rPr>
        <w:t>The initial confirmation of the reliability of a previously or externally validated method or instrument.</w:t>
      </w: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 xml:space="preserve">Quality control check - </w:t>
      </w:r>
      <w:r w:rsidRPr="00FE343A">
        <w:rPr>
          <w:snapToGrid w:val="0"/>
          <w:sz w:val="22"/>
          <w:szCs w:val="22"/>
        </w:rPr>
        <w:t>Periodic confirmation of the reliability of equipment, instrumentation, and/or reagents.</w:t>
      </w: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 xml:space="preserve">Reference Material </w:t>
      </w:r>
      <w:r>
        <w:rPr>
          <w:snapToGrid w:val="0"/>
          <w:sz w:val="22"/>
          <w:szCs w:val="22"/>
        </w:rPr>
        <w:t>-</w:t>
      </w:r>
      <w:r w:rsidRPr="00FE343A">
        <w:rPr>
          <w:snapToGrid w:val="0"/>
          <w:sz w:val="22"/>
          <w:szCs w:val="22"/>
        </w:rPr>
        <w:t xml:space="preserve"> Material sufficiently homogeneous and stable with reference to specified properties, which has been established to be fit for its intended use in measurement or in examination of nominal properties.</w:t>
      </w:r>
    </w:p>
    <w:p w:rsidR="001D7A35" w:rsidRPr="00FE343A" w:rsidRDefault="001D7A35" w:rsidP="001D7A35">
      <w:pPr>
        <w:autoSpaceDE w:val="0"/>
        <w:autoSpaceDN w:val="0"/>
        <w:adjustRightInd w:val="0"/>
        <w:jc w:val="both"/>
        <w:rPr>
          <w:sz w:val="22"/>
          <w:szCs w:val="22"/>
        </w:rPr>
      </w:pPr>
    </w:p>
    <w:p w:rsidR="001D7A35" w:rsidRPr="00FE343A" w:rsidRDefault="001D7A35" w:rsidP="001D7A35">
      <w:pPr>
        <w:pStyle w:val="ListParagraph"/>
        <w:numPr>
          <w:ilvl w:val="0"/>
          <w:numId w:val="13"/>
        </w:numPr>
        <w:jc w:val="both"/>
        <w:rPr>
          <w:b/>
          <w:snapToGrid w:val="0"/>
          <w:sz w:val="22"/>
          <w:szCs w:val="22"/>
        </w:rPr>
      </w:pPr>
      <w:r w:rsidRPr="00FE343A">
        <w:rPr>
          <w:b/>
          <w:snapToGrid w:val="0"/>
          <w:sz w:val="22"/>
          <w:szCs w:val="22"/>
        </w:rPr>
        <w:t>Abbreviations</w:t>
      </w:r>
    </w:p>
    <w:p w:rsidR="001D7A35" w:rsidRPr="00FE343A" w:rsidRDefault="001D7A35" w:rsidP="001D7A35">
      <w:pPr>
        <w:pStyle w:val="ListParagraph"/>
        <w:jc w:val="both"/>
        <w:rPr>
          <w:b/>
          <w:snapToGrid w:val="0"/>
          <w:sz w:val="22"/>
          <w:szCs w:val="22"/>
        </w:rPr>
      </w:pPr>
    </w:p>
    <w:p w:rsidR="001D7A35" w:rsidRPr="00FE343A" w:rsidRDefault="001D7A35" w:rsidP="001D7A35">
      <w:pPr>
        <w:pStyle w:val="ListParagraph"/>
        <w:numPr>
          <w:ilvl w:val="1"/>
          <w:numId w:val="13"/>
        </w:numPr>
        <w:jc w:val="both"/>
        <w:rPr>
          <w:b/>
          <w:snapToGrid w:val="0"/>
          <w:sz w:val="22"/>
          <w:szCs w:val="22"/>
        </w:rPr>
      </w:pPr>
      <w:r w:rsidRPr="00FE343A">
        <w:rPr>
          <w:snapToGrid w:val="0"/>
          <w:sz w:val="22"/>
          <w:szCs w:val="22"/>
        </w:rPr>
        <w:t>Refer to the Drug Chemistry Unit Technical Procedure for Drug Chemistry Analysis</w:t>
      </w:r>
      <w:r>
        <w:rPr>
          <w:snapToGrid w:val="0"/>
          <w:sz w:val="22"/>
          <w:szCs w:val="22"/>
        </w:rPr>
        <w:t>.</w:t>
      </w:r>
    </w:p>
    <w:p w:rsidR="001D7A35" w:rsidRPr="00FE343A" w:rsidRDefault="001D7A35" w:rsidP="001D7A35">
      <w:pPr>
        <w:pStyle w:val="ListParagraph"/>
        <w:ind w:left="360"/>
        <w:jc w:val="both"/>
        <w:rPr>
          <w:b/>
          <w:snapToGrid w:val="0"/>
          <w:sz w:val="22"/>
          <w:szCs w:val="22"/>
        </w:rPr>
      </w:pPr>
    </w:p>
    <w:p w:rsidR="001D7A35" w:rsidRPr="00FE343A" w:rsidRDefault="001D7A35" w:rsidP="001D7A35">
      <w:pPr>
        <w:pStyle w:val="ListParagraph"/>
        <w:numPr>
          <w:ilvl w:val="0"/>
          <w:numId w:val="13"/>
        </w:numPr>
        <w:jc w:val="both"/>
        <w:rPr>
          <w:b/>
          <w:snapToGrid w:val="0"/>
          <w:sz w:val="22"/>
          <w:szCs w:val="22"/>
        </w:rPr>
      </w:pPr>
      <w:r w:rsidRPr="00FE343A">
        <w:rPr>
          <w:b/>
          <w:snapToGrid w:val="0"/>
          <w:sz w:val="22"/>
          <w:szCs w:val="22"/>
        </w:rPr>
        <w:t xml:space="preserve">Equipment, Materials, and Reagents </w:t>
      </w:r>
    </w:p>
    <w:p w:rsidR="001D7A35" w:rsidRPr="00FE343A" w:rsidRDefault="001D7A35" w:rsidP="001D7A35">
      <w:pPr>
        <w:pStyle w:val="ListParagraph"/>
        <w:jc w:val="both"/>
        <w:rPr>
          <w:b/>
          <w:snapToGrid w:val="0"/>
          <w:sz w:val="22"/>
          <w:szCs w:val="22"/>
        </w:rPr>
      </w:pP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Equipment</w:t>
      </w:r>
    </w:p>
    <w:p w:rsidR="001D7A35" w:rsidRPr="00FE343A" w:rsidRDefault="001D7A35" w:rsidP="001D7A35">
      <w:pPr>
        <w:pStyle w:val="ListParagraph"/>
        <w:ind w:left="1440"/>
        <w:jc w:val="both"/>
        <w:rPr>
          <w:b/>
          <w:snapToGrid w:val="0"/>
          <w:sz w:val="22"/>
          <w:szCs w:val="22"/>
        </w:rPr>
      </w:pPr>
    </w:p>
    <w:p w:rsidR="001D7A35" w:rsidRPr="00FE343A" w:rsidRDefault="001D7A35" w:rsidP="001D7A35">
      <w:pPr>
        <w:pStyle w:val="ListParagraph"/>
        <w:numPr>
          <w:ilvl w:val="2"/>
          <w:numId w:val="13"/>
        </w:numPr>
        <w:jc w:val="both"/>
        <w:rPr>
          <w:b/>
          <w:snapToGrid w:val="0"/>
          <w:sz w:val="22"/>
          <w:szCs w:val="22"/>
        </w:rPr>
      </w:pPr>
      <w:r w:rsidRPr="00FE343A">
        <w:rPr>
          <w:snapToGrid w:val="0"/>
          <w:sz w:val="22"/>
          <w:szCs w:val="22"/>
        </w:rPr>
        <w:t>Frontier Fourier Transform Infrared Spectrometer</w:t>
      </w:r>
      <w:r>
        <w:rPr>
          <w:snapToGrid w:val="0"/>
          <w:sz w:val="22"/>
          <w:szCs w:val="22"/>
        </w:rPr>
        <w:t xml:space="preserve"> (FTIR)</w:t>
      </w:r>
      <w:r w:rsidRPr="00FE343A">
        <w:rPr>
          <w:snapToGrid w:val="0"/>
          <w:sz w:val="22"/>
          <w:szCs w:val="22"/>
        </w:rPr>
        <w:t xml:space="preserve"> with Universal Attenuated Total Reflectance</w:t>
      </w:r>
      <w:r>
        <w:rPr>
          <w:snapToGrid w:val="0"/>
          <w:sz w:val="22"/>
          <w:szCs w:val="22"/>
        </w:rPr>
        <w:t xml:space="preserve"> (ATR)</w:t>
      </w:r>
      <w:r w:rsidRPr="00FE343A">
        <w:rPr>
          <w:snapToGrid w:val="0"/>
          <w:sz w:val="22"/>
          <w:szCs w:val="22"/>
        </w:rPr>
        <w:t xml:space="preserve"> Sampling Accessory and Spectrum Software version </w:t>
      </w:r>
      <w:r>
        <w:rPr>
          <w:snapToGrid w:val="0"/>
          <w:sz w:val="22"/>
          <w:szCs w:val="22"/>
        </w:rPr>
        <w:t>10</w:t>
      </w:r>
      <w:r w:rsidRPr="00FE343A">
        <w:rPr>
          <w:snapToGrid w:val="0"/>
          <w:sz w:val="22"/>
          <w:szCs w:val="22"/>
        </w:rPr>
        <w:t xml:space="preserve"> with printer</w:t>
      </w:r>
      <w:r>
        <w:rPr>
          <w:snapToGrid w:val="0"/>
          <w:sz w:val="22"/>
          <w:szCs w:val="22"/>
        </w:rPr>
        <w:t>.</w:t>
      </w:r>
    </w:p>
    <w:p w:rsidR="001D7A35" w:rsidRPr="00FE343A" w:rsidRDefault="001D7A35" w:rsidP="001D7A35">
      <w:pPr>
        <w:jc w:val="both"/>
        <w:rPr>
          <w:b/>
          <w:snapToGrid w:val="0"/>
        </w:rPr>
      </w:pP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 xml:space="preserve">Reference Material </w:t>
      </w:r>
    </w:p>
    <w:p w:rsidR="001D7A35" w:rsidRPr="00FE343A" w:rsidRDefault="001D7A35" w:rsidP="001D7A35">
      <w:pPr>
        <w:pStyle w:val="ListParagraph"/>
        <w:ind w:left="792"/>
        <w:jc w:val="both"/>
        <w:rPr>
          <w:b/>
          <w:snapToGrid w:val="0"/>
          <w:sz w:val="22"/>
          <w:szCs w:val="22"/>
        </w:rPr>
      </w:pPr>
    </w:p>
    <w:p w:rsidR="001D7A35" w:rsidRPr="00167D17" w:rsidRDefault="001D7A35" w:rsidP="001D7A35">
      <w:pPr>
        <w:pStyle w:val="ListParagraph"/>
        <w:numPr>
          <w:ilvl w:val="2"/>
          <w:numId w:val="13"/>
        </w:numPr>
        <w:jc w:val="both"/>
        <w:rPr>
          <w:b/>
          <w:snapToGrid w:val="0"/>
          <w:sz w:val="22"/>
          <w:szCs w:val="22"/>
        </w:rPr>
      </w:pPr>
      <w:r w:rsidRPr="00FE343A">
        <w:rPr>
          <w:snapToGrid w:val="0"/>
          <w:sz w:val="22"/>
          <w:szCs w:val="22"/>
        </w:rPr>
        <w:t xml:space="preserve">Frontier FTIR Filter Wheel Polystyrene </w:t>
      </w:r>
    </w:p>
    <w:p w:rsidR="001D7A35" w:rsidRPr="00FE343A" w:rsidRDefault="001D7A35" w:rsidP="001D7A35">
      <w:pPr>
        <w:pStyle w:val="ListParagraph"/>
        <w:numPr>
          <w:ilvl w:val="2"/>
          <w:numId w:val="13"/>
        </w:numPr>
        <w:jc w:val="both"/>
        <w:rPr>
          <w:b/>
          <w:snapToGrid w:val="0"/>
          <w:sz w:val="22"/>
          <w:szCs w:val="22"/>
        </w:rPr>
      </w:pPr>
      <w:r>
        <w:rPr>
          <w:snapToGrid w:val="0"/>
          <w:sz w:val="22"/>
          <w:szCs w:val="22"/>
        </w:rPr>
        <w:t>Polystyrene Traceable Reference Material</w:t>
      </w:r>
    </w:p>
    <w:p w:rsidR="001D7A35" w:rsidRPr="00FE343A" w:rsidRDefault="001D7A35" w:rsidP="001D7A35">
      <w:pPr>
        <w:pStyle w:val="ListParagraph"/>
        <w:ind w:left="792"/>
        <w:jc w:val="both"/>
        <w:rPr>
          <w:b/>
          <w:snapToGrid w:val="0"/>
          <w:sz w:val="22"/>
          <w:szCs w:val="22"/>
        </w:rPr>
      </w:pP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Materials</w:t>
      </w:r>
    </w:p>
    <w:p w:rsidR="001D7A35" w:rsidRPr="00FE343A" w:rsidRDefault="001D7A35" w:rsidP="001D7A35">
      <w:pPr>
        <w:pStyle w:val="ListParagraph"/>
        <w:jc w:val="both"/>
        <w:rPr>
          <w:b/>
          <w:snapToGrid w:val="0"/>
          <w:sz w:val="22"/>
          <w:szCs w:val="22"/>
        </w:rPr>
      </w:pPr>
    </w:p>
    <w:p w:rsidR="001D7A35" w:rsidRPr="00FE343A" w:rsidRDefault="001D7A35" w:rsidP="001D7A35">
      <w:pPr>
        <w:pStyle w:val="ListParagraph"/>
        <w:numPr>
          <w:ilvl w:val="2"/>
          <w:numId w:val="13"/>
        </w:numPr>
        <w:jc w:val="both"/>
        <w:rPr>
          <w:b/>
          <w:snapToGrid w:val="0"/>
          <w:sz w:val="22"/>
          <w:szCs w:val="22"/>
        </w:rPr>
      </w:pPr>
      <w:r w:rsidRPr="00FE343A">
        <w:rPr>
          <w:snapToGrid w:val="0"/>
          <w:sz w:val="22"/>
          <w:szCs w:val="22"/>
        </w:rPr>
        <w:t>Spatula</w:t>
      </w:r>
    </w:p>
    <w:p w:rsidR="001D7A35" w:rsidRPr="00FE343A" w:rsidRDefault="001D7A35" w:rsidP="001D7A35">
      <w:pPr>
        <w:pStyle w:val="ListParagraph"/>
        <w:numPr>
          <w:ilvl w:val="2"/>
          <w:numId w:val="13"/>
        </w:numPr>
        <w:jc w:val="both"/>
        <w:rPr>
          <w:b/>
          <w:snapToGrid w:val="0"/>
          <w:sz w:val="22"/>
          <w:szCs w:val="22"/>
        </w:rPr>
      </w:pPr>
      <w:r w:rsidRPr="00FE343A">
        <w:rPr>
          <w:snapToGrid w:val="0"/>
          <w:sz w:val="22"/>
          <w:szCs w:val="22"/>
        </w:rPr>
        <w:t>Water, deionized</w:t>
      </w:r>
    </w:p>
    <w:p w:rsidR="001D7A35" w:rsidRPr="00FE343A" w:rsidRDefault="001D7A35" w:rsidP="001D7A35">
      <w:pPr>
        <w:pStyle w:val="ListParagraph"/>
        <w:numPr>
          <w:ilvl w:val="2"/>
          <w:numId w:val="13"/>
        </w:numPr>
        <w:jc w:val="both"/>
        <w:rPr>
          <w:b/>
          <w:snapToGrid w:val="0"/>
          <w:sz w:val="22"/>
          <w:szCs w:val="22"/>
        </w:rPr>
      </w:pPr>
      <w:r w:rsidRPr="00FE343A">
        <w:rPr>
          <w:snapToGrid w:val="0"/>
          <w:sz w:val="22"/>
          <w:szCs w:val="22"/>
        </w:rPr>
        <w:t xml:space="preserve">Desiccant packs, PerkinElmer </w:t>
      </w:r>
    </w:p>
    <w:p w:rsidR="001D7A35" w:rsidRPr="00FE343A" w:rsidRDefault="001D7A35" w:rsidP="001D7A35">
      <w:pPr>
        <w:pStyle w:val="ListParagraph"/>
        <w:numPr>
          <w:ilvl w:val="2"/>
          <w:numId w:val="13"/>
        </w:numPr>
        <w:jc w:val="both"/>
        <w:rPr>
          <w:b/>
          <w:snapToGrid w:val="0"/>
          <w:sz w:val="22"/>
          <w:szCs w:val="22"/>
        </w:rPr>
      </w:pPr>
      <w:r w:rsidRPr="00FE343A">
        <w:rPr>
          <w:snapToGrid w:val="0"/>
          <w:sz w:val="22"/>
          <w:szCs w:val="22"/>
        </w:rPr>
        <w:t xml:space="preserve">Fuses - 2A, 250V, PerkinElmer </w:t>
      </w:r>
    </w:p>
    <w:p w:rsidR="001D7A35" w:rsidRDefault="001D7A35" w:rsidP="001D7A35">
      <w:pPr>
        <w:pStyle w:val="ListParagraph"/>
        <w:jc w:val="both"/>
        <w:rPr>
          <w:b/>
          <w:snapToGrid w:val="0"/>
          <w:sz w:val="22"/>
          <w:szCs w:val="22"/>
        </w:rPr>
      </w:pPr>
    </w:p>
    <w:p w:rsidR="001D7A35" w:rsidRPr="00FE343A" w:rsidRDefault="001D7A35" w:rsidP="001D7A35">
      <w:pPr>
        <w:pStyle w:val="ListParagraph"/>
        <w:jc w:val="both"/>
        <w:rPr>
          <w:b/>
          <w:snapToGrid w:val="0"/>
          <w:sz w:val="22"/>
          <w:szCs w:val="22"/>
        </w:rPr>
      </w:pPr>
    </w:p>
    <w:p w:rsidR="001D7A35" w:rsidRPr="00FE343A" w:rsidRDefault="001D7A35" w:rsidP="001D7A35">
      <w:pPr>
        <w:pStyle w:val="ListParagraph"/>
        <w:numPr>
          <w:ilvl w:val="1"/>
          <w:numId w:val="13"/>
        </w:numPr>
        <w:jc w:val="both"/>
        <w:rPr>
          <w:b/>
          <w:snapToGrid w:val="0"/>
          <w:sz w:val="22"/>
          <w:szCs w:val="22"/>
        </w:rPr>
      </w:pPr>
      <w:r w:rsidRPr="00FE343A">
        <w:rPr>
          <w:b/>
          <w:snapToGrid w:val="0"/>
          <w:sz w:val="22"/>
          <w:szCs w:val="22"/>
        </w:rPr>
        <w:t>Commercial Reagents</w:t>
      </w:r>
    </w:p>
    <w:p w:rsidR="001D7A35" w:rsidRPr="00FE343A" w:rsidRDefault="001D7A35" w:rsidP="001D7A35">
      <w:pPr>
        <w:pStyle w:val="ListParagraph"/>
        <w:ind w:left="1224"/>
        <w:jc w:val="both"/>
        <w:rPr>
          <w:b/>
          <w:snapToGrid w:val="0"/>
          <w:sz w:val="22"/>
          <w:szCs w:val="22"/>
        </w:rPr>
      </w:pPr>
    </w:p>
    <w:p w:rsidR="001D7A35" w:rsidRPr="00FE343A" w:rsidRDefault="001D7A35" w:rsidP="001D7A35">
      <w:pPr>
        <w:pStyle w:val="ListParagraph"/>
        <w:numPr>
          <w:ilvl w:val="2"/>
          <w:numId w:val="13"/>
        </w:numPr>
        <w:jc w:val="both"/>
        <w:rPr>
          <w:b/>
          <w:snapToGrid w:val="0"/>
          <w:sz w:val="22"/>
          <w:szCs w:val="22"/>
        </w:rPr>
      </w:pPr>
      <w:r w:rsidRPr="00FE343A">
        <w:rPr>
          <w:snapToGrid w:val="0"/>
          <w:sz w:val="22"/>
          <w:szCs w:val="22"/>
        </w:rPr>
        <w:t>Methanol or other suitable organic solvent, Optima or ACS grade</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 xml:space="preserve">Standards and Controls  </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 xml:space="preserve">An </w:t>
      </w:r>
      <w:r>
        <w:rPr>
          <w:sz w:val="22"/>
          <w:szCs w:val="22"/>
        </w:rPr>
        <w:t xml:space="preserve">electronic </w:t>
      </w:r>
      <w:r w:rsidRPr="00FE343A">
        <w:rPr>
          <w:sz w:val="22"/>
          <w:szCs w:val="22"/>
        </w:rPr>
        <w:t xml:space="preserve">IR logbook </w:t>
      </w:r>
      <w:r w:rsidRPr="00C44540">
        <w:rPr>
          <w:sz w:val="22"/>
          <w:szCs w:val="22"/>
        </w:rPr>
        <w:t xml:space="preserve">folder </w:t>
      </w:r>
      <w:r w:rsidRPr="00FE343A">
        <w:rPr>
          <w:sz w:val="22"/>
          <w:szCs w:val="22"/>
        </w:rPr>
        <w:t xml:space="preserve">shall be maintained </w:t>
      </w:r>
      <w:r>
        <w:rPr>
          <w:sz w:val="22"/>
          <w:szCs w:val="22"/>
        </w:rPr>
        <w:t xml:space="preserve">on the computer </w:t>
      </w:r>
      <w:r w:rsidRPr="00FE343A">
        <w:rPr>
          <w:sz w:val="22"/>
          <w:szCs w:val="22"/>
        </w:rPr>
        <w:t xml:space="preserve">near the instrument.  The IR logbook </w:t>
      </w:r>
      <w:r>
        <w:rPr>
          <w:sz w:val="22"/>
          <w:szCs w:val="22"/>
        </w:rPr>
        <w:t xml:space="preserve">folder </w:t>
      </w:r>
      <w:r w:rsidRPr="00FE343A">
        <w:rPr>
          <w:sz w:val="22"/>
          <w:szCs w:val="22"/>
        </w:rPr>
        <w:t xml:space="preserve">shall contain the IR Activity Log, IR Daily QCC Log, the IR Maintenance Log and any manufacturer’s certificates, performance verification documentation, QCC and maintenance documentation.  </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When the IR has been placed out of service (e.g., maintenance, malfunction, leaving direct control of the Laboratory), a Daily Quality Control Check must be successfully performed prior to placing the instrument back in service, refer to 5.6.</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 xml:space="preserve">The Drug Chemist shall record any malfunctions or error messages in the IR Activity Log, notify the Drug Chemistry Technical Leader of any malfunctions or error messages and place the instrument out of service by marking the IR Activity Log “Out of Service.”  </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The Drug Chemistry Technical Leader shall examine the effect(s), if any, of a malfunction or error message on analysis results and implement the CCBI Laboratory Procedure for Corrective and Preventive Action as required.</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b/>
          <w:sz w:val="22"/>
          <w:szCs w:val="22"/>
        </w:rPr>
        <w:t>Negative Quality Control Check</w:t>
      </w:r>
    </w:p>
    <w:p w:rsidR="001D7A35" w:rsidRPr="00FE343A" w:rsidRDefault="001D7A35" w:rsidP="001D7A35">
      <w:pPr>
        <w:pStyle w:val="ListParagraph"/>
        <w:autoSpaceDE w:val="0"/>
        <w:autoSpaceDN w:val="0"/>
        <w:adjustRightInd w:val="0"/>
        <w:ind w:left="2304"/>
        <w:jc w:val="both"/>
        <w:rPr>
          <w:b/>
          <w:sz w:val="22"/>
          <w:szCs w:val="22"/>
        </w:rPr>
      </w:pPr>
    </w:p>
    <w:p w:rsidR="001D7A35" w:rsidRPr="00390C66" w:rsidRDefault="001D7A35" w:rsidP="001D7A35">
      <w:pPr>
        <w:pStyle w:val="ListParagraph"/>
        <w:numPr>
          <w:ilvl w:val="2"/>
          <w:numId w:val="13"/>
        </w:numPr>
        <w:autoSpaceDE w:val="0"/>
        <w:autoSpaceDN w:val="0"/>
        <w:adjustRightInd w:val="0"/>
        <w:contextualSpacing w:val="0"/>
        <w:jc w:val="both"/>
        <w:rPr>
          <w:b/>
          <w:sz w:val="22"/>
          <w:szCs w:val="22"/>
        </w:rPr>
      </w:pPr>
      <w:r w:rsidRPr="00FE343A">
        <w:rPr>
          <w:sz w:val="22"/>
          <w:szCs w:val="22"/>
        </w:rPr>
        <w:t xml:space="preserve">Prior to collecting each sample scan, collect a negative QCC scan, using the </w:t>
      </w:r>
      <w:r>
        <w:rPr>
          <w:sz w:val="22"/>
          <w:szCs w:val="22"/>
        </w:rPr>
        <w:t xml:space="preserve">Instrument Settings </w:t>
      </w:r>
      <w:r w:rsidRPr="00FE343A">
        <w:rPr>
          <w:sz w:val="22"/>
          <w:szCs w:val="22"/>
        </w:rPr>
        <w:t>in Section 7</w:t>
      </w:r>
      <w:r>
        <w:rPr>
          <w:sz w:val="22"/>
          <w:szCs w:val="22"/>
        </w:rPr>
        <w:t>.1</w:t>
      </w:r>
      <w:r w:rsidRPr="00FE343A">
        <w:rPr>
          <w:sz w:val="22"/>
          <w:szCs w:val="22"/>
        </w:rPr>
        <w:t xml:space="preserve">, with no sample present.   </w:t>
      </w:r>
    </w:p>
    <w:p w:rsidR="001D7A35" w:rsidRPr="00390C66" w:rsidRDefault="001D7A35" w:rsidP="001D7A35">
      <w:pPr>
        <w:pStyle w:val="ListParagraph"/>
        <w:autoSpaceDE w:val="0"/>
        <w:autoSpaceDN w:val="0"/>
        <w:adjustRightInd w:val="0"/>
        <w:ind w:left="1224"/>
        <w:contextualSpacing w:val="0"/>
        <w:jc w:val="both"/>
        <w:rPr>
          <w:b/>
          <w:sz w:val="22"/>
          <w:szCs w:val="22"/>
        </w:rPr>
      </w:pPr>
    </w:p>
    <w:p w:rsidR="001D7A35" w:rsidRPr="00390C66" w:rsidRDefault="001D7A35" w:rsidP="001D7A35">
      <w:pPr>
        <w:pStyle w:val="ListParagraph"/>
        <w:numPr>
          <w:ilvl w:val="3"/>
          <w:numId w:val="13"/>
        </w:numPr>
        <w:autoSpaceDE w:val="0"/>
        <w:autoSpaceDN w:val="0"/>
        <w:adjustRightInd w:val="0"/>
        <w:contextualSpacing w:val="0"/>
        <w:jc w:val="both"/>
        <w:rPr>
          <w:b/>
          <w:sz w:val="22"/>
          <w:szCs w:val="22"/>
        </w:rPr>
      </w:pPr>
      <w:r>
        <w:rPr>
          <w:sz w:val="22"/>
          <w:szCs w:val="22"/>
        </w:rPr>
        <w:t>A</w:t>
      </w:r>
      <w:r w:rsidRPr="00FE343A">
        <w:rPr>
          <w:sz w:val="22"/>
          <w:szCs w:val="22"/>
        </w:rPr>
        <w:t xml:space="preserve"> macro may be used to collect the spectrum and perform data handling.</w:t>
      </w:r>
      <w:bookmarkStart w:id="55" w:name="_Hlk505259021"/>
    </w:p>
    <w:bookmarkEnd w:id="55"/>
    <w:p w:rsidR="001D7A35" w:rsidRPr="00390C66" w:rsidRDefault="001D7A35" w:rsidP="001D7A35">
      <w:pPr>
        <w:pStyle w:val="ListParagraph"/>
        <w:autoSpaceDE w:val="0"/>
        <w:autoSpaceDN w:val="0"/>
        <w:adjustRightInd w:val="0"/>
        <w:ind w:left="1728"/>
        <w:contextualSpacing w:val="0"/>
        <w:jc w:val="both"/>
        <w:rPr>
          <w:b/>
          <w:sz w:val="22"/>
          <w:szCs w:val="22"/>
        </w:rPr>
      </w:pPr>
    </w:p>
    <w:p w:rsidR="001D7A35" w:rsidRPr="007865E5" w:rsidRDefault="001D7A35" w:rsidP="001D7A35">
      <w:pPr>
        <w:pStyle w:val="ListParagraph"/>
        <w:numPr>
          <w:ilvl w:val="3"/>
          <w:numId w:val="13"/>
        </w:numPr>
        <w:autoSpaceDE w:val="0"/>
        <w:autoSpaceDN w:val="0"/>
        <w:adjustRightInd w:val="0"/>
        <w:contextualSpacing w:val="0"/>
        <w:jc w:val="both"/>
        <w:rPr>
          <w:b/>
          <w:sz w:val="22"/>
          <w:szCs w:val="22"/>
        </w:rPr>
      </w:pPr>
      <w:r w:rsidRPr="00FE343A">
        <w:rPr>
          <w:sz w:val="22"/>
          <w:szCs w:val="22"/>
        </w:rPr>
        <w:t>Perform the following functions on the collected spe</w:t>
      </w:r>
      <w:r>
        <w:rPr>
          <w:sz w:val="22"/>
          <w:szCs w:val="22"/>
        </w:rPr>
        <w:t>ctrum:  Normalize (1.5), ATR correction, auto baseline.</w:t>
      </w:r>
      <w:r w:rsidRPr="007865E5">
        <w:rPr>
          <w:sz w:val="22"/>
          <w:szCs w:val="22"/>
        </w:rPr>
        <w:t xml:space="preserve">  </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Evaluate the acquired spectrum, it must be free from any significant peaks.  </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If significant peaks are present, repeat the cleaning of the crystal, background collection and the negative QCC scan with no sample present.</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If the presence of significant peaks persists, mark the instrument “Out of Service” on the IR activity log.  Notify the Drug Chemistry Technical Leader.  </w:t>
      </w:r>
    </w:p>
    <w:p w:rsidR="001D7A35" w:rsidRPr="00FE343A" w:rsidRDefault="001D7A35" w:rsidP="001D7A35">
      <w:pPr>
        <w:pStyle w:val="ListParagraph"/>
        <w:jc w:val="both"/>
        <w:rPr>
          <w:b/>
          <w:sz w:val="22"/>
          <w:szCs w:val="22"/>
        </w:rPr>
      </w:pPr>
    </w:p>
    <w:p w:rsidR="001D7A35" w:rsidRPr="00FE343A" w:rsidRDefault="001D7A35" w:rsidP="001D7A35">
      <w:pPr>
        <w:pStyle w:val="ListParagraph"/>
        <w:jc w:val="both"/>
        <w:rPr>
          <w:sz w:val="22"/>
          <w:szCs w:val="22"/>
        </w:rPr>
      </w:pPr>
    </w:p>
    <w:p w:rsidR="001D7A35" w:rsidRPr="00FE343A" w:rsidRDefault="001D7A35" w:rsidP="001D7A35">
      <w:pPr>
        <w:pStyle w:val="ListParagraph"/>
        <w:autoSpaceDE w:val="0"/>
        <w:autoSpaceDN w:val="0"/>
        <w:adjustRightInd w:val="0"/>
        <w:ind w:left="2232"/>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The Drug Chemistry Technical Leader shall either correct the problem or schedule service.</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proofErr w:type="gramStart"/>
      <w:r w:rsidRPr="00FE343A">
        <w:rPr>
          <w:sz w:val="22"/>
          <w:szCs w:val="22"/>
        </w:rPr>
        <w:t>A successful Daily Quality Control Check,</w:t>
      </w:r>
      <w:proofErr w:type="gramEnd"/>
      <w:r w:rsidRPr="00FE343A">
        <w:rPr>
          <w:sz w:val="22"/>
          <w:szCs w:val="22"/>
        </w:rPr>
        <w:t xml:space="preserve"> refer to 5.6., shall be performed prior to placing the instrument back in service.</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Record all negative QCC’s and results (pass/fail) on the IR activity log.</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Print the negative QCC spectrum and mark it with initials, date, instrument serial number, case number, item number and any other information needed to uniquely identify the preceded sample and place in the case record.</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b/>
          <w:sz w:val="22"/>
          <w:szCs w:val="22"/>
        </w:rPr>
        <w:t xml:space="preserve">Daily Quality Control Checks </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The desiccant check and the daily polystyrene quality control check shall be performed daily, prior to casework and following any shutdown, by a Drug Chemist each day the instrument is in use. </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Desiccant check - observe the desiccant indicator on top of the instrument.</w:t>
      </w:r>
    </w:p>
    <w:p w:rsidR="001D7A35" w:rsidRPr="00FE343A" w:rsidRDefault="001D7A35" w:rsidP="001D7A35">
      <w:pPr>
        <w:pStyle w:val="ListParagraph"/>
        <w:jc w:val="both"/>
        <w:rPr>
          <w:sz w:val="22"/>
          <w:szCs w:val="22"/>
        </w:rPr>
      </w:pPr>
    </w:p>
    <w:p w:rsidR="001D7A35" w:rsidRPr="00390C66"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Observe the desiccant indicator</w:t>
      </w:r>
      <w:r>
        <w:rPr>
          <w:sz w:val="22"/>
          <w:szCs w:val="22"/>
        </w:rPr>
        <w:t>s</w:t>
      </w:r>
      <w:r w:rsidRPr="00FE343A">
        <w:rPr>
          <w:sz w:val="22"/>
          <w:szCs w:val="22"/>
        </w:rPr>
        <w:t xml:space="preserve"> on top of the instrument.  </w:t>
      </w:r>
      <w:r>
        <w:rPr>
          <w:sz w:val="22"/>
          <w:szCs w:val="22"/>
        </w:rPr>
        <w:t>All</w:t>
      </w:r>
      <w:r w:rsidRPr="00FE343A">
        <w:rPr>
          <w:sz w:val="22"/>
          <w:szCs w:val="22"/>
        </w:rPr>
        <w:t xml:space="preserve"> sector</w:t>
      </w:r>
      <w:r>
        <w:rPr>
          <w:sz w:val="22"/>
          <w:szCs w:val="22"/>
        </w:rPr>
        <w:t>s</w:t>
      </w:r>
      <w:r w:rsidRPr="00FE343A">
        <w:rPr>
          <w:sz w:val="22"/>
          <w:szCs w:val="22"/>
        </w:rPr>
        <w:t xml:space="preserve"> should be blue in color.  </w:t>
      </w:r>
    </w:p>
    <w:p w:rsidR="001D7A35" w:rsidRPr="00390C66"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If </w:t>
      </w:r>
      <w:r>
        <w:rPr>
          <w:sz w:val="22"/>
          <w:szCs w:val="22"/>
        </w:rPr>
        <w:t>a</w:t>
      </w:r>
      <w:r w:rsidRPr="00FE343A">
        <w:rPr>
          <w:sz w:val="22"/>
          <w:szCs w:val="22"/>
        </w:rPr>
        <w:t xml:space="preserve"> sector is </w:t>
      </w:r>
      <w:r>
        <w:rPr>
          <w:sz w:val="22"/>
          <w:szCs w:val="22"/>
        </w:rPr>
        <w:t>white,</w:t>
      </w:r>
      <w:r w:rsidRPr="00FE343A">
        <w:rPr>
          <w:sz w:val="22"/>
          <w:szCs w:val="22"/>
        </w:rPr>
        <w:t xml:space="preserve"> the desiccant should be replaced soon, refer to </w:t>
      </w:r>
      <w:r>
        <w:rPr>
          <w:sz w:val="22"/>
          <w:szCs w:val="22"/>
        </w:rPr>
        <w:t>6.3.2. Desiccant.</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If any </w:t>
      </w:r>
      <w:r>
        <w:rPr>
          <w:sz w:val="22"/>
          <w:szCs w:val="22"/>
        </w:rPr>
        <w:t>of the</w:t>
      </w:r>
      <w:r w:rsidRPr="00FE343A">
        <w:rPr>
          <w:sz w:val="22"/>
          <w:szCs w:val="22"/>
        </w:rPr>
        <w:t xml:space="preserve"> sector</w:t>
      </w:r>
      <w:r>
        <w:rPr>
          <w:sz w:val="22"/>
          <w:szCs w:val="22"/>
        </w:rPr>
        <w:t>s</w:t>
      </w:r>
      <w:r w:rsidRPr="00FE343A">
        <w:rPr>
          <w:sz w:val="22"/>
          <w:szCs w:val="22"/>
        </w:rPr>
        <w:t xml:space="preserve"> </w:t>
      </w:r>
      <w:r>
        <w:rPr>
          <w:sz w:val="22"/>
          <w:szCs w:val="22"/>
        </w:rPr>
        <w:t>are</w:t>
      </w:r>
      <w:r w:rsidRPr="00FE343A">
        <w:rPr>
          <w:sz w:val="22"/>
          <w:szCs w:val="22"/>
        </w:rPr>
        <w:t xml:space="preserve"> pink, place the instrument out of service by marking the IR Activity Log “Out of Service.”  The desiccant must be replaced, refer to refer to 6.3.2</w:t>
      </w:r>
      <w:r>
        <w:rPr>
          <w:sz w:val="22"/>
          <w:szCs w:val="22"/>
        </w:rPr>
        <w:t>. Desiccant</w:t>
      </w:r>
      <w:r w:rsidRPr="00FE343A">
        <w:rPr>
          <w:sz w:val="22"/>
          <w:szCs w:val="22"/>
        </w:rPr>
        <w:t>.</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Record the Desiccant check in the IR Daily QCC Log by recording the color of </w:t>
      </w:r>
      <w:r>
        <w:rPr>
          <w:sz w:val="22"/>
          <w:szCs w:val="22"/>
        </w:rPr>
        <w:t xml:space="preserve">the </w:t>
      </w:r>
      <w:r w:rsidRPr="00FE343A">
        <w:rPr>
          <w:sz w:val="22"/>
          <w:szCs w:val="22"/>
        </w:rPr>
        <w:t>sector</w:t>
      </w:r>
      <w:r>
        <w:rPr>
          <w:sz w:val="22"/>
          <w:szCs w:val="22"/>
        </w:rPr>
        <w:t>s</w:t>
      </w:r>
      <w:r w:rsidRPr="00FE343A">
        <w:rPr>
          <w:sz w:val="22"/>
          <w:szCs w:val="22"/>
        </w:rPr>
        <w:t xml:space="preserve"> as pink (P)</w:t>
      </w:r>
      <w:r>
        <w:rPr>
          <w:sz w:val="22"/>
          <w:szCs w:val="22"/>
        </w:rPr>
        <w:t>, white (W),</w:t>
      </w:r>
      <w:r w:rsidRPr="00FE343A">
        <w:rPr>
          <w:sz w:val="22"/>
          <w:szCs w:val="22"/>
        </w:rPr>
        <w:t xml:space="preserve"> or blue (B).</w:t>
      </w:r>
    </w:p>
    <w:p w:rsidR="001D7A35" w:rsidRPr="00FE343A" w:rsidRDefault="001D7A35" w:rsidP="001D7A35">
      <w:pPr>
        <w:autoSpaceDE w:val="0"/>
        <w:autoSpaceDN w:val="0"/>
        <w:adjustRightInd w:val="0"/>
        <w:jc w:val="both"/>
        <w:rPr>
          <w:b/>
          <w:sz w:val="22"/>
          <w:szCs w:val="22"/>
        </w:rPr>
      </w:pPr>
    </w:p>
    <w:p w:rsidR="001D7A35" w:rsidRPr="002C4998" w:rsidRDefault="001D7A35" w:rsidP="001D7A35">
      <w:pPr>
        <w:pStyle w:val="ListParagraph"/>
        <w:numPr>
          <w:ilvl w:val="2"/>
          <w:numId w:val="13"/>
        </w:numPr>
        <w:autoSpaceDE w:val="0"/>
        <w:autoSpaceDN w:val="0"/>
        <w:adjustRightInd w:val="0"/>
        <w:contextualSpacing w:val="0"/>
        <w:jc w:val="both"/>
        <w:rPr>
          <w:b/>
          <w:sz w:val="22"/>
          <w:szCs w:val="22"/>
        </w:rPr>
      </w:pPr>
      <w:r>
        <w:rPr>
          <w:sz w:val="22"/>
          <w:szCs w:val="22"/>
        </w:rPr>
        <w:t xml:space="preserve"> </w:t>
      </w:r>
      <w:r w:rsidRPr="00FE343A">
        <w:rPr>
          <w:sz w:val="22"/>
          <w:szCs w:val="22"/>
        </w:rPr>
        <w:t xml:space="preserve">Daily Polystyrene Quality Control Check </w:t>
      </w:r>
    </w:p>
    <w:p w:rsidR="001D7A35" w:rsidRPr="002C4998"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3"/>
          <w:numId w:val="13"/>
        </w:numPr>
        <w:autoSpaceDE w:val="0"/>
        <w:autoSpaceDN w:val="0"/>
        <w:adjustRightInd w:val="0"/>
        <w:contextualSpacing w:val="0"/>
        <w:jc w:val="both"/>
        <w:rPr>
          <w:b/>
          <w:sz w:val="22"/>
          <w:szCs w:val="22"/>
        </w:rPr>
      </w:pPr>
      <w:r>
        <w:rPr>
          <w:sz w:val="22"/>
          <w:szCs w:val="22"/>
        </w:rPr>
        <w:t>Collect a negative QCC using the procedure in Section 5.5.</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After completing the negative QCC, place the polystyrene in the beam path:</w:t>
      </w:r>
    </w:p>
    <w:p w:rsidR="001D7A35" w:rsidRPr="00FE343A" w:rsidRDefault="001D7A35" w:rsidP="001D7A35">
      <w:pPr>
        <w:pStyle w:val="ListParagraph"/>
        <w:autoSpaceDE w:val="0"/>
        <w:autoSpaceDN w:val="0"/>
        <w:adjustRightInd w:val="0"/>
        <w:ind w:left="4464"/>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Choose “</w:t>
      </w:r>
      <w:r>
        <w:rPr>
          <w:sz w:val="22"/>
          <w:szCs w:val="22"/>
        </w:rPr>
        <w:t>Setup”.</w:t>
      </w:r>
      <w:r w:rsidRPr="00FE343A">
        <w:rPr>
          <w:sz w:val="22"/>
          <w:szCs w:val="22"/>
        </w:rPr>
        <w:t xml:space="preserve"> </w:t>
      </w: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 xml:space="preserve">Choose </w:t>
      </w:r>
      <w:r>
        <w:rPr>
          <w:sz w:val="22"/>
          <w:szCs w:val="22"/>
        </w:rPr>
        <w:t>“Instrument”.</w:t>
      </w:r>
    </w:p>
    <w:p w:rsidR="001D7A35" w:rsidRPr="00FE343A" w:rsidRDefault="001D7A35" w:rsidP="001D7A35">
      <w:pPr>
        <w:pStyle w:val="ListParagraph"/>
        <w:numPr>
          <w:ilvl w:val="4"/>
          <w:numId w:val="13"/>
        </w:numPr>
        <w:autoSpaceDE w:val="0"/>
        <w:autoSpaceDN w:val="0"/>
        <w:adjustRightInd w:val="0"/>
        <w:jc w:val="both"/>
        <w:rPr>
          <w:b/>
          <w:sz w:val="22"/>
          <w:szCs w:val="22"/>
        </w:rPr>
      </w:pPr>
      <w:r>
        <w:rPr>
          <w:sz w:val="22"/>
          <w:szCs w:val="22"/>
        </w:rPr>
        <w:t>Select the “Setup Instrument Beam Path” tab</w:t>
      </w:r>
      <w:r w:rsidRPr="00FE343A">
        <w:rPr>
          <w:sz w:val="22"/>
          <w:szCs w:val="22"/>
        </w:rPr>
        <w:t>.</w:t>
      </w:r>
    </w:p>
    <w:p w:rsidR="001D7A35" w:rsidRPr="00FE343A" w:rsidRDefault="001D7A35" w:rsidP="001D7A35">
      <w:pPr>
        <w:pStyle w:val="ListParagraph"/>
        <w:numPr>
          <w:ilvl w:val="4"/>
          <w:numId w:val="13"/>
        </w:numPr>
        <w:autoSpaceDE w:val="0"/>
        <w:autoSpaceDN w:val="0"/>
        <w:adjustRightInd w:val="0"/>
        <w:jc w:val="both"/>
        <w:rPr>
          <w:b/>
          <w:sz w:val="22"/>
          <w:szCs w:val="22"/>
        </w:rPr>
      </w:pPr>
      <w:r>
        <w:rPr>
          <w:sz w:val="22"/>
          <w:szCs w:val="22"/>
        </w:rPr>
        <w:t>Under Settings, Filter Wheel, select “Polystyrene”.</w:t>
      </w:r>
    </w:p>
    <w:p w:rsidR="001D7A35" w:rsidRPr="002C4998" w:rsidRDefault="001D7A35" w:rsidP="001D7A35">
      <w:pPr>
        <w:pStyle w:val="ListParagraph"/>
        <w:autoSpaceDE w:val="0"/>
        <w:autoSpaceDN w:val="0"/>
        <w:adjustRightInd w:val="0"/>
        <w:ind w:left="2232"/>
        <w:jc w:val="both"/>
        <w:rPr>
          <w:b/>
          <w:sz w:val="22"/>
          <w:szCs w:val="22"/>
        </w:rPr>
      </w:pPr>
    </w:p>
    <w:p w:rsidR="001D7A35" w:rsidRPr="00390C66" w:rsidRDefault="001D7A35" w:rsidP="001D7A35">
      <w:pPr>
        <w:pStyle w:val="ListParagraph"/>
        <w:numPr>
          <w:ilvl w:val="3"/>
          <w:numId w:val="13"/>
        </w:numPr>
        <w:autoSpaceDE w:val="0"/>
        <w:autoSpaceDN w:val="0"/>
        <w:adjustRightInd w:val="0"/>
        <w:contextualSpacing w:val="0"/>
        <w:jc w:val="both"/>
        <w:rPr>
          <w:b/>
          <w:sz w:val="22"/>
          <w:szCs w:val="22"/>
        </w:rPr>
      </w:pPr>
      <w:r>
        <w:rPr>
          <w:sz w:val="22"/>
          <w:szCs w:val="22"/>
        </w:rPr>
        <w:t>Collect a polystyrene scan using the Instrument Settings in Section 7.1 with the Polystyrene in the beam path.</w:t>
      </w:r>
    </w:p>
    <w:p w:rsidR="001D7A35" w:rsidRPr="00390C66" w:rsidRDefault="001D7A35" w:rsidP="001D7A35">
      <w:pPr>
        <w:pStyle w:val="ListParagraph"/>
        <w:autoSpaceDE w:val="0"/>
        <w:autoSpaceDN w:val="0"/>
        <w:adjustRightInd w:val="0"/>
        <w:ind w:left="1728"/>
        <w:contextualSpacing w:val="0"/>
        <w:jc w:val="both"/>
        <w:rPr>
          <w:b/>
          <w:sz w:val="22"/>
          <w:szCs w:val="22"/>
        </w:rPr>
      </w:pPr>
    </w:p>
    <w:p w:rsidR="001D7A35" w:rsidRPr="00390C66" w:rsidRDefault="001D7A35" w:rsidP="001D7A35">
      <w:pPr>
        <w:pStyle w:val="ListParagraph"/>
        <w:numPr>
          <w:ilvl w:val="4"/>
          <w:numId w:val="13"/>
        </w:numPr>
        <w:autoSpaceDE w:val="0"/>
        <w:autoSpaceDN w:val="0"/>
        <w:adjustRightInd w:val="0"/>
        <w:contextualSpacing w:val="0"/>
        <w:jc w:val="both"/>
        <w:rPr>
          <w:b/>
          <w:sz w:val="22"/>
          <w:szCs w:val="22"/>
        </w:rPr>
      </w:pPr>
      <w:r w:rsidRPr="00FE343A">
        <w:rPr>
          <w:sz w:val="22"/>
          <w:szCs w:val="22"/>
        </w:rPr>
        <w:t>Perform the following functions on the collected spe</w:t>
      </w:r>
      <w:r>
        <w:rPr>
          <w:sz w:val="22"/>
          <w:szCs w:val="22"/>
        </w:rPr>
        <w:t>ctrum: Normalize (1.5), ATR correction, auto baseline.</w:t>
      </w:r>
      <w:r w:rsidRPr="007865E5">
        <w:rPr>
          <w:sz w:val="22"/>
          <w:szCs w:val="22"/>
        </w:rPr>
        <w:t xml:space="preserve">  </w:t>
      </w:r>
    </w:p>
    <w:p w:rsidR="001D7A35" w:rsidRPr="007865E5" w:rsidRDefault="001D7A35" w:rsidP="001D7A35">
      <w:pPr>
        <w:pStyle w:val="ListParagraph"/>
        <w:autoSpaceDE w:val="0"/>
        <w:autoSpaceDN w:val="0"/>
        <w:adjustRightInd w:val="0"/>
        <w:ind w:left="1728"/>
        <w:contextualSpacing w:val="0"/>
        <w:jc w:val="both"/>
        <w:rPr>
          <w:b/>
          <w:sz w:val="22"/>
          <w:szCs w:val="22"/>
        </w:rPr>
      </w:pPr>
    </w:p>
    <w:p w:rsidR="001D7A35" w:rsidRPr="00390C66" w:rsidRDefault="001D7A35" w:rsidP="001D7A35">
      <w:pPr>
        <w:pStyle w:val="ListParagraph"/>
        <w:numPr>
          <w:ilvl w:val="4"/>
          <w:numId w:val="13"/>
        </w:numPr>
        <w:autoSpaceDE w:val="0"/>
        <w:autoSpaceDN w:val="0"/>
        <w:adjustRightInd w:val="0"/>
        <w:contextualSpacing w:val="0"/>
        <w:jc w:val="both"/>
        <w:rPr>
          <w:b/>
          <w:sz w:val="22"/>
          <w:szCs w:val="22"/>
        </w:rPr>
      </w:pPr>
      <w:r>
        <w:rPr>
          <w:sz w:val="22"/>
          <w:szCs w:val="22"/>
        </w:rPr>
        <w:lastRenderedPageBreak/>
        <w:t>A</w:t>
      </w:r>
      <w:r w:rsidRPr="00FE343A">
        <w:rPr>
          <w:sz w:val="22"/>
          <w:szCs w:val="22"/>
        </w:rPr>
        <w:t xml:space="preserve"> macro may be used to collect the spectrum </w:t>
      </w:r>
      <w:r>
        <w:rPr>
          <w:sz w:val="22"/>
          <w:szCs w:val="22"/>
        </w:rPr>
        <w:t xml:space="preserve">with polystyrene in the beam path </w:t>
      </w:r>
      <w:r w:rsidRPr="00FE343A">
        <w:rPr>
          <w:sz w:val="22"/>
          <w:szCs w:val="22"/>
        </w:rPr>
        <w:t>and perform data handling.</w:t>
      </w:r>
    </w:p>
    <w:p w:rsidR="001D7A35" w:rsidRPr="00FE343A" w:rsidRDefault="001D7A35" w:rsidP="001D7A35">
      <w:pPr>
        <w:pStyle w:val="ListParagraph"/>
        <w:autoSpaceDE w:val="0"/>
        <w:autoSpaceDN w:val="0"/>
        <w:adjustRightInd w:val="0"/>
        <w:ind w:left="4896"/>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Choose </w:t>
      </w:r>
      <w:r>
        <w:rPr>
          <w:sz w:val="22"/>
          <w:szCs w:val="22"/>
        </w:rPr>
        <w:t xml:space="preserve">the </w:t>
      </w:r>
      <w:r w:rsidRPr="00FE343A">
        <w:rPr>
          <w:sz w:val="22"/>
          <w:szCs w:val="22"/>
        </w:rPr>
        <w:t>“Labels” hot key to display peak data.</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Pr>
          <w:sz w:val="22"/>
          <w:szCs w:val="22"/>
        </w:rPr>
        <w:t xml:space="preserve"> Save </w:t>
      </w:r>
      <w:r w:rsidRPr="00FE343A">
        <w:rPr>
          <w:sz w:val="22"/>
          <w:szCs w:val="22"/>
        </w:rPr>
        <w:t>the acquired spectrum and mark it with initials, date, instrument serial number, and “Daily QCC – internal polystyrene.”</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Remove the polystyrene from the beam path:</w:t>
      </w:r>
    </w:p>
    <w:p w:rsidR="001D7A35" w:rsidRPr="00FE343A" w:rsidRDefault="001D7A35" w:rsidP="001D7A35">
      <w:pPr>
        <w:pStyle w:val="ListParagraph"/>
        <w:autoSpaceDE w:val="0"/>
        <w:autoSpaceDN w:val="0"/>
        <w:adjustRightInd w:val="0"/>
        <w:ind w:left="4464"/>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Choose “S</w:t>
      </w:r>
      <w:r>
        <w:rPr>
          <w:sz w:val="22"/>
          <w:szCs w:val="22"/>
        </w:rPr>
        <w:t>etup”.</w:t>
      </w: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Choose “</w:t>
      </w:r>
      <w:r>
        <w:rPr>
          <w:sz w:val="22"/>
          <w:szCs w:val="22"/>
        </w:rPr>
        <w:t>Instrument”</w:t>
      </w:r>
      <w:r w:rsidRPr="00FE343A">
        <w:rPr>
          <w:sz w:val="22"/>
          <w:szCs w:val="22"/>
        </w:rPr>
        <w:t>.</w:t>
      </w:r>
    </w:p>
    <w:p w:rsidR="001D7A35" w:rsidRPr="00FE343A" w:rsidRDefault="001D7A35" w:rsidP="001D7A35">
      <w:pPr>
        <w:pStyle w:val="ListParagraph"/>
        <w:numPr>
          <w:ilvl w:val="4"/>
          <w:numId w:val="13"/>
        </w:numPr>
        <w:autoSpaceDE w:val="0"/>
        <w:autoSpaceDN w:val="0"/>
        <w:adjustRightInd w:val="0"/>
        <w:jc w:val="both"/>
        <w:rPr>
          <w:b/>
          <w:sz w:val="22"/>
          <w:szCs w:val="22"/>
        </w:rPr>
      </w:pPr>
      <w:r>
        <w:rPr>
          <w:sz w:val="22"/>
          <w:szCs w:val="22"/>
        </w:rPr>
        <w:t>Select the “Setup Instrument Beam Path” tab</w:t>
      </w:r>
      <w:r w:rsidRPr="00FE343A">
        <w:rPr>
          <w:sz w:val="22"/>
          <w:szCs w:val="22"/>
        </w:rPr>
        <w:t>.</w:t>
      </w:r>
    </w:p>
    <w:p w:rsidR="001D7A35" w:rsidRPr="00FE343A" w:rsidRDefault="001D7A35" w:rsidP="001D7A35">
      <w:pPr>
        <w:pStyle w:val="ListParagraph"/>
        <w:numPr>
          <w:ilvl w:val="4"/>
          <w:numId w:val="13"/>
        </w:numPr>
        <w:autoSpaceDE w:val="0"/>
        <w:autoSpaceDN w:val="0"/>
        <w:adjustRightInd w:val="0"/>
        <w:jc w:val="both"/>
        <w:rPr>
          <w:b/>
          <w:sz w:val="22"/>
          <w:szCs w:val="22"/>
        </w:rPr>
      </w:pPr>
      <w:r>
        <w:rPr>
          <w:sz w:val="22"/>
          <w:szCs w:val="22"/>
        </w:rPr>
        <w:t>Under Settings, Filter Wheel, select “None”.</w:t>
      </w:r>
    </w:p>
    <w:p w:rsidR="001D7A35" w:rsidRPr="00FE343A" w:rsidRDefault="001D7A35" w:rsidP="001D7A35">
      <w:pPr>
        <w:pStyle w:val="ListParagraph"/>
        <w:autoSpaceDE w:val="0"/>
        <w:autoSpaceDN w:val="0"/>
        <w:adjustRightInd w:val="0"/>
        <w:ind w:left="2736"/>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Compare the peaks identified to the list below.  Peaks must be identified near the wavenumbers listed within +/- 1.0 cm</w:t>
      </w:r>
      <w:r w:rsidRPr="00FE343A">
        <w:rPr>
          <w:sz w:val="22"/>
          <w:szCs w:val="22"/>
          <w:vertAlign w:val="superscript"/>
        </w:rPr>
        <w:t>-1</w:t>
      </w:r>
      <w:r w:rsidRPr="00FE343A">
        <w:rPr>
          <w:sz w:val="22"/>
          <w:szCs w:val="22"/>
        </w:rPr>
        <w:t>:</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3082.22 cm</w:t>
      </w:r>
      <w:r w:rsidRPr="00FE343A">
        <w:rPr>
          <w:sz w:val="22"/>
          <w:szCs w:val="22"/>
          <w:vertAlign w:val="superscript"/>
        </w:rPr>
        <w:t>-1</w:t>
      </w: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3060.14 cm</w:t>
      </w:r>
      <w:r w:rsidRPr="00FE343A">
        <w:rPr>
          <w:sz w:val="22"/>
          <w:szCs w:val="22"/>
          <w:vertAlign w:val="superscript"/>
        </w:rPr>
        <w:t>-1</w:t>
      </w:r>
      <w:r w:rsidRPr="00FE343A">
        <w:rPr>
          <w:sz w:val="22"/>
          <w:szCs w:val="22"/>
        </w:rPr>
        <w:t xml:space="preserve"> </w:t>
      </w: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1601.38 cm</w:t>
      </w:r>
      <w:r w:rsidRPr="00FE343A">
        <w:rPr>
          <w:sz w:val="22"/>
          <w:szCs w:val="22"/>
          <w:vertAlign w:val="superscript"/>
        </w:rPr>
        <w:t>-1</w:t>
      </w:r>
      <w:r w:rsidRPr="00FE343A">
        <w:rPr>
          <w:sz w:val="22"/>
          <w:szCs w:val="22"/>
        </w:rPr>
        <w:t xml:space="preserve"> </w:t>
      </w: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1583.04 cm</w:t>
      </w:r>
      <w:r w:rsidRPr="00FE343A">
        <w:rPr>
          <w:sz w:val="22"/>
          <w:szCs w:val="22"/>
          <w:vertAlign w:val="superscript"/>
        </w:rPr>
        <w:t>-1</w:t>
      </w: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1028.42 cm</w:t>
      </w:r>
      <w:r w:rsidRPr="00FE343A">
        <w:rPr>
          <w:sz w:val="22"/>
          <w:szCs w:val="22"/>
          <w:vertAlign w:val="superscript"/>
        </w:rPr>
        <w:t>-1</w:t>
      </w:r>
      <w:r w:rsidRPr="00FE343A">
        <w:rPr>
          <w:sz w:val="22"/>
          <w:szCs w:val="22"/>
        </w:rPr>
        <w:t xml:space="preserve"> </w:t>
      </w:r>
    </w:p>
    <w:p w:rsidR="001D7A35" w:rsidRPr="00FE343A" w:rsidRDefault="001D7A35" w:rsidP="001D7A35">
      <w:pPr>
        <w:pStyle w:val="ListParagraph"/>
        <w:autoSpaceDE w:val="0"/>
        <w:autoSpaceDN w:val="0"/>
        <w:adjustRightInd w:val="0"/>
        <w:ind w:left="1728"/>
        <w:jc w:val="both"/>
        <w:rPr>
          <w:b/>
          <w:sz w:val="22"/>
          <w:szCs w:val="22"/>
        </w:rPr>
      </w:pPr>
    </w:p>
    <w:p w:rsidR="001D7A35" w:rsidRPr="0006551B" w:rsidRDefault="001D7A35" w:rsidP="001D7A35">
      <w:pPr>
        <w:pStyle w:val="ListParagraph"/>
        <w:numPr>
          <w:ilvl w:val="3"/>
          <w:numId w:val="13"/>
        </w:numPr>
        <w:autoSpaceDE w:val="0"/>
        <w:autoSpaceDN w:val="0"/>
        <w:adjustRightInd w:val="0"/>
        <w:jc w:val="both"/>
        <w:rPr>
          <w:b/>
          <w:sz w:val="22"/>
          <w:szCs w:val="22"/>
        </w:rPr>
      </w:pPr>
      <w:r>
        <w:rPr>
          <w:sz w:val="22"/>
          <w:szCs w:val="22"/>
        </w:rPr>
        <w:t>Ensure all peaks are within the above ranges. Indicate pass or fail for each peak on the IR Daily QCC log.</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If any peaks are outside of the acceptable range, place the instrument out of service by marking the IR Activity Log “Out of Service.”  </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The Drug Chemistry Technical Leader shall correct any problems with the instrument or request service.  The Drug Chemistry Technical Leader shall examine the effect(s), if any, on analysis results and implement the CCBI Laboratory Procedure for Corrective and Preventive Action as required.</w:t>
      </w:r>
    </w:p>
    <w:p w:rsidR="001D7A35" w:rsidRPr="00FE343A" w:rsidRDefault="001D7A35" w:rsidP="001D7A35">
      <w:pPr>
        <w:pStyle w:val="ListParagraph"/>
        <w:autoSpaceDE w:val="0"/>
        <w:autoSpaceDN w:val="0"/>
        <w:adjustRightInd w:val="0"/>
        <w:ind w:left="3312" w:hanging="432"/>
        <w:jc w:val="both"/>
        <w:rPr>
          <w:b/>
          <w:sz w:val="22"/>
          <w:szCs w:val="22"/>
        </w:rPr>
      </w:pPr>
    </w:p>
    <w:p w:rsidR="001D7A35" w:rsidRPr="00FE343A" w:rsidRDefault="001D7A35" w:rsidP="001D7A35">
      <w:pPr>
        <w:pStyle w:val="ListParagraph"/>
        <w:numPr>
          <w:ilvl w:val="4"/>
          <w:numId w:val="13"/>
        </w:numPr>
        <w:autoSpaceDE w:val="0"/>
        <w:autoSpaceDN w:val="0"/>
        <w:adjustRightInd w:val="0"/>
        <w:jc w:val="both"/>
        <w:rPr>
          <w:b/>
          <w:sz w:val="22"/>
          <w:szCs w:val="22"/>
        </w:rPr>
      </w:pPr>
      <w:r w:rsidRPr="00FE343A">
        <w:rPr>
          <w:sz w:val="22"/>
          <w:szCs w:val="22"/>
        </w:rPr>
        <w:t>The daily polystyrene QCC must be successfully completed prior to placing the instrument back in service.</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Place all QCC spectra in the IR Logbook</w:t>
      </w:r>
      <w:r>
        <w:rPr>
          <w:sz w:val="22"/>
          <w:szCs w:val="22"/>
        </w:rPr>
        <w:t xml:space="preserve"> folder</w:t>
      </w:r>
      <w:r w:rsidRPr="00FE343A">
        <w:rPr>
          <w:sz w:val="22"/>
          <w:szCs w:val="22"/>
        </w:rPr>
        <w:t>.</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b/>
          <w:sz w:val="22"/>
          <w:szCs w:val="22"/>
        </w:rPr>
        <w:t>Performance Verification for New Instrument</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New FT-IR instruments shall be installed by a manufacturer representative or approved vendor according to the manufacturer’s guidelines.</w:t>
      </w:r>
    </w:p>
    <w:p w:rsidR="001D7A35" w:rsidRPr="00FE343A" w:rsidRDefault="001D7A35" w:rsidP="001D7A35">
      <w:pPr>
        <w:pStyle w:val="ListParagraph"/>
        <w:autoSpaceDE w:val="0"/>
        <w:autoSpaceDN w:val="0"/>
        <w:adjustRightInd w:val="0"/>
        <w:ind w:left="2592"/>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lastRenderedPageBreak/>
        <w:t>The installation shall include a demonstration of traceability of the instrument using polystyrene traceable reference material according to the manufacturer’s requirements and a demonstration of the traceability of the internal polystyrene using the universal ATR sampling accessory according to the requirements in 5.6.</w:t>
      </w:r>
      <w:r>
        <w:rPr>
          <w:sz w:val="22"/>
          <w:szCs w:val="22"/>
        </w:rPr>
        <w:t>3.</w:t>
      </w:r>
      <w:r w:rsidRPr="00FE343A">
        <w:rPr>
          <w:sz w:val="22"/>
          <w:szCs w:val="22"/>
        </w:rPr>
        <w:t>7.</w:t>
      </w:r>
    </w:p>
    <w:p w:rsidR="001D7A35" w:rsidRPr="00FE343A" w:rsidRDefault="001D7A35" w:rsidP="001D7A35">
      <w:pPr>
        <w:pStyle w:val="ListParagraph"/>
        <w:autoSpaceDE w:val="0"/>
        <w:autoSpaceDN w:val="0"/>
        <w:adjustRightInd w:val="0"/>
        <w:ind w:left="2592"/>
        <w:jc w:val="both"/>
        <w:rPr>
          <w:b/>
          <w:sz w:val="22"/>
          <w:szCs w:val="22"/>
          <w:highlight w:val="yellow"/>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Prior to use, collect spectra of three controlled substance reference materials, e.g., methamphetamine, phentermine, and cocaine base, according to the procedure, refer to Section 7.  Compare the spectra to previously obtained spectra for the reference materials or published data.  The data obtained must be substantially the same as the previously obtained data or published data for each compound.  </w:t>
      </w:r>
    </w:p>
    <w:p w:rsidR="001D7A35" w:rsidRPr="00FE343A" w:rsidRDefault="001D7A35" w:rsidP="001D7A35">
      <w:pPr>
        <w:pStyle w:val="ListParagraph"/>
        <w:autoSpaceDE w:val="0"/>
        <w:autoSpaceDN w:val="0"/>
        <w:adjustRightInd w:val="0"/>
        <w:ind w:left="259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Label the instrument printouts with the lot numbers of the reference materials, initials and date.  Record the Performance Verification in the IR Logbook and </w:t>
      </w:r>
      <w:r>
        <w:rPr>
          <w:sz w:val="22"/>
          <w:szCs w:val="22"/>
        </w:rPr>
        <w:t xml:space="preserve">save the files </w:t>
      </w:r>
      <w:r w:rsidRPr="00FE343A">
        <w:rPr>
          <w:sz w:val="22"/>
          <w:szCs w:val="22"/>
        </w:rPr>
        <w:t>in the IR Logbook</w:t>
      </w:r>
      <w:r>
        <w:rPr>
          <w:sz w:val="22"/>
          <w:szCs w:val="22"/>
        </w:rPr>
        <w:t xml:space="preserve"> folder</w:t>
      </w:r>
      <w:r w:rsidRPr="00FE343A">
        <w:rPr>
          <w:sz w:val="22"/>
          <w:szCs w:val="22"/>
        </w:rPr>
        <w:t>.</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The performance verification must be reviewed and approved by the Drug Chemistry Technical Leader prior to the instrument being used for casework.  The Drug Chemistry Technical Leader shall record the review and approval in the IR logbook.  </w:t>
      </w:r>
    </w:p>
    <w:p w:rsidR="001D7A35" w:rsidRPr="00FE343A" w:rsidRDefault="001D7A35" w:rsidP="001D7A35">
      <w:pPr>
        <w:pStyle w:val="ListParagraph"/>
        <w:autoSpaceDE w:val="0"/>
        <w:autoSpaceDN w:val="0"/>
        <w:adjustRightInd w:val="0"/>
        <w:ind w:left="1152"/>
        <w:jc w:val="both"/>
        <w:rPr>
          <w:b/>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Maintenance</w:t>
      </w:r>
    </w:p>
    <w:p w:rsidR="001D7A35" w:rsidRPr="00FE343A" w:rsidRDefault="001D7A35" w:rsidP="001D7A35">
      <w:pPr>
        <w:pStyle w:val="ListParagraph"/>
        <w:autoSpaceDE w:val="0"/>
        <w:autoSpaceDN w:val="0"/>
        <w:adjustRightInd w:val="0"/>
        <w:ind w:left="36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Record all maintenance, other than cleaning, in the IR Maintenance Log at the time it is performed with the name of the person performing the maintenance or repairs, the initials of the Drug Chemist recording the maintenance or repairs, the date, a description of the maintenance or repairs and a list of any parts replaced.</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Place the instrument out of service prior to performing any maintenance other than daily cleaning by marking the IR activity log “Out of Service.”  When the instrument is ready to be returned to service, mark the IR activity log “Back in Service.”</w:t>
      </w:r>
    </w:p>
    <w:p w:rsidR="001D7A35" w:rsidRPr="00FE343A" w:rsidRDefault="001D7A35" w:rsidP="001D7A35">
      <w:pPr>
        <w:pStyle w:val="ListParagraph"/>
        <w:autoSpaceDE w:val="0"/>
        <w:autoSpaceDN w:val="0"/>
        <w:adjustRightInd w:val="0"/>
        <w:ind w:left="144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Suggested Routine Maintenance Schedule</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Annual Maintenance</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Yearly preventive maintenance will be performed by an approved vendor.</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Pr>
          <w:sz w:val="22"/>
          <w:szCs w:val="22"/>
        </w:rPr>
        <w:t>In order to demonstrate NIST traceability, a</w:t>
      </w:r>
      <w:r w:rsidRPr="00FE343A">
        <w:rPr>
          <w:sz w:val="22"/>
          <w:szCs w:val="22"/>
        </w:rPr>
        <w:t xml:space="preserve"> scan of a </w:t>
      </w:r>
      <w:r>
        <w:rPr>
          <w:sz w:val="22"/>
          <w:szCs w:val="22"/>
        </w:rPr>
        <w:t xml:space="preserve">Polystyrene </w:t>
      </w:r>
      <w:r w:rsidRPr="00FE343A">
        <w:rPr>
          <w:sz w:val="22"/>
          <w:szCs w:val="22"/>
        </w:rPr>
        <w:t>Traceable Reference Material shall be collected annually.  The Drug Chemistry Technical Leader shall compare the current Daily QCC spectrum to the Traceable Reference Material spectrum for the peaks listed in 5.6.</w:t>
      </w:r>
      <w:r>
        <w:rPr>
          <w:sz w:val="22"/>
          <w:szCs w:val="22"/>
        </w:rPr>
        <w:t>3.</w:t>
      </w:r>
      <w:r w:rsidRPr="00FE343A">
        <w:rPr>
          <w:sz w:val="22"/>
          <w:szCs w:val="22"/>
        </w:rPr>
        <w:t xml:space="preserve">7.  The acceptable range </w:t>
      </w:r>
      <w:r w:rsidRPr="008B1E7B">
        <w:rPr>
          <w:sz w:val="22"/>
          <w:szCs w:val="22"/>
        </w:rPr>
        <w:t xml:space="preserve">is ± </w:t>
      </w:r>
      <w:r w:rsidRPr="00167D17">
        <w:rPr>
          <w:sz w:val="22"/>
          <w:szCs w:val="22"/>
        </w:rPr>
        <w:t>1</w:t>
      </w:r>
      <w:r w:rsidRPr="008B1E7B">
        <w:rPr>
          <w:sz w:val="22"/>
          <w:szCs w:val="22"/>
        </w:rPr>
        <w:t>.</w:t>
      </w:r>
      <w:r w:rsidRPr="00167D17">
        <w:rPr>
          <w:sz w:val="22"/>
          <w:szCs w:val="22"/>
        </w:rPr>
        <w:t>0</w:t>
      </w:r>
      <w:r w:rsidRPr="008B1E7B">
        <w:rPr>
          <w:sz w:val="22"/>
          <w:szCs w:val="22"/>
        </w:rPr>
        <w:t xml:space="preserve"> cm</w:t>
      </w:r>
      <w:r w:rsidRPr="008B1E7B">
        <w:rPr>
          <w:sz w:val="22"/>
          <w:szCs w:val="22"/>
          <w:vertAlign w:val="superscript"/>
        </w:rPr>
        <w:t>-1</w:t>
      </w:r>
      <w:r w:rsidRPr="008B1E7B">
        <w:rPr>
          <w:sz w:val="22"/>
          <w:szCs w:val="22"/>
        </w:rPr>
        <w:t xml:space="preserve"> of</w:t>
      </w:r>
      <w:r w:rsidRPr="00FE343A">
        <w:rPr>
          <w:sz w:val="22"/>
          <w:szCs w:val="22"/>
        </w:rPr>
        <w:t xml:space="preserve"> the nominal value. </w:t>
      </w:r>
    </w:p>
    <w:p w:rsidR="001D7A35" w:rsidRPr="00FE343A" w:rsidRDefault="001D7A35" w:rsidP="001D7A35">
      <w:pPr>
        <w:pStyle w:val="ListParagraph"/>
        <w:autoSpaceDE w:val="0"/>
        <w:autoSpaceDN w:val="0"/>
        <w:adjustRightInd w:val="0"/>
        <w:ind w:left="3024"/>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Maintain the spectra in the IR Logbook.</w:t>
      </w:r>
    </w:p>
    <w:p w:rsidR="001D7A35" w:rsidRPr="00FE343A" w:rsidRDefault="001D7A35" w:rsidP="001D7A35">
      <w:pPr>
        <w:pStyle w:val="ListParagraph"/>
        <w:ind w:left="432"/>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lastRenderedPageBreak/>
        <w:t xml:space="preserve">Required post-maintenance checks prior to placing the instrument back in service:  </w:t>
      </w:r>
      <w:r w:rsidRPr="00FE343A">
        <w:rPr>
          <w:sz w:val="22"/>
          <w:szCs w:val="22"/>
        </w:rPr>
        <w:tab/>
        <w:t>Negative QCC, refer to 5.5</w:t>
      </w:r>
    </w:p>
    <w:p w:rsidR="001D7A35" w:rsidRPr="00FE343A" w:rsidRDefault="001D7A35" w:rsidP="001D7A35">
      <w:pPr>
        <w:autoSpaceDE w:val="0"/>
        <w:autoSpaceDN w:val="0"/>
        <w:adjustRightInd w:val="0"/>
        <w:ind w:left="2880"/>
        <w:jc w:val="both"/>
        <w:rPr>
          <w:sz w:val="22"/>
          <w:szCs w:val="22"/>
        </w:rPr>
      </w:pPr>
      <w:r w:rsidRPr="00FE343A">
        <w:rPr>
          <w:sz w:val="22"/>
          <w:szCs w:val="22"/>
        </w:rPr>
        <w:t>Daily QCC, refer to 5.6</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Desiccant</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Desi</w:t>
      </w:r>
      <w:r>
        <w:rPr>
          <w:sz w:val="22"/>
          <w:szCs w:val="22"/>
        </w:rPr>
        <w:t>c</w:t>
      </w:r>
      <w:r w:rsidRPr="00FE343A">
        <w:rPr>
          <w:sz w:val="22"/>
          <w:szCs w:val="22"/>
        </w:rPr>
        <w:t xml:space="preserve">cant packs shall be changed at approximately </w:t>
      </w:r>
      <w:proofErr w:type="gramStart"/>
      <w:r>
        <w:rPr>
          <w:sz w:val="22"/>
          <w:szCs w:val="22"/>
        </w:rPr>
        <w:t>twelve</w:t>
      </w:r>
      <w:r w:rsidRPr="00FE343A">
        <w:rPr>
          <w:sz w:val="22"/>
          <w:szCs w:val="22"/>
        </w:rPr>
        <w:t xml:space="preserve"> month</w:t>
      </w:r>
      <w:proofErr w:type="gramEnd"/>
      <w:r w:rsidRPr="00FE343A">
        <w:rPr>
          <w:sz w:val="22"/>
          <w:szCs w:val="22"/>
        </w:rPr>
        <w:t xml:space="preserve"> intervals, or sooner when needed.</w:t>
      </w:r>
    </w:p>
    <w:p w:rsidR="001D7A35" w:rsidRPr="00FE343A" w:rsidRDefault="001D7A35" w:rsidP="001D7A35">
      <w:pPr>
        <w:pStyle w:val="ListParagraph"/>
        <w:ind w:left="1440"/>
        <w:jc w:val="both"/>
        <w:rPr>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Remove the ATR accessory from the sample compartment.  Pull lever underneath to release before removing.</w:t>
      </w:r>
    </w:p>
    <w:p w:rsidR="001D7A35" w:rsidRPr="00FE343A" w:rsidRDefault="001D7A35" w:rsidP="001D7A35">
      <w:pPr>
        <w:jc w:val="both"/>
        <w:rPr>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Loosen the two captive screws securing the desiccant cover.</w:t>
      </w:r>
    </w:p>
    <w:p w:rsidR="001D7A35" w:rsidRPr="00FE343A" w:rsidRDefault="001D7A35" w:rsidP="001D7A35">
      <w:pPr>
        <w:pStyle w:val="ListParagraph"/>
        <w:ind w:left="3384"/>
        <w:jc w:val="both"/>
        <w:rPr>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Open the cover and remove all the desiccant packs, noting how they were installed.</w:t>
      </w:r>
    </w:p>
    <w:p w:rsidR="001D7A35" w:rsidRPr="00FE343A" w:rsidRDefault="001D7A35" w:rsidP="001D7A35">
      <w:pPr>
        <w:pStyle w:val="ListParagraph"/>
        <w:ind w:left="3384"/>
        <w:jc w:val="both"/>
        <w:rPr>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 xml:space="preserve">Place the six packs of desiccant in the desiccant holder.  Ensure that when the packs have been </w:t>
      </w:r>
      <w:proofErr w:type="gramStart"/>
      <w:r w:rsidRPr="00FE343A">
        <w:rPr>
          <w:sz w:val="22"/>
          <w:szCs w:val="22"/>
        </w:rPr>
        <w:t>installed</w:t>
      </w:r>
      <w:proofErr w:type="gramEnd"/>
      <w:r w:rsidRPr="00FE343A">
        <w:rPr>
          <w:sz w:val="22"/>
          <w:szCs w:val="22"/>
        </w:rPr>
        <w:t xml:space="preserve"> they do not extend above the level of the black rubber purge seal.</w:t>
      </w:r>
    </w:p>
    <w:p w:rsidR="001D7A35" w:rsidRPr="00FE343A" w:rsidRDefault="001D7A35" w:rsidP="001D7A35">
      <w:pPr>
        <w:pStyle w:val="ListParagraph"/>
        <w:ind w:left="432"/>
        <w:jc w:val="both"/>
        <w:rPr>
          <w:sz w:val="22"/>
          <w:szCs w:val="22"/>
        </w:rPr>
      </w:pPr>
    </w:p>
    <w:p w:rsidR="001D7A35" w:rsidRPr="00FE343A" w:rsidRDefault="001D7A35" w:rsidP="001D7A35">
      <w:pPr>
        <w:pStyle w:val="ListParagraph"/>
        <w:numPr>
          <w:ilvl w:val="4"/>
          <w:numId w:val="13"/>
        </w:numPr>
        <w:jc w:val="both"/>
        <w:rPr>
          <w:b/>
          <w:sz w:val="22"/>
          <w:szCs w:val="22"/>
        </w:rPr>
      </w:pPr>
      <w:r w:rsidRPr="00FE343A">
        <w:rPr>
          <w:sz w:val="22"/>
          <w:szCs w:val="22"/>
        </w:rPr>
        <w:t>The desiccant packs may be new or recharged packs.  Recharge desiccant packs immediately before use by placing them in an oven at approximately 250 °C for approximately 8 hours and cooling in a desiccator.</w:t>
      </w:r>
    </w:p>
    <w:p w:rsidR="001D7A35" w:rsidRPr="00FE343A" w:rsidRDefault="001D7A35" w:rsidP="001D7A35">
      <w:pPr>
        <w:jc w:val="both"/>
        <w:rPr>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Close the cover and tighten the screws.</w:t>
      </w:r>
    </w:p>
    <w:p w:rsidR="001D7A35" w:rsidRPr="00FE343A" w:rsidRDefault="001D7A35" w:rsidP="001D7A35">
      <w:pPr>
        <w:pStyle w:val="ListParagraph"/>
        <w:ind w:left="3024"/>
        <w:jc w:val="both"/>
        <w:rPr>
          <w:sz w:val="22"/>
          <w:szCs w:val="22"/>
        </w:rPr>
      </w:pPr>
    </w:p>
    <w:p w:rsidR="001D7A35" w:rsidRPr="00FE343A" w:rsidRDefault="001D7A35" w:rsidP="001D7A35">
      <w:pPr>
        <w:pStyle w:val="ListParagraph"/>
        <w:numPr>
          <w:ilvl w:val="3"/>
          <w:numId w:val="13"/>
        </w:numPr>
        <w:jc w:val="both"/>
        <w:rPr>
          <w:b/>
          <w:sz w:val="22"/>
          <w:szCs w:val="22"/>
        </w:rPr>
      </w:pPr>
      <w:r w:rsidRPr="00FE343A">
        <w:rPr>
          <w:sz w:val="22"/>
          <w:szCs w:val="22"/>
        </w:rPr>
        <w:t>Carefully refit the ATR accessory into the sample compartment area.</w:t>
      </w:r>
    </w:p>
    <w:p w:rsidR="001D7A35" w:rsidRPr="00FE343A" w:rsidRDefault="001D7A35" w:rsidP="001D7A35">
      <w:pPr>
        <w:pStyle w:val="ListParagraph"/>
        <w:ind w:left="3024"/>
        <w:jc w:val="both"/>
        <w:rPr>
          <w:sz w:val="22"/>
          <w:szCs w:val="22"/>
        </w:rPr>
      </w:pPr>
    </w:p>
    <w:p w:rsidR="001D7A35" w:rsidRPr="00FE343A" w:rsidRDefault="001D7A35" w:rsidP="001D7A35">
      <w:pPr>
        <w:pStyle w:val="ListParagraph"/>
        <w:numPr>
          <w:ilvl w:val="3"/>
          <w:numId w:val="13"/>
        </w:numPr>
        <w:jc w:val="both"/>
        <w:rPr>
          <w:b/>
          <w:sz w:val="22"/>
          <w:szCs w:val="22"/>
        </w:rPr>
      </w:pPr>
      <w:bookmarkStart w:id="56" w:name="_Hlk27397329"/>
      <w:r w:rsidRPr="00FE343A">
        <w:rPr>
          <w:sz w:val="22"/>
          <w:szCs w:val="22"/>
        </w:rPr>
        <w:t>Change the desiccant alert clock in the software:</w:t>
      </w:r>
    </w:p>
    <w:p w:rsidR="001D7A35" w:rsidRPr="00FE343A" w:rsidRDefault="001D7A35" w:rsidP="001D7A35">
      <w:pPr>
        <w:pStyle w:val="ListParagraph"/>
        <w:ind w:left="3312"/>
        <w:jc w:val="both"/>
        <w:rPr>
          <w:sz w:val="22"/>
          <w:szCs w:val="22"/>
        </w:rPr>
      </w:pPr>
    </w:p>
    <w:p w:rsidR="001D7A35" w:rsidRPr="00FE343A" w:rsidRDefault="001D7A35" w:rsidP="001D7A35">
      <w:pPr>
        <w:pStyle w:val="ListParagraph"/>
        <w:numPr>
          <w:ilvl w:val="4"/>
          <w:numId w:val="13"/>
        </w:numPr>
        <w:jc w:val="both"/>
        <w:rPr>
          <w:b/>
          <w:sz w:val="22"/>
          <w:szCs w:val="22"/>
        </w:rPr>
      </w:pPr>
      <w:r w:rsidRPr="00FE343A">
        <w:rPr>
          <w:sz w:val="22"/>
          <w:szCs w:val="22"/>
        </w:rPr>
        <w:t>Choose “</w:t>
      </w:r>
      <w:proofErr w:type="gramStart"/>
      <w:r w:rsidRPr="00FE343A">
        <w:rPr>
          <w:sz w:val="22"/>
          <w:szCs w:val="22"/>
        </w:rPr>
        <w:t>S</w:t>
      </w:r>
      <w:r>
        <w:rPr>
          <w:sz w:val="22"/>
          <w:szCs w:val="22"/>
        </w:rPr>
        <w:t xml:space="preserve">etup </w:t>
      </w:r>
      <w:r w:rsidRPr="00FE343A">
        <w:rPr>
          <w:sz w:val="22"/>
          <w:szCs w:val="22"/>
        </w:rPr>
        <w:t xml:space="preserve"> Instrument</w:t>
      </w:r>
      <w:proofErr w:type="gramEnd"/>
      <w:r w:rsidRPr="00FE343A">
        <w:rPr>
          <w:sz w:val="22"/>
          <w:szCs w:val="22"/>
        </w:rPr>
        <w:t>”.</w:t>
      </w:r>
    </w:p>
    <w:p w:rsidR="001D7A35" w:rsidRPr="00FE343A" w:rsidRDefault="001D7A35" w:rsidP="001D7A35">
      <w:pPr>
        <w:pStyle w:val="ListParagraph"/>
        <w:numPr>
          <w:ilvl w:val="4"/>
          <w:numId w:val="13"/>
        </w:numPr>
        <w:jc w:val="both"/>
        <w:rPr>
          <w:b/>
          <w:sz w:val="22"/>
          <w:szCs w:val="22"/>
        </w:rPr>
      </w:pPr>
      <w:r w:rsidRPr="00FE343A">
        <w:rPr>
          <w:sz w:val="22"/>
          <w:szCs w:val="22"/>
        </w:rPr>
        <w:t>Choose “</w:t>
      </w:r>
      <w:r>
        <w:rPr>
          <w:sz w:val="22"/>
          <w:szCs w:val="22"/>
        </w:rPr>
        <w:t>Setup Instrument Beam Path”</w:t>
      </w:r>
      <w:r w:rsidRPr="00FE343A">
        <w:rPr>
          <w:sz w:val="22"/>
          <w:szCs w:val="22"/>
        </w:rPr>
        <w:t>.</w:t>
      </w:r>
    </w:p>
    <w:p w:rsidR="001D7A35" w:rsidRPr="00FE343A" w:rsidRDefault="001D7A35" w:rsidP="001D7A35">
      <w:pPr>
        <w:pStyle w:val="ListParagraph"/>
        <w:numPr>
          <w:ilvl w:val="4"/>
          <w:numId w:val="13"/>
        </w:numPr>
        <w:jc w:val="both"/>
        <w:rPr>
          <w:b/>
          <w:sz w:val="22"/>
          <w:szCs w:val="22"/>
        </w:rPr>
      </w:pPr>
      <w:r>
        <w:rPr>
          <w:sz w:val="22"/>
          <w:szCs w:val="22"/>
        </w:rPr>
        <w:t>In settings c</w:t>
      </w:r>
      <w:r w:rsidRPr="00FE343A">
        <w:rPr>
          <w:sz w:val="22"/>
          <w:szCs w:val="22"/>
        </w:rPr>
        <w:t>hoose “</w:t>
      </w:r>
      <w:r>
        <w:rPr>
          <w:sz w:val="22"/>
          <w:szCs w:val="22"/>
        </w:rPr>
        <w:t>Desiccant change due in (days)</w:t>
      </w:r>
      <w:r w:rsidRPr="00FE343A">
        <w:rPr>
          <w:sz w:val="22"/>
          <w:szCs w:val="22"/>
        </w:rPr>
        <w:t>”.</w:t>
      </w:r>
    </w:p>
    <w:p w:rsidR="001D7A35" w:rsidRPr="00FE343A" w:rsidRDefault="001D7A35" w:rsidP="001D7A35">
      <w:pPr>
        <w:pStyle w:val="ListParagraph"/>
        <w:numPr>
          <w:ilvl w:val="4"/>
          <w:numId w:val="13"/>
        </w:numPr>
        <w:jc w:val="both"/>
        <w:rPr>
          <w:b/>
          <w:sz w:val="22"/>
          <w:szCs w:val="22"/>
        </w:rPr>
      </w:pPr>
      <w:r>
        <w:rPr>
          <w:sz w:val="22"/>
          <w:szCs w:val="22"/>
        </w:rPr>
        <w:t xml:space="preserve">Select days </w:t>
      </w:r>
      <w:proofErr w:type="gramStart"/>
      <w:r>
        <w:rPr>
          <w:sz w:val="22"/>
          <w:szCs w:val="22"/>
        </w:rPr>
        <w:t xml:space="preserve">and </w:t>
      </w:r>
      <w:r w:rsidRPr="00FE343A">
        <w:rPr>
          <w:sz w:val="22"/>
          <w:szCs w:val="22"/>
        </w:rPr>
        <w:t xml:space="preserve"> “</w:t>
      </w:r>
      <w:proofErr w:type="gramEnd"/>
      <w:r w:rsidRPr="00FE343A">
        <w:rPr>
          <w:sz w:val="22"/>
          <w:szCs w:val="22"/>
        </w:rPr>
        <w:t xml:space="preserve">Changed” </w:t>
      </w:r>
      <w:bookmarkEnd w:id="56"/>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Required post-maintenance checks prior to placing the instrument back in service:  </w:t>
      </w:r>
      <w:r w:rsidRPr="00FE343A">
        <w:rPr>
          <w:sz w:val="22"/>
          <w:szCs w:val="22"/>
        </w:rPr>
        <w:tab/>
      </w:r>
      <w:r>
        <w:rPr>
          <w:sz w:val="22"/>
          <w:szCs w:val="22"/>
        </w:rPr>
        <w:tab/>
      </w:r>
      <w:r w:rsidRPr="00FE343A">
        <w:rPr>
          <w:sz w:val="22"/>
          <w:szCs w:val="22"/>
        </w:rPr>
        <w:t>Negative QCC, refer to 5.5</w:t>
      </w:r>
    </w:p>
    <w:p w:rsidR="001D7A35" w:rsidRPr="00FE343A" w:rsidRDefault="001D7A35" w:rsidP="00167D17">
      <w:pPr>
        <w:autoSpaceDE w:val="0"/>
        <w:autoSpaceDN w:val="0"/>
        <w:adjustRightInd w:val="0"/>
        <w:ind w:left="2880" w:firstLine="720"/>
        <w:jc w:val="both"/>
        <w:rPr>
          <w:sz w:val="22"/>
          <w:szCs w:val="22"/>
        </w:rPr>
      </w:pPr>
      <w:r w:rsidRPr="00FE343A">
        <w:rPr>
          <w:sz w:val="22"/>
          <w:szCs w:val="22"/>
        </w:rPr>
        <w:t>Daily QCC, refer to 5.6</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Cleaning</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If necessary, clean the outside of the instrument with a damp cloth.  Mild detergent may be used.</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lastRenderedPageBreak/>
        <w:t xml:space="preserve">Required post-maintenance checks prior to placing the instrument back in service:  None.  </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Cleaning need not be recorded in the IR Maintenance Log.</w:t>
      </w:r>
      <w:r w:rsidRPr="00FE343A">
        <w:rPr>
          <w:sz w:val="22"/>
          <w:szCs w:val="22"/>
        </w:rPr>
        <w:tab/>
      </w:r>
    </w:p>
    <w:p w:rsidR="001D7A35" w:rsidRPr="00FE343A" w:rsidRDefault="001D7A35" w:rsidP="001D7A35">
      <w:pPr>
        <w:pStyle w:val="ListParagraph"/>
        <w:ind w:left="4464"/>
        <w:jc w:val="both"/>
        <w:rPr>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Non-Routine Maintenance</w:t>
      </w:r>
    </w:p>
    <w:p w:rsidR="001D7A35" w:rsidRPr="00FE343A" w:rsidRDefault="001D7A35" w:rsidP="001D7A35">
      <w:pPr>
        <w:pStyle w:val="ListParagraph"/>
        <w:autoSpaceDE w:val="0"/>
        <w:autoSpaceDN w:val="0"/>
        <w:adjustRightInd w:val="0"/>
        <w:ind w:left="360"/>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Fuse change</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If repeated fuse failures occur, there is an electrical fault.  Disconnect the power supply and notify the Drug Chemistry Technical Leader for service scheduling.  Place the instrument out of service by marking the IR activity log “Out of Service.”</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Switch off the power, wait for at least 60 seconds, and disconnect the power cable.</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A spare fuse is stored in the left side of the fuse drawer located at the rear of the instrument between the power switch and the power socket.</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Open the fuse drawer so that it swings down over the power socket.  </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Remove the old fuse located on the right side.</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Remove the spare fuse located on the left side and fit it into the slot on the right.</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Close the fuse drawer.</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Connect the power cable and switch the instrument on.</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Required post maintenance checks prior to placing the instrument back in service:  </w:t>
      </w:r>
      <w:r w:rsidRPr="00FE343A">
        <w:rPr>
          <w:sz w:val="22"/>
          <w:szCs w:val="22"/>
        </w:rPr>
        <w:tab/>
        <w:t>Negative QCC, refer to 5.5</w:t>
      </w:r>
    </w:p>
    <w:p w:rsidR="001D7A35" w:rsidRPr="00FE343A" w:rsidRDefault="001D7A35" w:rsidP="001D7A35">
      <w:pPr>
        <w:autoSpaceDE w:val="0"/>
        <w:autoSpaceDN w:val="0"/>
        <w:adjustRightInd w:val="0"/>
        <w:ind w:left="720" w:firstLine="720"/>
        <w:jc w:val="both"/>
        <w:rPr>
          <w:b/>
          <w:sz w:val="22"/>
          <w:szCs w:val="22"/>
        </w:rPr>
      </w:pPr>
      <w:r w:rsidRPr="00FE343A">
        <w:rPr>
          <w:sz w:val="22"/>
          <w:szCs w:val="22"/>
        </w:rPr>
        <w:t>Daily QCC, refer to 5.6.</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Procedure</w:t>
      </w:r>
    </w:p>
    <w:p w:rsidR="001D7A35" w:rsidRPr="00FE343A" w:rsidRDefault="001D7A35" w:rsidP="001D7A35">
      <w:pPr>
        <w:pStyle w:val="ListParagraph"/>
        <w:autoSpaceDE w:val="0"/>
        <w:autoSpaceDN w:val="0"/>
        <w:adjustRightInd w:val="0"/>
        <w:ind w:left="36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b/>
          <w:sz w:val="22"/>
          <w:szCs w:val="22"/>
        </w:rPr>
        <w:t>Instrument Settings</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Scan range </w:t>
      </w:r>
      <w:r>
        <w:rPr>
          <w:sz w:val="22"/>
          <w:szCs w:val="22"/>
        </w:rPr>
        <w:t>-</w:t>
      </w:r>
      <w:r w:rsidRPr="00FE343A">
        <w:rPr>
          <w:sz w:val="22"/>
          <w:szCs w:val="22"/>
        </w:rPr>
        <w:t xml:space="preserve"> 4000.00 to 550.00 cm</w:t>
      </w:r>
      <w:r w:rsidRPr="00FE343A">
        <w:rPr>
          <w:sz w:val="22"/>
          <w:szCs w:val="22"/>
          <w:vertAlign w:val="superscript"/>
        </w:rPr>
        <w:t>-1</w:t>
      </w: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Number scans </w:t>
      </w:r>
      <w:r>
        <w:rPr>
          <w:sz w:val="22"/>
          <w:szCs w:val="22"/>
        </w:rPr>
        <w:t>-</w:t>
      </w:r>
      <w:r w:rsidRPr="00FE343A">
        <w:rPr>
          <w:sz w:val="22"/>
          <w:szCs w:val="22"/>
        </w:rPr>
        <w:t xml:space="preserve"> 4</w:t>
      </w: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Resolution </w:t>
      </w:r>
      <w:r>
        <w:rPr>
          <w:sz w:val="22"/>
          <w:szCs w:val="22"/>
        </w:rPr>
        <w:t>-</w:t>
      </w:r>
      <w:r w:rsidRPr="00FE343A">
        <w:rPr>
          <w:sz w:val="22"/>
          <w:szCs w:val="22"/>
        </w:rPr>
        <w:t xml:space="preserve"> 4 cm</w:t>
      </w:r>
      <w:r w:rsidRPr="00FE343A">
        <w:rPr>
          <w:sz w:val="22"/>
          <w:szCs w:val="22"/>
          <w:vertAlign w:val="superscript"/>
        </w:rPr>
        <w:t>-1</w:t>
      </w: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Atmosp</w:t>
      </w:r>
      <w:r>
        <w:rPr>
          <w:sz w:val="22"/>
          <w:szCs w:val="22"/>
        </w:rPr>
        <w:t>h</w:t>
      </w:r>
      <w:r w:rsidRPr="00FE343A">
        <w:rPr>
          <w:sz w:val="22"/>
          <w:szCs w:val="22"/>
        </w:rPr>
        <w:t>eric (CO</w:t>
      </w:r>
      <w:r w:rsidRPr="00FE343A">
        <w:rPr>
          <w:sz w:val="22"/>
          <w:szCs w:val="22"/>
          <w:vertAlign w:val="subscript"/>
        </w:rPr>
        <w:t>2</w:t>
      </w:r>
      <w:r w:rsidRPr="00FE343A">
        <w:rPr>
          <w:sz w:val="22"/>
          <w:szCs w:val="22"/>
        </w:rPr>
        <w:t>/H</w:t>
      </w:r>
      <w:r w:rsidRPr="00FE343A">
        <w:rPr>
          <w:sz w:val="22"/>
          <w:szCs w:val="22"/>
          <w:vertAlign w:val="subscript"/>
        </w:rPr>
        <w:t>2</w:t>
      </w:r>
      <w:r w:rsidRPr="00FE343A">
        <w:rPr>
          <w:sz w:val="22"/>
          <w:szCs w:val="22"/>
        </w:rPr>
        <w:t>O) Suppression - On</w:t>
      </w: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Diamond/Zinc Selenide crystal </w:t>
      </w:r>
      <w:r>
        <w:rPr>
          <w:sz w:val="22"/>
          <w:szCs w:val="22"/>
        </w:rPr>
        <w:t>-</w:t>
      </w:r>
      <w:r w:rsidRPr="00FE343A">
        <w:rPr>
          <w:sz w:val="22"/>
          <w:szCs w:val="22"/>
        </w:rPr>
        <w:t xml:space="preserve"> one bounce</w:t>
      </w:r>
    </w:p>
    <w:p w:rsidR="001D7A35" w:rsidRPr="00FE343A" w:rsidRDefault="001D7A35" w:rsidP="001D7A35">
      <w:pPr>
        <w:autoSpaceDE w:val="0"/>
        <w:autoSpaceDN w:val="0"/>
        <w:adjustRightInd w:val="0"/>
        <w:jc w:val="both"/>
        <w:rPr>
          <w:b/>
          <w:sz w:val="22"/>
          <w:szCs w:val="22"/>
          <w:highlight w:val="yellow"/>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b/>
          <w:sz w:val="22"/>
          <w:szCs w:val="22"/>
        </w:rPr>
        <w:t>Shutdown/Startup</w:t>
      </w:r>
    </w:p>
    <w:p w:rsidR="001D7A35" w:rsidRPr="00FE343A" w:rsidRDefault="001D7A35" w:rsidP="001D7A35">
      <w:pPr>
        <w:pStyle w:val="ListParagraph"/>
        <w:autoSpaceDE w:val="0"/>
        <w:autoSpaceDN w:val="0"/>
        <w:adjustRightInd w:val="0"/>
        <w:ind w:left="1440"/>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lastRenderedPageBreak/>
        <w:t xml:space="preserve"> </w:t>
      </w:r>
      <w:r w:rsidRPr="00FE343A">
        <w:rPr>
          <w:sz w:val="22"/>
          <w:szCs w:val="22"/>
        </w:rPr>
        <w:t>The power switch to the infrared instrument shall be left ON at all times to ensure the optics stay warm and excess moisture does not build up in the instrument.</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The software and computer may be shut down at the end of each business day.</w:t>
      </w:r>
    </w:p>
    <w:p w:rsidR="001D7A35" w:rsidRPr="00FE343A" w:rsidRDefault="001D7A35" w:rsidP="001D7A35">
      <w:pPr>
        <w:pStyle w:val="ListParagraph"/>
        <w:autoSpaceDE w:val="0"/>
        <w:autoSpaceDN w:val="0"/>
        <w:adjustRightInd w:val="0"/>
        <w:ind w:left="1728"/>
        <w:jc w:val="both"/>
        <w:rPr>
          <w:b/>
          <w:sz w:val="22"/>
          <w:szCs w:val="22"/>
        </w:rPr>
      </w:pPr>
      <w:r w:rsidRPr="00FE343A">
        <w:rPr>
          <w:sz w:val="22"/>
          <w:szCs w:val="22"/>
        </w:rPr>
        <w:t xml:space="preserve"> </w:t>
      </w: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 If a shutdown occurs, i.e., power failure, correct operation shall be demonstrated prior to casework by performing a Daily QCC, refer to 5.6.</w:t>
      </w:r>
    </w:p>
    <w:p w:rsidR="001D7A35" w:rsidRPr="00FE343A" w:rsidRDefault="001D7A35" w:rsidP="001D7A35">
      <w:pPr>
        <w:pStyle w:val="ListParagraph"/>
        <w:autoSpaceDE w:val="0"/>
        <w:autoSpaceDN w:val="0"/>
        <w:adjustRightInd w:val="0"/>
        <w:ind w:left="144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b/>
          <w:sz w:val="22"/>
          <w:szCs w:val="22"/>
        </w:rPr>
        <w:t>Procedure for solid and liquid samples</w:t>
      </w:r>
    </w:p>
    <w:p w:rsidR="001D7A35" w:rsidRPr="00FE343A" w:rsidRDefault="001D7A35" w:rsidP="001D7A35">
      <w:pPr>
        <w:pStyle w:val="ListParagraph"/>
        <w:autoSpaceDE w:val="0"/>
        <w:autoSpaceDN w:val="0"/>
        <w:adjustRightInd w:val="0"/>
        <w:ind w:left="2304"/>
        <w:jc w:val="both"/>
        <w:rPr>
          <w:b/>
          <w:sz w:val="22"/>
          <w:szCs w:val="22"/>
        </w:rPr>
      </w:pPr>
    </w:p>
    <w:p w:rsidR="001D7A35" w:rsidRPr="00045448" w:rsidRDefault="001D7A35" w:rsidP="001D7A35">
      <w:pPr>
        <w:pStyle w:val="ListParagraph"/>
        <w:numPr>
          <w:ilvl w:val="2"/>
          <w:numId w:val="13"/>
        </w:numPr>
        <w:autoSpaceDE w:val="0"/>
        <w:autoSpaceDN w:val="0"/>
        <w:adjustRightInd w:val="0"/>
        <w:jc w:val="both"/>
        <w:rPr>
          <w:b/>
          <w:color w:val="000000" w:themeColor="text1"/>
          <w:sz w:val="22"/>
          <w:szCs w:val="22"/>
        </w:rPr>
      </w:pPr>
      <w:r>
        <w:rPr>
          <w:color w:val="000000" w:themeColor="text1"/>
          <w:sz w:val="22"/>
          <w:szCs w:val="22"/>
        </w:rPr>
        <w:t xml:space="preserve"> </w:t>
      </w:r>
      <w:r w:rsidRPr="00045448">
        <w:rPr>
          <w:color w:val="000000" w:themeColor="text1"/>
          <w:sz w:val="22"/>
          <w:szCs w:val="22"/>
        </w:rPr>
        <w:t xml:space="preserve">Clean the ATR sampling accessory crystal by wiping with a </w:t>
      </w:r>
      <w:proofErr w:type="spellStart"/>
      <w:r w:rsidRPr="00045448">
        <w:rPr>
          <w:color w:val="000000" w:themeColor="text1"/>
          <w:sz w:val="22"/>
          <w:szCs w:val="22"/>
        </w:rPr>
        <w:t>lintless</w:t>
      </w:r>
      <w:proofErr w:type="spellEnd"/>
      <w:r w:rsidRPr="00045448">
        <w:rPr>
          <w:color w:val="000000" w:themeColor="text1"/>
          <w:sz w:val="22"/>
          <w:szCs w:val="22"/>
        </w:rPr>
        <w:t xml:space="preserve"> paper wipe wetted using water or an organic solvent while firmly holding the accessory in place.  Wipe dry with a </w:t>
      </w:r>
      <w:proofErr w:type="spellStart"/>
      <w:r w:rsidRPr="00045448">
        <w:rPr>
          <w:color w:val="000000" w:themeColor="text1"/>
          <w:sz w:val="22"/>
          <w:szCs w:val="22"/>
        </w:rPr>
        <w:t>lintless</w:t>
      </w:r>
      <w:proofErr w:type="spellEnd"/>
      <w:r w:rsidRPr="00045448">
        <w:rPr>
          <w:color w:val="000000" w:themeColor="text1"/>
          <w:sz w:val="22"/>
          <w:szCs w:val="22"/>
        </w:rPr>
        <w:t xml:space="preserve"> paper wipe while firmly holding the accessory in place or allow to air dry completely.  When cleaning, do not apply liquids directly to the top of the ATR sampling accessory, volatiles may be introduced into the beam path and interfere with sample analysis.</w:t>
      </w:r>
    </w:p>
    <w:p w:rsidR="001D7A35" w:rsidRPr="00FE343A" w:rsidRDefault="001D7A35" w:rsidP="001D7A35">
      <w:pPr>
        <w:pStyle w:val="ListParagraph"/>
        <w:autoSpaceDE w:val="0"/>
        <w:autoSpaceDN w:val="0"/>
        <w:adjustRightInd w:val="0"/>
        <w:ind w:left="331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Collect a background scan daily and</w:t>
      </w:r>
      <w:r>
        <w:rPr>
          <w:sz w:val="22"/>
          <w:szCs w:val="22"/>
        </w:rPr>
        <w:t xml:space="preserve"> as needed</w:t>
      </w:r>
      <w:r w:rsidRPr="00FE343A">
        <w:rPr>
          <w:sz w:val="22"/>
          <w:szCs w:val="22"/>
        </w:rPr>
        <w:t xml:space="preserve">. </w:t>
      </w:r>
    </w:p>
    <w:p w:rsidR="001D7A35" w:rsidRPr="00FE343A" w:rsidRDefault="001D7A35" w:rsidP="001D7A35">
      <w:pPr>
        <w:pStyle w:val="ListParagraph"/>
        <w:autoSpaceDE w:val="0"/>
        <w:autoSpaceDN w:val="0"/>
        <w:adjustRightInd w:val="0"/>
        <w:ind w:left="331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Perform and evaluate the negative QCC as described in 5.</w:t>
      </w:r>
      <w:r>
        <w:rPr>
          <w:sz w:val="22"/>
          <w:szCs w:val="22"/>
        </w:rPr>
        <w:t>5</w:t>
      </w:r>
      <w:r w:rsidRPr="00FE343A">
        <w:rPr>
          <w:sz w:val="22"/>
          <w:szCs w:val="22"/>
        </w:rPr>
        <w:t>.</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Place approximately 1 milligram or 1 drop of sample onto the ATR crystal.</w:t>
      </w:r>
    </w:p>
    <w:p w:rsidR="001D7A35" w:rsidRPr="00FE343A" w:rsidRDefault="001D7A35" w:rsidP="001D7A35">
      <w:pPr>
        <w:pStyle w:val="ListParagraph"/>
        <w:autoSpaceDE w:val="0"/>
        <w:autoSpaceDN w:val="0"/>
        <w:adjustRightInd w:val="0"/>
        <w:ind w:left="331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Apply force using the ATR force arm to ensure good contact between the sample and the surface of the crystal, taking care to not apply excessive force.  The instrument display indicates the force applied and </w:t>
      </w:r>
      <w:r>
        <w:rPr>
          <w:sz w:val="22"/>
          <w:szCs w:val="22"/>
        </w:rPr>
        <w:t xml:space="preserve">indicates </w:t>
      </w:r>
      <w:r w:rsidRPr="00FE343A">
        <w:rPr>
          <w:sz w:val="22"/>
          <w:szCs w:val="22"/>
        </w:rPr>
        <w:t>when excessive force is detected.</w:t>
      </w:r>
    </w:p>
    <w:p w:rsidR="001D7A35" w:rsidRPr="00FE343A" w:rsidRDefault="001D7A35" w:rsidP="001D7A35">
      <w:pPr>
        <w:pStyle w:val="ListParagraph"/>
        <w:autoSpaceDE w:val="0"/>
        <w:autoSpaceDN w:val="0"/>
        <w:adjustRightInd w:val="0"/>
        <w:ind w:left="3312"/>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Scan to acquire data, a macro may be used to collect the spectrum and perform data handling.  </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The amount of sample on the ATR crystal may be adjusted to produce better a quality (too much sample indicated by intense, broad peaks; too little sample indicated by weak, noisy peaks) spectrum and the scan repeated.</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Perform the following functions on the collected spectrum:   normalize</w:t>
      </w:r>
      <w:r>
        <w:rPr>
          <w:sz w:val="22"/>
          <w:szCs w:val="22"/>
        </w:rPr>
        <w:t xml:space="preserve"> (1.5)</w:t>
      </w:r>
      <w:r w:rsidRPr="00FE343A">
        <w:rPr>
          <w:sz w:val="22"/>
          <w:szCs w:val="22"/>
        </w:rPr>
        <w:t>, ATR correction</w:t>
      </w:r>
      <w:r>
        <w:rPr>
          <w:sz w:val="22"/>
          <w:szCs w:val="22"/>
        </w:rPr>
        <w:t>, auto baseline</w:t>
      </w:r>
      <w:r w:rsidRPr="00FE343A">
        <w:rPr>
          <w:sz w:val="22"/>
          <w:szCs w:val="22"/>
        </w:rPr>
        <w:t>.</w:t>
      </w:r>
    </w:p>
    <w:p w:rsidR="001D7A35" w:rsidRPr="00FE343A" w:rsidRDefault="001D7A35" w:rsidP="001D7A35">
      <w:pPr>
        <w:pStyle w:val="ListParagraph"/>
        <w:autoSpaceDE w:val="0"/>
        <w:autoSpaceDN w:val="0"/>
        <w:adjustRightInd w:val="0"/>
        <w:ind w:left="4500"/>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t xml:space="preserve"> </w:t>
      </w:r>
      <w:r w:rsidRPr="00FE343A">
        <w:rPr>
          <w:sz w:val="22"/>
          <w:szCs w:val="22"/>
        </w:rPr>
        <w:t xml:space="preserve">Print the acquired spectrum.  </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Label the spectrum with the initials, date, instrument serial number, case number, item number and any other information needed to uniquely identify the sample, e.g. extraction.  </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Record the acquired spectrum in the case record.</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Pr>
          <w:sz w:val="22"/>
          <w:szCs w:val="22"/>
        </w:rPr>
        <w:lastRenderedPageBreak/>
        <w:t xml:space="preserve"> </w:t>
      </w:r>
      <w:r w:rsidRPr="00FE343A">
        <w:rPr>
          <w:sz w:val="22"/>
          <w:szCs w:val="22"/>
        </w:rPr>
        <w:t>Spectral subtractions may be performed using the instrument software and spectra of primary or secondary reference material identified with supplier and lot number.</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Print the resulting subtracted spectrum and any spectra used for subtraction.</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 xml:space="preserve">Label the spectrum with the initials, date, instrument serial number, case number, item number, a marking to indicate that it was produced from a subtraction and any other information needed to uniquely identify the sample.  </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Label the spectrum used for subtraction with initials, date, instrument serial number, identification and supplier/lot number.</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Record the spectra in the case record</w:t>
      </w:r>
      <w:r>
        <w:rPr>
          <w:sz w:val="22"/>
          <w:szCs w:val="22"/>
        </w:rPr>
        <w:t>.</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2"/>
          <w:numId w:val="13"/>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Pr>
          <w:bCs/>
          <w:sz w:val="22"/>
          <w:szCs w:val="22"/>
        </w:rPr>
        <w:t xml:space="preserve"> </w:t>
      </w:r>
      <w:r w:rsidRPr="00FE343A">
        <w:rPr>
          <w:bCs/>
          <w:sz w:val="22"/>
          <w:szCs w:val="22"/>
        </w:rPr>
        <w:t xml:space="preserve">The spectrum may be compared to primary and secondary reference material and / or library searched / compared to aid in interpretation.  </w:t>
      </w:r>
    </w:p>
    <w:p w:rsidR="001D7A35" w:rsidRPr="00FE343A" w:rsidRDefault="001D7A35" w:rsidP="001D7A35">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ind w:left="1224"/>
        <w:jc w:val="both"/>
        <w:rPr>
          <w:b/>
          <w:sz w:val="22"/>
          <w:szCs w:val="22"/>
        </w:rPr>
      </w:pPr>
    </w:p>
    <w:p w:rsidR="001D7A35" w:rsidRPr="00FE343A" w:rsidRDefault="001D7A35" w:rsidP="00167D17">
      <w:pPr>
        <w:pStyle w:val="ListParagraph"/>
        <w:numPr>
          <w:ilvl w:val="2"/>
          <w:numId w:val="13"/>
        </w:numPr>
        <w:tabs>
          <w:tab w:val="left" w:pos="360"/>
          <w:tab w:val="left" w:pos="720"/>
          <w:tab w:val="left" w:pos="1080"/>
          <w:tab w:val="left" w:pos="1260"/>
          <w:tab w:val="left" w:pos="135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Pr>
          <w:sz w:val="22"/>
          <w:szCs w:val="22"/>
        </w:rPr>
        <w:t xml:space="preserve"> </w:t>
      </w:r>
      <w:r w:rsidRPr="00FE343A">
        <w:rPr>
          <w:sz w:val="22"/>
          <w:szCs w:val="22"/>
        </w:rPr>
        <w:t>The IR spectrum of a substance must be compared to primary or secondary reference material and found to be substantially comparable, i.e., equivalent, to the IR spectrum of the reference material in both its overall appearance and in the presence of major peaks to be considered a positive Category A technique in the identification of a controlled substance, refer to the Drug Chemistry Technical Procedure for Drug Chemistry Analysis.</w:t>
      </w:r>
    </w:p>
    <w:p w:rsidR="001D7A35" w:rsidRPr="00FE343A" w:rsidRDefault="001D7A35" w:rsidP="001D7A35">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ind w:left="1224"/>
        <w:jc w:val="both"/>
        <w:rPr>
          <w:b/>
          <w:sz w:val="22"/>
          <w:szCs w:val="22"/>
        </w:rPr>
      </w:pPr>
    </w:p>
    <w:p w:rsidR="001D7A35" w:rsidRPr="00FE343A" w:rsidRDefault="001D7A35" w:rsidP="001D7A35">
      <w:pPr>
        <w:pStyle w:val="ListParagraph"/>
        <w:numPr>
          <w:ilvl w:val="3"/>
          <w:numId w:val="13"/>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The reference material spectrum must be marked with initials, date, case number, identity, supplier and lot number and included in the case record.</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When using IR to determine the salt form of a controlled substance, the areas of the spectrum necessary to identify the salt form must be compared to primary or secondary reference material and found to be substantially comparable, i.e., equivalent, to the IR spectrum of the reference material in both its overall appearance and in the presence of major peaks.</w:t>
      </w:r>
    </w:p>
    <w:p w:rsidR="001D7A35" w:rsidRPr="00FE343A" w:rsidRDefault="001D7A35" w:rsidP="001D7A35">
      <w:pPr>
        <w:pStyle w:val="ListParagraph"/>
        <w:autoSpaceDE w:val="0"/>
        <w:autoSpaceDN w:val="0"/>
        <w:adjustRightInd w:val="0"/>
        <w:ind w:left="1224"/>
        <w:jc w:val="both"/>
        <w:rPr>
          <w:b/>
          <w:sz w:val="22"/>
          <w:szCs w:val="22"/>
        </w:rPr>
      </w:pPr>
    </w:p>
    <w:p w:rsidR="001D7A35" w:rsidRPr="00FE343A" w:rsidRDefault="001D7A35" w:rsidP="001D7A35">
      <w:pPr>
        <w:pStyle w:val="ListParagraph"/>
        <w:numPr>
          <w:ilvl w:val="3"/>
          <w:numId w:val="13"/>
        </w:numPr>
        <w:autoSpaceDE w:val="0"/>
        <w:autoSpaceDN w:val="0"/>
        <w:adjustRightInd w:val="0"/>
        <w:jc w:val="both"/>
        <w:rPr>
          <w:b/>
          <w:sz w:val="22"/>
          <w:szCs w:val="22"/>
        </w:rPr>
      </w:pPr>
      <w:r w:rsidRPr="00FE343A">
        <w:rPr>
          <w:sz w:val="22"/>
          <w:szCs w:val="22"/>
        </w:rPr>
        <w:t>The reference material spectrum must be marked with initials, date, case number, identity, supplier and lot number and included in the case record.</w:t>
      </w:r>
    </w:p>
    <w:p w:rsidR="001D7A35" w:rsidRPr="00FE343A" w:rsidRDefault="001D7A35" w:rsidP="001D7A35">
      <w:pPr>
        <w:pStyle w:val="ListParagraph"/>
        <w:autoSpaceDE w:val="0"/>
        <w:autoSpaceDN w:val="0"/>
        <w:adjustRightInd w:val="0"/>
        <w:ind w:left="1728"/>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The Drug Chemistry Unit Technical Procedure for Extractions may be used to isolate substances from mixtures.</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 xml:space="preserve">Record the results on the appropriate Drug Chemistry Worksheet form.  </w:t>
      </w:r>
    </w:p>
    <w:p w:rsidR="001D7A35" w:rsidRPr="00FE343A" w:rsidRDefault="001D7A35" w:rsidP="001D7A35">
      <w:pPr>
        <w:pStyle w:val="ListParagraph"/>
        <w:jc w:val="both"/>
        <w:rPr>
          <w:sz w:val="22"/>
          <w:szCs w:val="22"/>
        </w:rPr>
      </w:pPr>
    </w:p>
    <w:p w:rsidR="001D7A35" w:rsidRPr="00FE343A" w:rsidRDefault="001D7A35" w:rsidP="001D7A35">
      <w:pPr>
        <w:pStyle w:val="ListParagraph"/>
        <w:numPr>
          <w:ilvl w:val="2"/>
          <w:numId w:val="13"/>
        </w:numPr>
        <w:autoSpaceDE w:val="0"/>
        <w:autoSpaceDN w:val="0"/>
        <w:adjustRightInd w:val="0"/>
        <w:jc w:val="both"/>
        <w:rPr>
          <w:b/>
          <w:sz w:val="22"/>
          <w:szCs w:val="22"/>
        </w:rPr>
      </w:pPr>
      <w:r w:rsidRPr="00FE343A">
        <w:rPr>
          <w:sz w:val="22"/>
          <w:szCs w:val="22"/>
        </w:rPr>
        <w:t>Record the date, initials, sample identification, and any comments on the IR activity log.</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 xml:space="preserve">Limitations </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lastRenderedPageBreak/>
        <w:t>Compounds may exist in different crystal forms, polymorphs, which may produce unique spectra, e.g., mannitol.</w:t>
      </w:r>
    </w:p>
    <w:p w:rsidR="001D7A35" w:rsidRPr="00FE343A" w:rsidRDefault="001D7A35" w:rsidP="001D7A35">
      <w:pPr>
        <w:pStyle w:val="ListParagraph"/>
        <w:autoSpaceDE w:val="0"/>
        <w:autoSpaceDN w:val="0"/>
        <w:adjustRightInd w:val="0"/>
        <w:ind w:left="144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Due caution shall be exercised when using the search or compare function of the instrument software.  The Chemist shall evaluate the data and not rely on the computer software for identification.</w:t>
      </w:r>
    </w:p>
    <w:p w:rsidR="001D7A35" w:rsidRPr="00FE343A" w:rsidRDefault="001D7A35" w:rsidP="001D7A35">
      <w:pPr>
        <w:pStyle w:val="ListParagraph"/>
        <w:autoSpaceDE w:val="0"/>
        <w:autoSpaceDN w:val="0"/>
        <w:adjustRightInd w:val="0"/>
        <w:ind w:left="1440"/>
        <w:jc w:val="both"/>
        <w:rPr>
          <w:b/>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Safety</w:t>
      </w:r>
    </w:p>
    <w:p w:rsidR="001D7A35" w:rsidRPr="00FE343A" w:rsidRDefault="001D7A35" w:rsidP="001D7A35">
      <w:pPr>
        <w:pStyle w:val="ListParagraph"/>
        <w:autoSpaceDE w:val="0"/>
        <w:autoSpaceDN w:val="0"/>
        <w:adjustRightInd w:val="0"/>
        <w:ind w:left="36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 xml:space="preserve">Refer to the CCBI </w:t>
      </w:r>
      <w:r>
        <w:rPr>
          <w:sz w:val="22"/>
          <w:szCs w:val="22"/>
        </w:rPr>
        <w:t>Health and</w:t>
      </w:r>
      <w:r w:rsidRPr="00FE343A">
        <w:rPr>
          <w:sz w:val="22"/>
          <w:szCs w:val="22"/>
        </w:rPr>
        <w:t xml:space="preserve"> Safety Manual.</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Do not perform any maintenance or alteration to the instrument that is not described in this procedure.  Placing an eye directly in the beam path will cause injury to the eye.</w:t>
      </w:r>
    </w:p>
    <w:p w:rsidR="001D7A35" w:rsidRPr="00FE343A" w:rsidRDefault="001D7A35" w:rsidP="001D7A35">
      <w:pPr>
        <w:autoSpaceDE w:val="0"/>
        <w:autoSpaceDN w:val="0"/>
        <w:adjustRightInd w:val="0"/>
        <w:jc w:val="both"/>
        <w:rPr>
          <w:b/>
          <w:sz w:val="22"/>
          <w:szCs w:val="22"/>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 xml:space="preserve">References </w:t>
      </w:r>
    </w:p>
    <w:p w:rsidR="001D7A35" w:rsidRPr="00FE343A" w:rsidRDefault="001D7A35" w:rsidP="001D7A35">
      <w:pPr>
        <w:pStyle w:val="ListParagraph"/>
        <w:autoSpaceDE w:val="0"/>
        <w:autoSpaceDN w:val="0"/>
        <w:adjustRightInd w:val="0"/>
        <w:ind w:left="36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 xml:space="preserve">Skoog, D. A., Holler, F. J., Nieman, T. A., </w:t>
      </w:r>
      <w:r w:rsidRPr="00FE343A">
        <w:rPr>
          <w:i/>
          <w:sz w:val="22"/>
          <w:szCs w:val="22"/>
        </w:rPr>
        <w:t>Principles of Instrumental Analysis</w:t>
      </w:r>
      <w:r w:rsidRPr="00FE343A">
        <w:rPr>
          <w:sz w:val="22"/>
          <w:szCs w:val="22"/>
        </w:rPr>
        <w:t>. 5</w:t>
      </w:r>
      <w:r w:rsidRPr="00FE343A">
        <w:rPr>
          <w:sz w:val="22"/>
          <w:szCs w:val="22"/>
          <w:vertAlign w:val="superscript"/>
        </w:rPr>
        <w:t>th</w:t>
      </w:r>
      <w:r w:rsidRPr="00FE343A">
        <w:rPr>
          <w:sz w:val="22"/>
          <w:szCs w:val="22"/>
        </w:rPr>
        <w:t xml:space="preserve"> ed. Harcourt, Brace &amp; Company, 1998: 299-354.</w:t>
      </w:r>
    </w:p>
    <w:p w:rsidR="001D7A35" w:rsidRPr="00FE343A" w:rsidRDefault="001D7A35" w:rsidP="001D7A35">
      <w:pPr>
        <w:pStyle w:val="ListParagraph"/>
        <w:autoSpaceDE w:val="0"/>
        <w:autoSpaceDN w:val="0"/>
        <w:adjustRightInd w:val="0"/>
        <w:ind w:left="792"/>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shd w:val="clear" w:color="auto" w:fill="FFFFFF"/>
        </w:rPr>
        <w:t xml:space="preserve">Anthony C. Moffat et al., </w:t>
      </w:r>
      <w:r w:rsidRPr="00FE343A">
        <w:rPr>
          <w:i/>
          <w:sz w:val="22"/>
          <w:szCs w:val="22"/>
          <w:shd w:val="clear" w:color="auto" w:fill="FFFFFF"/>
        </w:rPr>
        <w:t>Clarke’s Analysis of Drugs and Poisons</w:t>
      </w:r>
      <w:r w:rsidRPr="00FE343A">
        <w:rPr>
          <w:sz w:val="22"/>
          <w:szCs w:val="22"/>
          <w:shd w:val="clear" w:color="auto" w:fill="FFFFFF"/>
        </w:rPr>
        <w:t>. 4th ed. London, UK: Pharmaceutical press, 2011.</w:t>
      </w:r>
      <w:r w:rsidRPr="00FE343A">
        <w:rPr>
          <w:sz w:val="22"/>
          <w:szCs w:val="22"/>
        </w:rPr>
        <w:t xml:space="preserve"> </w:t>
      </w:r>
    </w:p>
    <w:p w:rsidR="001D7A35" w:rsidRPr="00FE343A" w:rsidRDefault="001D7A35" w:rsidP="001D7A35">
      <w:pPr>
        <w:autoSpaceDE w:val="0"/>
        <w:autoSpaceDN w:val="0"/>
        <w:adjustRightInd w:val="0"/>
        <w:ind w:firstLine="720"/>
        <w:jc w:val="both"/>
        <w:rPr>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 xml:space="preserve">Mills, III, Terry and J. Conrad Roberson.  </w:t>
      </w:r>
      <w:r w:rsidRPr="00FE343A">
        <w:rPr>
          <w:i/>
          <w:sz w:val="22"/>
          <w:szCs w:val="22"/>
        </w:rPr>
        <w:t>Instrumental Data for Drug Analysis</w:t>
      </w:r>
      <w:r w:rsidRPr="00FE343A">
        <w:rPr>
          <w:sz w:val="22"/>
          <w:szCs w:val="22"/>
        </w:rPr>
        <w:t>. 2</w:t>
      </w:r>
      <w:r w:rsidRPr="00FE343A">
        <w:rPr>
          <w:sz w:val="22"/>
          <w:szCs w:val="22"/>
          <w:vertAlign w:val="superscript"/>
        </w:rPr>
        <w:t>nd</w:t>
      </w:r>
      <w:r w:rsidRPr="00FE343A">
        <w:rPr>
          <w:sz w:val="22"/>
          <w:szCs w:val="22"/>
        </w:rPr>
        <w:t xml:space="preserve"> Edition. CRC Press, Inc.: Volumes 1-5, 1993.</w:t>
      </w:r>
    </w:p>
    <w:p w:rsidR="001D7A35" w:rsidRPr="00FE343A" w:rsidRDefault="001D7A35" w:rsidP="001D7A35">
      <w:pPr>
        <w:autoSpaceDE w:val="0"/>
        <w:autoSpaceDN w:val="0"/>
        <w:adjustRightInd w:val="0"/>
        <w:ind w:firstLine="720"/>
        <w:jc w:val="both"/>
        <w:rPr>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 xml:space="preserve">Mills, III, Terry, et al. </w:t>
      </w:r>
      <w:r w:rsidRPr="00FE343A">
        <w:rPr>
          <w:i/>
          <w:sz w:val="22"/>
          <w:szCs w:val="22"/>
        </w:rPr>
        <w:t>Instrumental Data for Drug Analysis</w:t>
      </w:r>
      <w:r w:rsidRPr="00FE343A">
        <w:rPr>
          <w:sz w:val="22"/>
          <w:szCs w:val="22"/>
        </w:rPr>
        <w:t>. 3</w:t>
      </w:r>
      <w:r w:rsidRPr="00FE343A">
        <w:rPr>
          <w:sz w:val="22"/>
          <w:szCs w:val="22"/>
          <w:vertAlign w:val="superscript"/>
        </w:rPr>
        <w:t>rd</w:t>
      </w:r>
      <w:r w:rsidRPr="00FE343A">
        <w:rPr>
          <w:sz w:val="22"/>
          <w:szCs w:val="22"/>
        </w:rPr>
        <w:t xml:space="preserve"> Edition. CRC Press, Inc.: Volumes 6-7, 1996.</w:t>
      </w:r>
    </w:p>
    <w:p w:rsidR="001D7A35" w:rsidRPr="00FE343A" w:rsidRDefault="001D7A35" w:rsidP="001D7A35">
      <w:pPr>
        <w:autoSpaceDE w:val="0"/>
        <w:autoSpaceDN w:val="0"/>
        <w:adjustRightInd w:val="0"/>
        <w:ind w:firstLine="72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proofErr w:type="spellStart"/>
      <w:r w:rsidRPr="00FE343A">
        <w:rPr>
          <w:sz w:val="22"/>
          <w:szCs w:val="22"/>
        </w:rPr>
        <w:t>Sliverstein</w:t>
      </w:r>
      <w:proofErr w:type="spellEnd"/>
      <w:r w:rsidRPr="00FE343A">
        <w:rPr>
          <w:sz w:val="22"/>
          <w:szCs w:val="22"/>
        </w:rPr>
        <w:t xml:space="preserve">, Robert M., et al. </w:t>
      </w:r>
      <w:r w:rsidRPr="00FE343A">
        <w:rPr>
          <w:i/>
          <w:sz w:val="22"/>
          <w:szCs w:val="22"/>
        </w:rPr>
        <w:t>Spectrometric Identification of Organic Compounds</w:t>
      </w:r>
      <w:r w:rsidRPr="00FE343A">
        <w:rPr>
          <w:sz w:val="22"/>
          <w:szCs w:val="22"/>
        </w:rPr>
        <w:t>. 7</w:t>
      </w:r>
      <w:r w:rsidRPr="00FE343A">
        <w:rPr>
          <w:sz w:val="22"/>
          <w:szCs w:val="22"/>
          <w:vertAlign w:val="superscript"/>
        </w:rPr>
        <w:t>th</w:t>
      </w:r>
      <w:r w:rsidRPr="00FE343A">
        <w:rPr>
          <w:sz w:val="22"/>
          <w:szCs w:val="22"/>
        </w:rPr>
        <w:t xml:space="preserve"> Edition. </w:t>
      </w:r>
      <w:proofErr w:type="gramStart"/>
      <w:r w:rsidRPr="00FE343A">
        <w:rPr>
          <w:sz w:val="22"/>
          <w:szCs w:val="22"/>
        </w:rPr>
        <w:t>New  York</w:t>
      </w:r>
      <w:proofErr w:type="gramEnd"/>
      <w:r w:rsidRPr="00FE343A">
        <w:rPr>
          <w:sz w:val="22"/>
          <w:szCs w:val="22"/>
        </w:rPr>
        <w:t>:  Wiley, 2005.</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i/>
          <w:sz w:val="22"/>
          <w:szCs w:val="22"/>
        </w:rPr>
        <w:t>Frontier IR Single-range Systems User’s Guide</w:t>
      </w:r>
      <w:r w:rsidRPr="00FE343A">
        <w:rPr>
          <w:sz w:val="22"/>
          <w:szCs w:val="22"/>
        </w:rPr>
        <w:t>, Perkin-Elmer, Inc., UK:  2011.</w:t>
      </w:r>
    </w:p>
    <w:p w:rsidR="001D7A35" w:rsidRPr="00FE343A" w:rsidRDefault="001D7A35" w:rsidP="001D7A35">
      <w:pPr>
        <w:pStyle w:val="ListParagraph"/>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i/>
          <w:sz w:val="22"/>
          <w:szCs w:val="22"/>
        </w:rPr>
        <w:t>Instrument Performance Validation Kit User’s Guide,</w:t>
      </w:r>
      <w:r w:rsidRPr="00FE343A">
        <w:rPr>
          <w:sz w:val="22"/>
          <w:szCs w:val="22"/>
        </w:rPr>
        <w:t xml:space="preserve"> Perkin-Elmer, Inc., UK:  2011.</w:t>
      </w:r>
    </w:p>
    <w:p w:rsidR="001D7A35" w:rsidRPr="00FE343A" w:rsidRDefault="001D7A35" w:rsidP="001D7A35">
      <w:pPr>
        <w:pStyle w:val="ListParagrap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i/>
          <w:sz w:val="22"/>
          <w:szCs w:val="22"/>
        </w:rPr>
        <w:t>Universal ATR Sampling Accessory User’s Guide,</w:t>
      </w:r>
      <w:r w:rsidRPr="00FE343A">
        <w:rPr>
          <w:sz w:val="22"/>
          <w:szCs w:val="22"/>
        </w:rPr>
        <w:t xml:space="preserve"> Perkin-Elmer, Inc., UK:  2011.</w:t>
      </w:r>
    </w:p>
    <w:p w:rsidR="001D7A35" w:rsidRPr="00FE343A" w:rsidRDefault="001D7A35" w:rsidP="001D7A35">
      <w:pPr>
        <w:pStyle w:val="ListParagraph"/>
        <w:jc w:val="both"/>
        <w:rPr>
          <w:sz w:val="22"/>
          <w:szCs w:val="22"/>
          <w:highlight w:val="yellow"/>
        </w:rPr>
      </w:pPr>
    </w:p>
    <w:p w:rsidR="001D7A35" w:rsidRPr="00FE343A" w:rsidRDefault="001D7A35" w:rsidP="001D7A35">
      <w:pPr>
        <w:pStyle w:val="ListParagraph"/>
        <w:numPr>
          <w:ilvl w:val="0"/>
          <w:numId w:val="13"/>
        </w:numPr>
        <w:autoSpaceDE w:val="0"/>
        <w:autoSpaceDN w:val="0"/>
        <w:adjustRightInd w:val="0"/>
        <w:jc w:val="both"/>
        <w:rPr>
          <w:b/>
          <w:sz w:val="22"/>
          <w:szCs w:val="22"/>
        </w:rPr>
      </w:pPr>
      <w:r w:rsidRPr="00FE343A">
        <w:rPr>
          <w:b/>
          <w:sz w:val="22"/>
          <w:szCs w:val="22"/>
        </w:rPr>
        <w:t xml:space="preserve">Records </w:t>
      </w:r>
    </w:p>
    <w:p w:rsidR="001D7A35" w:rsidRPr="00FE343A" w:rsidRDefault="001D7A35" w:rsidP="001D7A35">
      <w:pPr>
        <w:pStyle w:val="ListParagraph"/>
        <w:autoSpaceDE w:val="0"/>
        <w:autoSpaceDN w:val="0"/>
        <w:adjustRightInd w:val="0"/>
        <w:jc w:val="both"/>
        <w:rPr>
          <w:b/>
          <w:sz w:val="22"/>
          <w:szCs w:val="22"/>
        </w:rPr>
      </w:pP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IR Maintenance Log</w:t>
      </w: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IR Daily QCC Log</w:t>
      </w: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IR Activity Log</w:t>
      </w:r>
    </w:p>
    <w:p w:rsidR="001D7A35" w:rsidRPr="00FE343A" w:rsidRDefault="001D7A35" w:rsidP="001D7A35">
      <w:pPr>
        <w:pStyle w:val="ListParagraph"/>
        <w:numPr>
          <w:ilvl w:val="1"/>
          <w:numId w:val="13"/>
        </w:numPr>
        <w:autoSpaceDE w:val="0"/>
        <w:autoSpaceDN w:val="0"/>
        <w:adjustRightInd w:val="0"/>
        <w:jc w:val="both"/>
        <w:rPr>
          <w:b/>
          <w:sz w:val="22"/>
          <w:szCs w:val="22"/>
        </w:rPr>
      </w:pPr>
      <w:r w:rsidRPr="00FE343A">
        <w:rPr>
          <w:sz w:val="22"/>
          <w:szCs w:val="22"/>
        </w:rPr>
        <w:t>Case record</w:t>
      </w:r>
    </w:p>
    <w:p w:rsidR="001D7A35" w:rsidRPr="00FE343A" w:rsidRDefault="001D7A35" w:rsidP="001D7A35">
      <w:pPr>
        <w:tabs>
          <w:tab w:val="left" w:pos="0"/>
        </w:tabs>
        <w:suppressAutoHyphens/>
        <w:spacing w:line="240" w:lineRule="atLeast"/>
        <w:jc w:val="both"/>
        <w:rPr>
          <w:sz w:val="22"/>
          <w:szCs w:val="22"/>
        </w:rPr>
      </w:pPr>
    </w:p>
    <w:p w:rsidR="006B5BBB" w:rsidRDefault="006B5BBB" w:rsidP="006B5BBB">
      <w:pPr>
        <w:tabs>
          <w:tab w:val="left" w:pos="0"/>
        </w:tabs>
        <w:suppressAutoHyphens/>
        <w:spacing w:line="240" w:lineRule="atLeast"/>
        <w:jc w:val="both"/>
        <w:rPr>
          <w:sz w:val="22"/>
          <w:szCs w:val="22"/>
        </w:rPr>
      </w:pPr>
    </w:p>
    <w:p w:rsidR="006B5BBB" w:rsidRPr="00FE343A" w:rsidRDefault="006B5BBB" w:rsidP="006B5BBB">
      <w:pPr>
        <w:tabs>
          <w:tab w:val="left" w:pos="0"/>
        </w:tabs>
        <w:suppressAutoHyphens/>
        <w:spacing w:line="240" w:lineRule="atLeast"/>
        <w:jc w:val="both"/>
        <w:rPr>
          <w:sz w:val="22"/>
          <w:szCs w:val="22"/>
        </w:rPr>
      </w:pPr>
    </w:p>
    <w:tbl>
      <w:tblPr>
        <w:tblpPr w:leftFromText="180" w:rightFromText="180" w:vertAnchor="page" w:horzAnchor="margin" w:tblpY="2931"/>
        <w:tblW w:w="9450" w:type="dxa"/>
        <w:tblLayout w:type="fixed"/>
        <w:tblCellMar>
          <w:left w:w="120" w:type="dxa"/>
          <w:right w:w="120" w:type="dxa"/>
        </w:tblCellMar>
        <w:tblLook w:val="04A0" w:firstRow="1" w:lastRow="0" w:firstColumn="1" w:lastColumn="0" w:noHBand="0" w:noVBand="1"/>
      </w:tblPr>
      <w:tblGrid>
        <w:gridCol w:w="2250"/>
        <w:gridCol w:w="1260"/>
        <w:gridCol w:w="5940"/>
      </w:tblGrid>
      <w:tr w:rsidR="006B5BBB" w:rsidRPr="00FE343A" w:rsidTr="006B5BBB">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6B5BBB" w:rsidRPr="00FE343A" w:rsidTr="006B5BBB">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6B5BBB" w:rsidRPr="00FE343A" w:rsidRDefault="006B5BBB" w:rsidP="006B5BBB">
            <w:pPr>
              <w:spacing w:line="120" w:lineRule="exact"/>
              <w:jc w:val="both"/>
              <w:rPr>
                <w:sz w:val="22"/>
                <w:szCs w:val="22"/>
              </w:rPr>
            </w:pPr>
          </w:p>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hideMark/>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cleaning instructions in 7.3.1</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7/14/17</w:t>
            </w:r>
          </w:p>
        </w:tc>
        <w:tc>
          <w:tcPr>
            <w:tcW w:w="1260" w:type="dxa"/>
            <w:tcBorders>
              <w:top w:val="single" w:sz="8" w:space="0" w:color="000000"/>
              <w:left w:val="single" w:sz="8" w:space="0" w:color="000000"/>
              <w:bottom w:val="single" w:sz="8" w:space="0" w:color="000000"/>
              <w:right w:val="single" w:sz="8" w:space="0" w:color="000000"/>
            </w:tcBorders>
          </w:tcPr>
          <w:p w:rsidR="006B5BBB" w:rsidRPr="00FE343A"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6B5BBB" w:rsidRPr="00E73B76"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Updated to use electronic activity log, maintenance log, and IR daily QCC log.</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10/2/17</w:t>
            </w:r>
          </w:p>
        </w:tc>
        <w:tc>
          <w:tcPr>
            <w:tcW w:w="126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Technical procedure review.</w:t>
            </w:r>
          </w:p>
        </w:tc>
      </w:tr>
      <w:tr w:rsidR="006B5BBB" w:rsidRPr="00FE343A" w:rsidTr="006B5BBB">
        <w:tc>
          <w:tcPr>
            <w:tcW w:w="225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2/5/18</w:t>
            </w:r>
          </w:p>
        </w:tc>
        <w:tc>
          <w:tcPr>
            <w:tcW w:w="126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w:t>
            </w:r>
          </w:p>
        </w:tc>
        <w:tc>
          <w:tcPr>
            <w:tcW w:w="5940" w:type="dxa"/>
            <w:tcBorders>
              <w:top w:val="single" w:sz="8" w:space="0" w:color="000000"/>
              <w:left w:val="single" w:sz="8" w:space="0" w:color="000000"/>
              <w:bottom w:val="single" w:sz="8" w:space="0" w:color="000000"/>
              <w:right w:val="single" w:sz="8" w:space="0" w:color="000000"/>
            </w:tcBorders>
          </w:tcPr>
          <w:p w:rsidR="006B5BBB" w:rsidRDefault="006B5BBB"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bookmarkStart w:id="57" w:name="_Hlk505261339"/>
            <w:r>
              <w:rPr>
                <w:sz w:val="22"/>
                <w:szCs w:val="22"/>
              </w:rPr>
              <w:t xml:space="preserve">Added abbreviation to 3.6. Updated software version in 4.1.1. Added 5.5.1.1. and 5.5.1.2. Updated 5.6.2.1 -5.6.2.4. Updated 5.6.3.2.1.-5.6.3.2.4. for placing polystyrene in the beam path with the new software. Removed 5.6.3.2.5. and 5.6.3.2.6. Added 5.6.3.3.1. and 5.6.3.3.2. Updated 5.6.3.4. to reflect new title. Updated 5.6.3.6.1.-5.6.3.6.4. for removing polystyrene from the beam path with the new software. Removed 5.6.3.6.5. and 5.6.3.6.6.  Updated 7.3.2. and 7.3.5. </w:t>
            </w:r>
            <w:bookmarkEnd w:id="57"/>
          </w:p>
        </w:tc>
      </w:tr>
      <w:tr w:rsidR="00BA1C02" w:rsidRPr="00FE343A" w:rsidTr="006B5BBB">
        <w:tc>
          <w:tcPr>
            <w:tcW w:w="2250" w:type="dxa"/>
            <w:tcBorders>
              <w:top w:val="single" w:sz="8" w:space="0" w:color="000000"/>
              <w:left w:val="single" w:sz="8" w:space="0" w:color="000000"/>
              <w:bottom w:val="single" w:sz="8" w:space="0" w:color="000000"/>
              <w:right w:val="single" w:sz="8" w:space="0" w:color="000000"/>
            </w:tcBorders>
          </w:tcPr>
          <w:p w:rsidR="00BA1C02" w:rsidRDefault="00BA1C02"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12/23/2019</w:t>
            </w:r>
          </w:p>
        </w:tc>
        <w:tc>
          <w:tcPr>
            <w:tcW w:w="1260" w:type="dxa"/>
            <w:tcBorders>
              <w:top w:val="single" w:sz="8" w:space="0" w:color="000000"/>
              <w:left w:val="single" w:sz="8" w:space="0" w:color="000000"/>
              <w:bottom w:val="single" w:sz="8" w:space="0" w:color="000000"/>
              <w:right w:val="single" w:sz="8" w:space="0" w:color="000000"/>
            </w:tcBorders>
          </w:tcPr>
          <w:p w:rsidR="00BA1C02" w:rsidRDefault="001D7A35" w:rsidP="006B5BBB">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w:t>
            </w:r>
          </w:p>
        </w:tc>
        <w:tc>
          <w:tcPr>
            <w:tcW w:w="5940" w:type="dxa"/>
            <w:tcBorders>
              <w:top w:val="single" w:sz="8" w:space="0" w:color="000000"/>
              <w:left w:val="single" w:sz="8" w:space="0" w:color="000000"/>
              <w:bottom w:val="single" w:sz="8" w:space="0" w:color="000000"/>
              <w:right w:val="single" w:sz="8" w:space="0" w:color="000000"/>
            </w:tcBorders>
          </w:tcPr>
          <w:p w:rsidR="001D7A35" w:rsidRDefault="001D7A35" w:rsidP="001D7A35">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 Abbreviations – removed abbreviations.</w:t>
            </w:r>
          </w:p>
          <w:p w:rsidR="001D7A35" w:rsidRDefault="001D7A35" w:rsidP="001D7A35">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4.2 Reference Material – added Polystyrene Traceable Reference Material.</w:t>
            </w:r>
          </w:p>
          <w:p w:rsidR="001D7A35" w:rsidRDefault="001D7A35" w:rsidP="001D7A35">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5.5 Negative Quality Control Check – removed 5.5.2.2.1 and 5.5.2.2.2.</w:t>
            </w:r>
          </w:p>
          <w:p w:rsidR="001D7A35" w:rsidRDefault="001D7A35" w:rsidP="001D7A35">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6.3.1. Annual Maintenance – revised 6.3.1.1 and 6.3.1.2 to reflect annual Polystyrene Traceable Reference Material collection.</w:t>
            </w:r>
          </w:p>
          <w:p w:rsidR="001D7A35" w:rsidRDefault="001D7A35" w:rsidP="001D7A35">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6.3.2. Desiccant - updated 6.3.2.8.1 through 6.3.2.8.4. to reflect changing the desiccant alert clock in the current software. 9.Safety - Updated Health and Safety Manual</w:t>
            </w:r>
          </w:p>
          <w:p w:rsidR="00BA1C02" w:rsidRDefault="001D7A35" w:rsidP="001D7A35">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Formatting and typographical correction throughout procedure</w:t>
            </w:r>
          </w:p>
        </w:tc>
      </w:tr>
    </w:tbl>
    <w:p w:rsidR="006B5BBB" w:rsidRPr="00FE343A" w:rsidRDefault="006B5BBB" w:rsidP="006B5BBB">
      <w:pPr>
        <w:jc w:val="both"/>
        <w:rPr>
          <w:sz w:val="22"/>
          <w:szCs w:val="22"/>
        </w:rPr>
      </w:pPr>
    </w:p>
    <w:p w:rsid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Pr="006B5BBB" w:rsidRDefault="006B5BBB" w:rsidP="006B5BBB"/>
    <w:p w:rsidR="006B5BBB" w:rsidRDefault="006B5BBB" w:rsidP="006B5BBB">
      <w:pPr>
        <w:tabs>
          <w:tab w:val="left" w:pos="2091"/>
        </w:tabs>
      </w:pPr>
    </w:p>
    <w:p w:rsidR="006B5BBB" w:rsidRDefault="006B5BBB" w:rsidP="006B5BBB"/>
    <w:p w:rsidR="006B5BBB" w:rsidRPr="006B5BBB" w:rsidRDefault="006B5BBB" w:rsidP="006B5BBB">
      <w:pPr>
        <w:sectPr w:rsidR="006B5BBB" w:rsidRPr="006B5BBB" w:rsidSect="00CF2ADA">
          <w:headerReference w:type="default" r:id="rId28"/>
          <w:pgSz w:w="12240" w:h="15840"/>
          <w:pgMar w:top="2448" w:right="1440" w:bottom="1440" w:left="1440" w:header="720" w:footer="720" w:gutter="0"/>
          <w:cols w:space="720"/>
          <w:docGrid w:linePitch="360"/>
        </w:sectPr>
      </w:pPr>
    </w:p>
    <w:p w:rsidR="00A344E8" w:rsidRPr="006B5BBB" w:rsidRDefault="00A344E8" w:rsidP="006B5BBB">
      <w:pPr>
        <w:pStyle w:val="Heading1"/>
        <w:jc w:val="center"/>
      </w:pPr>
      <w:bookmarkStart w:id="58" w:name="_Toc13471265"/>
      <w:r w:rsidRPr="006B5BBB">
        <w:rPr>
          <w:color w:val="auto"/>
        </w:rPr>
        <w:lastRenderedPageBreak/>
        <w:t>10: Technical Procedure for Extractions</w:t>
      </w:r>
      <w:bookmarkEnd w:id="52"/>
      <w:bookmarkEnd w:id="53"/>
      <w:bookmarkEnd w:id="54"/>
      <w:bookmarkEnd w:id="58"/>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0"/>
          <w:numId w:val="14"/>
        </w:numPr>
        <w:autoSpaceDE w:val="0"/>
        <w:autoSpaceDN w:val="0"/>
        <w:adjustRightInd w:val="0"/>
        <w:jc w:val="both"/>
        <w:rPr>
          <w:b/>
          <w:sz w:val="22"/>
          <w:szCs w:val="22"/>
        </w:rPr>
      </w:pPr>
      <w:r w:rsidRPr="00FE343A">
        <w:rPr>
          <w:b/>
          <w:sz w:val="22"/>
          <w:szCs w:val="22"/>
        </w:rPr>
        <w:t>Purpose / Scope</w:t>
      </w:r>
      <w:r w:rsidRPr="00FE343A">
        <w:rPr>
          <w:sz w:val="22"/>
          <w:szCs w:val="22"/>
        </w:rPr>
        <w:t xml:space="preserve"> - This procedure provides direction for the extraction techniques used in the Drug Chemistry Unit of the Raleigh/Wake City-County Bureau of Identification.</w:t>
      </w:r>
    </w:p>
    <w:p w:rsidR="00A344E8" w:rsidRPr="00FE343A" w:rsidRDefault="00A344E8" w:rsidP="00A344E8">
      <w:pPr>
        <w:pStyle w:val="ListParagraph"/>
        <w:autoSpaceDE w:val="0"/>
        <w:autoSpaceDN w:val="0"/>
        <w:adjustRightInd w:val="0"/>
        <w:jc w:val="both"/>
        <w:rPr>
          <w:sz w:val="22"/>
          <w:szCs w:val="22"/>
        </w:rPr>
      </w:pPr>
    </w:p>
    <w:p w:rsidR="00A344E8" w:rsidRPr="00FE343A" w:rsidRDefault="00A344E8" w:rsidP="00A344E8">
      <w:pPr>
        <w:pStyle w:val="ListParagraph"/>
        <w:numPr>
          <w:ilvl w:val="0"/>
          <w:numId w:val="14"/>
        </w:numPr>
        <w:autoSpaceDE w:val="0"/>
        <w:autoSpaceDN w:val="0"/>
        <w:adjustRightInd w:val="0"/>
        <w:jc w:val="both"/>
        <w:rPr>
          <w:b/>
          <w:sz w:val="22"/>
          <w:szCs w:val="22"/>
        </w:rPr>
      </w:pPr>
      <w:r w:rsidRPr="00FE343A">
        <w:rPr>
          <w:b/>
          <w:sz w:val="22"/>
          <w:szCs w:val="22"/>
        </w:rPr>
        <w:t xml:space="preserve">Definitions </w:t>
      </w:r>
    </w:p>
    <w:p w:rsidR="00A344E8" w:rsidRPr="00FE343A" w:rsidRDefault="00A344E8" w:rsidP="00A344E8">
      <w:pPr>
        <w:pStyle w:val="ListParagraph"/>
        <w:jc w:val="both"/>
        <w:rPr>
          <w:b/>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 xml:space="preserve">Quality control check - </w:t>
      </w:r>
      <w:r w:rsidRPr="00FE343A">
        <w:rPr>
          <w:snapToGrid w:val="0"/>
          <w:sz w:val="22"/>
          <w:szCs w:val="22"/>
        </w:rPr>
        <w:t>Periodic confirmation of the reliability of equipment, instrumentation, and/or reagents.</w:t>
      </w: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 xml:space="preserve">Reference Material </w:t>
      </w:r>
      <w:r w:rsidRPr="00FE343A">
        <w:rPr>
          <w:snapToGrid w:val="0"/>
          <w:sz w:val="22"/>
          <w:szCs w:val="22"/>
        </w:rPr>
        <w:t>– Material sufficiently homogeneous and stable with reference to specified properties, which has been established to be fit for its intended use in measurement or in examination of nominal properties</w:t>
      </w:r>
    </w:p>
    <w:p w:rsidR="00A344E8" w:rsidRPr="00FE343A" w:rsidRDefault="00A344E8" w:rsidP="00A344E8">
      <w:pPr>
        <w:pStyle w:val="ListParagraph"/>
        <w:jc w:val="both"/>
        <w:rPr>
          <w:b/>
          <w:snapToGrid w:val="0"/>
          <w:sz w:val="22"/>
          <w:szCs w:val="22"/>
        </w:rPr>
      </w:pPr>
    </w:p>
    <w:p w:rsidR="00A344E8" w:rsidRPr="00FE343A" w:rsidRDefault="00A344E8" w:rsidP="00A344E8">
      <w:pPr>
        <w:pStyle w:val="ListParagraph"/>
        <w:numPr>
          <w:ilvl w:val="0"/>
          <w:numId w:val="14"/>
        </w:numPr>
        <w:jc w:val="both"/>
        <w:rPr>
          <w:b/>
          <w:snapToGrid w:val="0"/>
          <w:sz w:val="22"/>
          <w:szCs w:val="22"/>
        </w:rPr>
      </w:pPr>
      <w:r w:rsidRPr="00FE343A">
        <w:rPr>
          <w:b/>
          <w:snapToGrid w:val="0"/>
          <w:sz w:val="22"/>
          <w:szCs w:val="22"/>
        </w:rPr>
        <w:t>Abbreviations</w:t>
      </w:r>
    </w:p>
    <w:p w:rsidR="00A344E8" w:rsidRPr="00FE343A" w:rsidRDefault="00A344E8" w:rsidP="00A344E8">
      <w:pPr>
        <w:pStyle w:val="ListParagraph"/>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snapToGrid w:val="0"/>
          <w:sz w:val="22"/>
          <w:szCs w:val="22"/>
        </w:rPr>
        <w:t>Refer to the Drug Chemistry Unit Technical Procedure for Drug Chemistry Analysis</w:t>
      </w:r>
    </w:p>
    <w:p w:rsidR="00A344E8" w:rsidRPr="00FE343A" w:rsidRDefault="00A344E8" w:rsidP="00A344E8">
      <w:pPr>
        <w:pStyle w:val="ListParagraph"/>
        <w:numPr>
          <w:ilvl w:val="1"/>
          <w:numId w:val="14"/>
        </w:numPr>
        <w:jc w:val="both"/>
        <w:rPr>
          <w:b/>
          <w:snapToGrid w:val="0"/>
          <w:sz w:val="22"/>
          <w:szCs w:val="22"/>
        </w:rPr>
      </w:pPr>
      <w:r w:rsidRPr="00FE343A">
        <w:rPr>
          <w:snapToGrid w:val="0"/>
          <w:sz w:val="22"/>
          <w:szCs w:val="22"/>
        </w:rPr>
        <w:t>QCC – Quality control check</w:t>
      </w:r>
    </w:p>
    <w:p w:rsidR="00A344E8" w:rsidRPr="00FE343A" w:rsidRDefault="00A344E8" w:rsidP="00A344E8">
      <w:pPr>
        <w:pStyle w:val="ListParagraph"/>
        <w:numPr>
          <w:ilvl w:val="1"/>
          <w:numId w:val="14"/>
        </w:numPr>
        <w:jc w:val="both"/>
        <w:rPr>
          <w:b/>
          <w:snapToGrid w:val="0"/>
          <w:sz w:val="22"/>
          <w:szCs w:val="22"/>
        </w:rPr>
      </w:pPr>
      <w:r w:rsidRPr="00FE343A">
        <w:rPr>
          <w:snapToGrid w:val="0"/>
          <w:sz w:val="22"/>
          <w:szCs w:val="22"/>
        </w:rPr>
        <w:t>PQCC – Positive quality control check</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EXT – extraction</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b/>
          <w:snapToGrid w:val="0"/>
          <w:sz w:val="22"/>
          <w:szCs w:val="22"/>
        </w:rPr>
        <w:t xml:space="preserve">“+” </w:t>
      </w:r>
      <w:r w:rsidRPr="00FE343A">
        <w:rPr>
          <w:snapToGrid w:val="0"/>
          <w:sz w:val="22"/>
          <w:szCs w:val="22"/>
        </w:rPr>
        <w:t xml:space="preserve"> or “↑”  –  used to indicate a fraction collected</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 or “↓”</w:t>
      </w:r>
      <w:r w:rsidRPr="00FE343A">
        <w:rPr>
          <w:b/>
          <w:snapToGrid w:val="0"/>
          <w:sz w:val="22"/>
          <w:szCs w:val="22"/>
        </w:rPr>
        <w:t xml:space="preserve"> </w:t>
      </w:r>
      <w:r w:rsidRPr="00FE343A">
        <w:rPr>
          <w:snapToGrid w:val="0"/>
          <w:sz w:val="22"/>
          <w:szCs w:val="22"/>
        </w:rPr>
        <w:t xml:space="preserve"> – used to indicate a fraction disposed</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 –  used to indicate movement to the next step</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Evap – evaporated</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  – used to indicate heat</w:t>
      </w:r>
    </w:p>
    <w:p w:rsidR="00A344E8" w:rsidRPr="00FE343A" w:rsidRDefault="00A344E8" w:rsidP="00A344E8">
      <w:pPr>
        <w:pStyle w:val="ListParagraph"/>
        <w:numPr>
          <w:ilvl w:val="1"/>
          <w:numId w:val="14"/>
        </w:numPr>
        <w:autoSpaceDE w:val="0"/>
        <w:autoSpaceDN w:val="0"/>
        <w:adjustRightInd w:val="0"/>
        <w:jc w:val="both"/>
        <w:rPr>
          <w:b/>
          <w:sz w:val="22"/>
          <w:szCs w:val="22"/>
        </w:rPr>
      </w:pPr>
      <w:r w:rsidRPr="00FE343A">
        <w:rPr>
          <w:snapToGrid w:val="0"/>
          <w:sz w:val="22"/>
          <w:szCs w:val="22"/>
        </w:rPr>
        <w:t>X – recrystallize</w:t>
      </w:r>
    </w:p>
    <w:p w:rsidR="00A344E8" w:rsidRPr="00FE343A" w:rsidRDefault="00A344E8" w:rsidP="00A344E8">
      <w:pPr>
        <w:pStyle w:val="ListParagraph"/>
        <w:numPr>
          <w:ilvl w:val="1"/>
          <w:numId w:val="14"/>
        </w:numPr>
        <w:autoSpaceDE w:val="0"/>
        <w:autoSpaceDN w:val="0"/>
        <w:adjustRightInd w:val="0"/>
        <w:jc w:val="both"/>
        <w:rPr>
          <w:b/>
          <w:sz w:val="22"/>
          <w:szCs w:val="22"/>
        </w:rPr>
      </w:pPr>
      <w:proofErr w:type="spellStart"/>
      <w:r w:rsidRPr="00FE343A">
        <w:rPr>
          <w:sz w:val="22"/>
          <w:szCs w:val="22"/>
        </w:rPr>
        <w:t>Amm</w:t>
      </w:r>
      <w:proofErr w:type="spellEnd"/>
      <w:r w:rsidRPr="00FE343A">
        <w:rPr>
          <w:sz w:val="22"/>
          <w:szCs w:val="22"/>
        </w:rPr>
        <w:t xml:space="preserve"> - ammoniated</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0"/>
          <w:numId w:val="14"/>
        </w:numPr>
        <w:jc w:val="both"/>
        <w:rPr>
          <w:b/>
          <w:snapToGrid w:val="0"/>
          <w:sz w:val="22"/>
          <w:szCs w:val="22"/>
        </w:rPr>
      </w:pPr>
      <w:r w:rsidRPr="00FE343A">
        <w:rPr>
          <w:b/>
          <w:snapToGrid w:val="0"/>
          <w:sz w:val="22"/>
          <w:szCs w:val="22"/>
        </w:rPr>
        <w:t>Materials and Reagents</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Materials</w:t>
      </w:r>
    </w:p>
    <w:p w:rsidR="00A344E8" w:rsidRPr="00FE343A" w:rsidRDefault="00A344E8" w:rsidP="00A344E8">
      <w:pPr>
        <w:pStyle w:val="ListParagraph"/>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Heat source</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Beakers, vials, test tubes</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Vortex mixer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Filter Paper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Funnel</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Glass stirring rod</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Graduated cylinder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Mortar and pestle</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Pipettes with bulb</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Bottles</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pH Test paper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Litmus paper</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lastRenderedPageBreak/>
        <w:t>Separatory funnel (optional)</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Spatula</w:t>
      </w: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Water (Deionized)</w:t>
      </w:r>
    </w:p>
    <w:p w:rsidR="00A344E8" w:rsidRPr="00FE343A" w:rsidRDefault="00A344E8" w:rsidP="00A344E8">
      <w:pPr>
        <w:pStyle w:val="ListParagraph"/>
        <w:ind w:left="1440"/>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 xml:space="preserve">Commercial Reagents </w:t>
      </w:r>
    </w:p>
    <w:p w:rsidR="00A344E8" w:rsidRPr="00FE343A" w:rsidRDefault="00A344E8" w:rsidP="00A344E8">
      <w:pPr>
        <w:pStyle w:val="ListParagraph"/>
        <w:ind w:left="1440"/>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Acids, ACS grade</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Hydrochloric acid</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Sulfuric acid</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Glacial acetic acid</w:t>
      </w:r>
    </w:p>
    <w:p w:rsidR="00A344E8" w:rsidRPr="00FE343A" w:rsidRDefault="00A344E8" w:rsidP="00A344E8">
      <w:pPr>
        <w:pStyle w:val="ListParagraph"/>
        <w:ind w:left="1728"/>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 xml:space="preserve">Organic solvents - ACS, Optima or GC </w:t>
      </w:r>
      <w:proofErr w:type="spellStart"/>
      <w:r w:rsidRPr="00FE343A">
        <w:rPr>
          <w:snapToGrid w:val="0"/>
          <w:sz w:val="22"/>
          <w:szCs w:val="22"/>
        </w:rPr>
        <w:t>Resolv</w:t>
      </w:r>
      <w:proofErr w:type="spellEnd"/>
      <w:r w:rsidRPr="00FE343A">
        <w:rPr>
          <w:snapToGrid w:val="0"/>
          <w:sz w:val="22"/>
          <w:szCs w:val="22"/>
        </w:rPr>
        <w:t xml:space="preserve"> grade </w:t>
      </w:r>
    </w:p>
    <w:p w:rsidR="00A344E8" w:rsidRPr="00FE343A" w:rsidRDefault="00A344E8" w:rsidP="00A344E8">
      <w:pPr>
        <w:ind w:left="720"/>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Methanol</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Chloroform</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Acetone</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Hexanes</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Diethyl ether</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Petroleum ether</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Ethyl Acetate</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Isopropanol</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n-Heptane</w:t>
      </w:r>
    </w:p>
    <w:p w:rsidR="00A344E8" w:rsidRPr="00045448" w:rsidRDefault="00A344E8" w:rsidP="00A344E8">
      <w:pPr>
        <w:pStyle w:val="ListParagraph"/>
        <w:numPr>
          <w:ilvl w:val="3"/>
          <w:numId w:val="14"/>
        </w:numPr>
        <w:jc w:val="both"/>
        <w:rPr>
          <w:b/>
          <w:snapToGrid w:val="0"/>
          <w:color w:val="000000" w:themeColor="text1"/>
          <w:sz w:val="22"/>
          <w:szCs w:val="22"/>
        </w:rPr>
      </w:pPr>
      <w:r w:rsidRPr="00045448">
        <w:rPr>
          <w:snapToGrid w:val="0"/>
          <w:color w:val="000000" w:themeColor="text1"/>
          <w:sz w:val="22"/>
          <w:szCs w:val="22"/>
        </w:rPr>
        <w:t>Ethanol</w:t>
      </w:r>
    </w:p>
    <w:p w:rsidR="00A344E8" w:rsidRPr="00045448" w:rsidRDefault="00A344E8" w:rsidP="00A344E8">
      <w:pPr>
        <w:pStyle w:val="ListParagraph"/>
        <w:numPr>
          <w:ilvl w:val="3"/>
          <w:numId w:val="14"/>
        </w:numPr>
        <w:jc w:val="both"/>
        <w:rPr>
          <w:b/>
          <w:snapToGrid w:val="0"/>
          <w:color w:val="000000" w:themeColor="text1"/>
          <w:sz w:val="22"/>
          <w:szCs w:val="22"/>
        </w:rPr>
      </w:pPr>
      <w:r w:rsidRPr="00045448">
        <w:rPr>
          <w:snapToGrid w:val="0"/>
          <w:color w:val="000000" w:themeColor="text1"/>
          <w:sz w:val="22"/>
          <w:szCs w:val="22"/>
        </w:rPr>
        <w:t>Methylene chloride</w:t>
      </w:r>
    </w:p>
    <w:p w:rsidR="00A344E8" w:rsidRPr="00045448" w:rsidRDefault="00A344E8" w:rsidP="00A344E8">
      <w:pPr>
        <w:pStyle w:val="ListParagraph"/>
        <w:numPr>
          <w:ilvl w:val="3"/>
          <w:numId w:val="14"/>
        </w:numPr>
        <w:jc w:val="both"/>
        <w:rPr>
          <w:b/>
          <w:snapToGrid w:val="0"/>
          <w:color w:val="000000" w:themeColor="text1"/>
          <w:sz w:val="22"/>
          <w:szCs w:val="22"/>
        </w:rPr>
      </w:pPr>
      <w:r w:rsidRPr="00045448">
        <w:rPr>
          <w:snapToGrid w:val="0"/>
          <w:color w:val="000000" w:themeColor="text1"/>
          <w:sz w:val="22"/>
          <w:szCs w:val="22"/>
        </w:rPr>
        <w:t>Cyclohexane</w:t>
      </w:r>
    </w:p>
    <w:p w:rsidR="00A344E8" w:rsidRPr="00FE343A" w:rsidRDefault="00A344E8" w:rsidP="00A344E8">
      <w:pPr>
        <w:pStyle w:val="ListParagraph"/>
        <w:ind w:left="1728"/>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Bases, ACS grade</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Sodium hydroxide pellets</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Sodium bicarbonate</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Ammonium hydroxide</w:t>
      </w:r>
    </w:p>
    <w:p w:rsidR="00A344E8" w:rsidRPr="00FE343A" w:rsidRDefault="00A344E8" w:rsidP="00A344E8">
      <w:pPr>
        <w:pStyle w:val="ListParagraph"/>
        <w:ind w:left="1728"/>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Drying agents, ACS or certified grade</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Sodium sulfate, anhydrous</w:t>
      </w: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Magnesium sulfate, anhydrous</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 xml:space="preserve">Prepared Reagents - </w:t>
      </w:r>
      <w:r w:rsidRPr="00FE343A">
        <w:rPr>
          <w:sz w:val="22"/>
          <w:szCs w:val="22"/>
        </w:rPr>
        <w:t xml:space="preserve">Reagents may be prepared in any amount provided that the component ratios are kept constant.  Reagents shall be labeled and stored according to the Drug Chemistry Unit </w:t>
      </w:r>
      <w:r w:rsidRPr="00FE343A">
        <w:rPr>
          <w:bCs/>
          <w:sz w:val="22"/>
          <w:szCs w:val="22"/>
        </w:rPr>
        <w:t>Technical Procedure for Receipt and Quality Assurance of Laboratory Supplies, Reagents, Reference Collections, Reference Standards and Reference Materials.</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 xml:space="preserve">Dilutions or preparations of acids and bases may be prepared in the molarity or normality desired.  Use the molarity or normality and the identity of the acid or base in the lot number.  </w:t>
      </w:r>
      <w:r w:rsidRPr="00FE343A">
        <w:rPr>
          <w:snapToGrid w:val="0"/>
          <w:sz w:val="22"/>
          <w:szCs w:val="22"/>
        </w:rPr>
        <w:lastRenderedPageBreak/>
        <w:t>Label the container clearly with the identity of the acid or base and the molarity or normality.</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ind w:left="504" w:firstLine="720"/>
        <w:jc w:val="both"/>
        <w:rPr>
          <w:snapToGrid w:val="0"/>
          <w:sz w:val="22"/>
          <w:szCs w:val="22"/>
        </w:rPr>
      </w:pPr>
      <w:r w:rsidRPr="00FE343A">
        <w:rPr>
          <w:snapToGrid w:val="0"/>
          <w:sz w:val="22"/>
          <w:szCs w:val="22"/>
        </w:rPr>
        <w:t>Example:</w:t>
      </w:r>
      <w:r w:rsidRPr="00FE343A">
        <w:rPr>
          <w:snapToGrid w:val="0"/>
          <w:sz w:val="22"/>
          <w:szCs w:val="22"/>
        </w:rPr>
        <w:tab/>
        <w:t>5 ml of concentrated HCl is added to 95 ml of water</w:t>
      </w:r>
    </w:p>
    <w:p w:rsidR="00A344E8" w:rsidRPr="00FE343A" w:rsidRDefault="00A344E8" w:rsidP="00A344E8">
      <w:pPr>
        <w:jc w:val="both"/>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t>The initial normality of the HCl is 12N</w:t>
      </w:r>
    </w:p>
    <w:p w:rsidR="00A344E8" w:rsidRPr="00FE343A" w:rsidRDefault="00A344E8" w:rsidP="00A344E8">
      <w:pPr>
        <w:ind w:left="1440" w:firstLine="720"/>
        <w:jc w:val="both"/>
        <w:rPr>
          <w:snapToGrid w:val="0"/>
          <w:sz w:val="22"/>
          <w:szCs w:val="22"/>
        </w:rPr>
      </w:pPr>
      <w:r w:rsidRPr="00FE343A">
        <w:rPr>
          <w:snapToGrid w:val="0"/>
          <w:sz w:val="22"/>
          <w:szCs w:val="22"/>
        </w:rPr>
        <w:t>The final normality is determined:</w:t>
      </w:r>
      <w:r w:rsidRPr="00FE343A">
        <w:rPr>
          <w:snapToGrid w:val="0"/>
          <w:sz w:val="22"/>
          <w:szCs w:val="22"/>
        </w:rPr>
        <w:tab/>
        <w:t>(5 ml)(12 N) / (100 ml) = 0.6 N HCl</w:t>
      </w:r>
    </w:p>
    <w:p w:rsidR="00A344E8" w:rsidRPr="00FE343A" w:rsidRDefault="00A344E8" w:rsidP="00A344E8">
      <w:pPr>
        <w:ind w:left="1440" w:firstLine="720"/>
        <w:jc w:val="both"/>
        <w:rPr>
          <w:snapToGrid w:val="0"/>
          <w:sz w:val="22"/>
          <w:szCs w:val="22"/>
        </w:rPr>
      </w:pPr>
      <w:r w:rsidRPr="00FE343A">
        <w:rPr>
          <w:snapToGrid w:val="0"/>
          <w:sz w:val="22"/>
          <w:szCs w:val="22"/>
        </w:rPr>
        <w:t>The lot number is 20120101HCl0.6NXXX</w:t>
      </w:r>
    </w:p>
    <w:p w:rsidR="00A344E8" w:rsidRPr="00FE343A" w:rsidRDefault="00A344E8" w:rsidP="00A344E8">
      <w:pPr>
        <w:ind w:left="1440" w:firstLine="720"/>
        <w:jc w:val="both"/>
        <w:rPr>
          <w:snapToGrid w:val="0"/>
          <w:sz w:val="22"/>
          <w:szCs w:val="22"/>
        </w:rPr>
      </w:pPr>
      <w:r w:rsidRPr="00FE343A">
        <w:rPr>
          <w:snapToGrid w:val="0"/>
          <w:sz w:val="22"/>
          <w:szCs w:val="22"/>
        </w:rPr>
        <w:t>The container is clearly labeled:  0.6 N HCl</w:t>
      </w:r>
    </w:p>
    <w:p w:rsidR="00A344E8" w:rsidRPr="00FE343A" w:rsidRDefault="00A344E8" w:rsidP="00A344E8">
      <w:pPr>
        <w:jc w:val="both"/>
        <w:rPr>
          <w:snapToGrid w:val="0"/>
          <w:sz w:val="22"/>
          <w:szCs w:val="22"/>
        </w:rPr>
      </w:pPr>
    </w:p>
    <w:p w:rsidR="00A344E8" w:rsidRPr="00FE343A" w:rsidRDefault="00A344E8" w:rsidP="00A344E8">
      <w:pPr>
        <w:ind w:left="1260" w:hanging="1260"/>
        <w:jc w:val="both"/>
        <w:rPr>
          <w:snapToGrid w:val="0"/>
          <w:sz w:val="22"/>
          <w:szCs w:val="22"/>
        </w:rPr>
      </w:pPr>
      <w:r w:rsidRPr="00FE343A">
        <w:rPr>
          <w:snapToGrid w:val="0"/>
          <w:sz w:val="22"/>
          <w:szCs w:val="22"/>
        </w:rPr>
        <w:tab/>
        <w:t>Example: 5 grams of sodium hydroxide pellets are dissolved in 100 ml of water</w:t>
      </w:r>
    </w:p>
    <w:p w:rsidR="00A344E8" w:rsidRPr="00FE343A" w:rsidRDefault="00A344E8" w:rsidP="00A344E8">
      <w:pPr>
        <w:jc w:val="both"/>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t>The formula weight of sodium hydroxide is 39.997</w:t>
      </w:r>
    </w:p>
    <w:p w:rsidR="00A344E8" w:rsidRPr="00FE343A" w:rsidRDefault="00A344E8" w:rsidP="00A344E8">
      <w:pPr>
        <w:jc w:val="both"/>
        <w:rPr>
          <w:snapToGrid w:val="0"/>
          <w:sz w:val="22"/>
          <w:szCs w:val="22"/>
        </w:rPr>
      </w:pPr>
      <w:r w:rsidRPr="00FE343A">
        <w:rPr>
          <w:snapToGrid w:val="0"/>
          <w:sz w:val="22"/>
          <w:szCs w:val="22"/>
        </w:rPr>
        <w:tab/>
      </w:r>
      <w:r w:rsidRPr="00FE343A">
        <w:rPr>
          <w:snapToGrid w:val="0"/>
          <w:sz w:val="22"/>
          <w:szCs w:val="22"/>
        </w:rPr>
        <w:tab/>
      </w:r>
      <w:r w:rsidRPr="00FE343A">
        <w:rPr>
          <w:snapToGrid w:val="0"/>
          <w:sz w:val="22"/>
          <w:szCs w:val="22"/>
        </w:rPr>
        <w:tab/>
        <w:t>The normality (molarity) is determined:</w:t>
      </w:r>
      <w:r w:rsidRPr="00FE343A">
        <w:rPr>
          <w:snapToGrid w:val="0"/>
          <w:sz w:val="22"/>
          <w:szCs w:val="22"/>
        </w:rPr>
        <w:tab/>
      </w:r>
    </w:p>
    <w:p w:rsidR="00A344E8" w:rsidRPr="00FE343A" w:rsidRDefault="00A344E8" w:rsidP="00A344E8">
      <w:pPr>
        <w:ind w:left="2160" w:firstLine="720"/>
        <w:jc w:val="both"/>
        <w:rPr>
          <w:snapToGrid w:val="0"/>
          <w:sz w:val="22"/>
          <w:szCs w:val="22"/>
        </w:rPr>
      </w:pPr>
      <w:r w:rsidRPr="00FE343A">
        <w:rPr>
          <w:snapToGrid w:val="0"/>
          <w:sz w:val="22"/>
          <w:szCs w:val="22"/>
        </w:rPr>
        <w:t>(5 g / 0.1 L) (1 mol / 39.997 g) = 1.25 N NaOH</w:t>
      </w:r>
    </w:p>
    <w:p w:rsidR="00A344E8" w:rsidRPr="00FE343A" w:rsidRDefault="00A344E8" w:rsidP="00A344E8">
      <w:pPr>
        <w:ind w:left="1440" w:firstLine="720"/>
        <w:jc w:val="both"/>
        <w:rPr>
          <w:snapToGrid w:val="0"/>
          <w:sz w:val="22"/>
          <w:szCs w:val="22"/>
        </w:rPr>
      </w:pPr>
      <w:r w:rsidRPr="00FE343A">
        <w:rPr>
          <w:snapToGrid w:val="0"/>
          <w:sz w:val="22"/>
          <w:szCs w:val="22"/>
        </w:rPr>
        <w:t>The lot number is 20120101NaOH1.25NXXX</w:t>
      </w:r>
    </w:p>
    <w:p w:rsidR="00A344E8" w:rsidRPr="00FE343A" w:rsidRDefault="00A344E8" w:rsidP="00A344E8">
      <w:pPr>
        <w:ind w:left="1440" w:firstLine="720"/>
        <w:jc w:val="both"/>
        <w:rPr>
          <w:snapToGrid w:val="0"/>
          <w:sz w:val="22"/>
          <w:szCs w:val="22"/>
        </w:rPr>
      </w:pPr>
      <w:r w:rsidRPr="00FE343A">
        <w:rPr>
          <w:snapToGrid w:val="0"/>
          <w:sz w:val="22"/>
          <w:szCs w:val="22"/>
        </w:rPr>
        <w:t>The container is clearly labeled:  1.25 N NaOH</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Three years</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year</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 xml:space="preserve">Eight digit format year/month/day/identity/concentration/initials of preparer.  </w:t>
      </w:r>
    </w:p>
    <w:p w:rsidR="00A344E8" w:rsidRPr="00FE343A" w:rsidRDefault="00A344E8" w:rsidP="00A344E8">
      <w:pPr>
        <w:pStyle w:val="ListParagraph"/>
        <w:autoSpaceDE w:val="0"/>
        <w:autoSpaceDN w:val="0"/>
        <w:adjustRightInd w:val="0"/>
        <w:ind w:left="122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PQCC:</w:t>
      </w:r>
      <w:r w:rsidRPr="00FE343A">
        <w:rPr>
          <w:sz w:val="22"/>
          <w:szCs w:val="22"/>
        </w:rPr>
        <w:tab/>
      </w:r>
      <w:r w:rsidRPr="00FE343A">
        <w:rPr>
          <w:sz w:val="22"/>
          <w:szCs w:val="22"/>
        </w:rPr>
        <w:tab/>
        <w:t>Acceptable result:  acidic or basic to litmus or pH paper</w:t>
      </w:r>
    </w:p>
    <w:p w:rsidR="00A344E8" w:rsidRPr="00FE343A" w:rsidRDefault="00A344E8" w:rsidP="00A344E8">
      <w:pPr>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Ammoniated Organic Solvents</w:t>
      </w:r>
    </w:p>
    <w:p w:rsidR="00A344E8" w:rsidRPr="00FE343A" w:rsidRDefault="00A344E8" w:rsidP="00A344E8">
      <w:pPr>
        <w:pStyle w:val="ListParagraph"/>
        <w:ind w:left="230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z w:val="22"/>
          <w:szCs w:val="22"/>
        </w:rPr>
        <w:t>Preparation</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 xml:space="preserve">Shake 10 </w:t>
      </w:r>
      <w:r w:rsidRPr="00FE343A">
        <w:rPr>
          <w:snapToGrid w:val="0"/>
          <w:sz w:val="22"/>
          <w:szCs w:val="22"/>
        </w:rPr>
        <w:t>milliliters</w:t>
      </w:r>
      <w:r w:rsidRPr="00FE343A">
        <w:rPr>
          <w:sz w:val="22"/>
          <w:szCs w:val="22"/>
        </w:rPr>
        <w:t xml:space="preserve"> ammonium hydroxide with 100 </w:t>
      </w:r>
      <w:r w:rsidRPr="00FE343A">
        <w:rPr>
          <w:snapToGrid w:val="0"/>
          <w:sz w:val="22"/>
          <w:szCs w:val="22"/>
        </w:rPr>
        <w:t>milliliters</w:t>
      </w:r>
      <w:r w:rsidRPr="00FE343A">
        <w:rPr>
          <w:sz w:val="22"/>
          <w:szCs w:val="22"/>
        </w:rPr>
        <w:t xml:space="preserve"> of organic solvent, e.g., hexane, chloroform or a prepared solvent mixture, e.g., 4:1 </w:t>
      </w:r>
      <w:proofErr w:type="spellStart"/>
      <w:r w:rsidRPr="00FE343A">
        <w:rPr>
          <w:sz w:val="22"/>
          <w:szCs w:val="22"/>
        </w:rPr>
        <w:t>chloroform:hexane</w:t>
      </w:r>
      <w:proofErr w:type="spellEnd"/>
      <w:r w:rsidRPr="00FE343A">
        <w:rPr>
          <w:sz w:val="22"/>
          <w:szCs w:val="22"/>
        </w:rPr>
        <w:t>.</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Allow layers to separate and draw off organic solvent for use.</w:t>
      </w:r>
    </w:p>
    <w:p w:rsidR="00A344E8" w:rsidRPr="00FE343A" w:rsidRDefault="00A344E8" w:rsidP="00A344E8">
      <w:pPr>
        <w:pStyle w:val="ListParagraph"/>
        <w:jc w:val="both"/>
        <w:rPr>
          <w:b/>
          <w:snapToGrid w:val="0"/>
          <w:sz w:val="22"/>
          <w:szCs w:val="22"/>
          <w:highlight w:val="yellow"/>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glass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One month</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month</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eight digit format year/month/day/</w:t>
      </w:r>
      <w:proofErr w:type="spellStart"/>
      <w:r w:rsidRPr="00FE343A">
        <w:rPr>
          <w:sz w:val="22"/>
          <w:szCs w:val="22"/>
        </w:rPr>
        <w:t>Amm</w:t>
      </w:r>
      <w:proofErr w:type="spellEnd"/>
      <w:r w:rsidRPr="00FE343A">
        <w:rPr>
          <w:sz w:val="22"/>
          <w:szCs w:val="22"/>
        </w:rPr>
        <w:t xml:space="preserve">/solvent identification (ratio) /initials of preparer.  </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Example: 20120101AmmHex</w:t>
      </w:r>
      <w:r>
        <w:rPr>
          <w:sz w:val="22"/>
          <w:szCs w:val="22"/>
        </w:rPr>
        <w:t>1:10</w:t>
      </w:r>
      <w:r w:rsidRPr="00FE343A">
        <w:rPr>
          <w:sz w:val="22"/>
          <w:szCs w:val="22"/>
        </w:rPr>
        <w:t>XXX</w:t>
      </w:r>
    </w:p>
    <w:p w:rsidR="00A344E8" w:rsidRPr="00FE343A" w:rsidRDefault="00A344E8" w:rsidP="00A344E8">
      <w:pPr>
        <w:pStyle w:val="ListParagraph"/>
        <w:ind w:left="0"/>
        <w:jc w:val="both"/>
        <w:rPr>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PQCC:</w:t>
      </w:r>
      <w:r w:rsidRPr="00FE343A">
        <w:rPr>
          <w:sz w:val="22"/>
          <w:szCs w:val="22"/>
        </w:rPr>
        <w:tab/>
      </w:r>
      <w:r w:rsidRPr="00FE343A">
        <w:rPr>
          <w:sz w:val="22"/>
          <w:szCs w:val="22"/>
        </w:rPr>
        <w:tab/>
        <w:t>Acceptable result:  basic to litmus or pH paper</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Acidified Organic Solvents</w:t>
      </w:r>
    </w:p>
    <w:p w:rsidR="00A344E8" w:rsidRPr="00FE343A" w:rsidRDefault="00A344E8" w:rsidP="00A344E8">
      <w:pPr>
        <w:pStyle w:val="ListParagraph"/>
        <w:ind w:left="230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z w:val="22"/>
          <w:szCs w:val="22"/>
        </w:rPr>
        <w:t>Preparation</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 xml:space="preserve">Shake 10 </w:t>
      </w:r>
      <w:r w:rsidRPr="00FE343A">
        <w:rPr>
          <w:snapToGrid w:val="0"/>
          <w:sz w:val="22"/>
          <w:szCs w:val="22"/>
        </w:rPr>
        <w:t>milliliters</w:t>
      </w:r>
      <w:r w:rsidRPr="00FE343A">
        <w:rPr>
          <w:sz w:val="22"/>
          <w:szCs w:val="22"/>
        </w:rPr>
        <w:t xml:space="preserve"> concentrated hydrochloric acid with 100 </w:t>
      </w:r>
      <w:r w:rsidRPr="00FE343A">
        <w:rPr>
          <w:snapToGrid w:val="0"/>
          <w:sz w:val="22"/>
          <w:szCs w:val="22"/>
        </w:rPr>
        <w:t>milliliters</w:t>
      </w:r>
      <w:r w:rsidRPr="00FE343A">
        <w:rPr>
          <w:sz w:val="22"/>
          <w:szCs w:val="22"/>
        </w:rPr>
        <w:t xml:space="preserve"> of organic solvent, e.g., diethyl ether, chloroform or a prepared solvent mixture, e.g., 4:1 diethyl </w:t>
      </w:r>
      <w:proofErr w:type="spellStart"/>
      <w:r w:rsidRPr="00FE343A">
        <w:rPr>
          <w:sz w:val="22"/>
          <w:szCs w:val="22"/>
        </w:rPr>
        <w:t>ether:hexane</w:t>
      </w:r>
      <w:proofErr w:type="spellEnd"/>
      <w:r w:rsidRPr="00FE343A">
        <w:rPr>
          <w:sz w:val="22"/>
          <w:szCs w:val="22"/>
        </w:rPr>
        <w:t>.</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z w:val="22"/>
          <w:szCs w:val="22"/>
        </w:rPr>
        <w:t>Allow layers to separate and draw off organic solvent for use.</w:t>
      </w:r>
    </w:p>
    <w:p w:rsidR="00A344E8" w:rsidRPr="00FE343A" w:rsidRDefault="00A344E8" w:rsidP="00A344E8">
      <w:pPr>
        <w:pStyle w:val="ListParagraph"/>
        <w:jc w:val="both"/>
        <w:rPr>
          <w:b/>
          <w:snapToGrid w:val="0"/>
          <w:sz w:val="22"/>
          <w:szCs w:val="22"/>
          <w:highlight w:val="yellow"/>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glass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One month</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month</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 xml:space="preserve">eight digit format year/month/day/ Acidic/solvent identification (ratio) /initials of preparer.  </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Example: 20120101AcidicHex</w:t>
      </w:r>
      <w:r>
        <w:rPr>
          <w:sz w:val="22"/>
          <w:szCs w:val="22"/>
        </w:rPr>
        <w:t>1:10</w:t>
      </w:r>
      <w:r w:rsidRPr="00FE343A">
        <w:rPr>
          <w:sz w:val="22"/>
          <w:szCs w:val="22"/>
        </w:rPr>
        <w:t>XXX</w:t>
      </w:r>
    </w:p>
    <w:p w:rsidR="00A344E8" w:rsidRPr="00FE343A" w:rsidRDefault="00A344E8" w:rsidP="00A344E8">
      <w:pPr>
        <w:pStyle w:val="ListParagraph"/>
        <w:ind w:left="0"/>
        <w:jc w:val="both"/>
        <w:rPr>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z w:val="22"/>
          <w:szCs w:val="22"/>
        </w:rPr>
        <w:t>PQCC:</w:t>
      </w:r>
      <w:r w:rsidRPr="00FE343A">
        <w:rPr>
          <w:sz w:val="22"/>
          <w:szCs w:val="22"/>
        </w:rPr>
        <w:tab/>
      </w:r>
      <w:r w:rsidRPr="00FE343A">
        <w:rPr>
          <w:sz w:val="22"/>
          <w:szCs w:val="22"/>
        </w:rPr>
        <w:tab/>
        <w:t>Acceptable result:  acidic to litmus or pH paper</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napToGrid w:val="0"/>
          <w:sz w:val="22"/>
          <w:szCs w:val="22"/>
        </w:rPr>
        <w:t>Organic solvent mixture</w:t>
      </w:r>
    </w:p>
    <w:p w:rsidR="00A344E8" w:rsidRPr="00FE343A" w:rsidRDefault="00A344E8" w:rsidP="00A344E8">
      <w:pPr>
        <w:pStyle w:val="ListParagraph"/>
        <w:ind w:left="230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Preparation</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3"/>
          <w:numId w:val="14"/>
        </w:numPr>
        <w:jc w:val="both"/>
        <w:rPr>
          <w:b/>
          <w:snapToGrid w:val="0"/>
          <w:sz w:val="22"/>
          <w:szCs w:val="22"/>
        </w:rPr>
      </w:pPr>
      <w:r w:rsidRPr="00FE343A">
        <w:rPr>
          <w:snapToGrid w:val="0"/>
          <w:sz w:val="22"/>
          <w:szCs w:val="22"/>
        </w:rPr>
        <w:t>Mix desired solvents in ratio desired.  Mix prior to each use.</w:t>
      </w:r>
    </w:p>
    <w:p w:rsidR="00A344E8" w:rsidRPr="00FE343A" w:rsidRDefault="00A344E8" w:rsidP="00A344E8">
      <w:pPr>
        <w:jc w:val="both"/>
        <w:rPr>
          <w:b/>
          <w:snapToGrid w:val="0"/>
          <w:sz w:val="22"/>
          <w:szCs w:val="22"/>
          <w:highlight w:val="yellow"/>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Storage:  </w:t>
      </w:r>
      <w:r w:rsidRPr="00FE343A">
        <w:rPr>
          <w:sz w:val="22"/>
          <w:szCs w:val="22"/>
        </w:rPr>
        <w:tab/>
      </w:r>
      <w:r w:rsidRPr="00FE343A">
        <w:rPr>
          <w:sz w:val="22"/>
          <w:szCs w:val="22"/>
        </w:rPr>
        <w:tab/>
        <w:t>closed glass container.</w:t>
      </w:r>
    </w:p>
    <w:p w:rsidR="00A344E8" w:rsidRPr="00FE343A" w:rsidRDefault="00A344E8" w:rsidP="00A344E8">
      <w:pPr>
        <w:pStyle w:val="ListParagraph"/>
        <w:autoSpaceDE w:val="0"/>
        <w:autoSpaceDN w:val="0"/>
        <w:adjustRightInd w:val="0"/>
        <w:ind w:left="158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Expiration: </w:t>
      </w:r>
      <w:r w:rsidRPr="00FE343A">
        <w:rPr>
          <w:sz w:val="22"/>
          <w:szCs w:val="22"/>
        </w:rPr>
        <w:tab/>
        <w:t>Stock container:  Three years</w:t>
      </w:r>
    </w:p>
    <w:p w:rsidR="00A344E8" w:rsidRPr="00FE343A" w:rsidRDefault="00A344E8" w:rsidP="00A344E8">
      <w:pPr>
        <w:autoSpaceDE w:val="0"/>
        <w:autoSpaceDN w:val="0"/>
        <w:adjustRightInd w:val="0"/>
        <w:ind w:left="2160" w:firstLine="720"/>
        <w:jc w:val="both"/>
        <w:rPr>
          <w:b/>
          <w:sz w:val="22"/>
          <w:szCs w:val="22"/>
        </w:rPr>
      </w:pPr>
      <w:r w:rsidRPr="00FE343A">
        <w:rPr>
          <w:sz w:val="22"/>
          <w:szCs w:val="22"/>
        </w:rPr>
        <w:t>Use container:  One year</w:t>
      </w:r>
    </w:p>
    <w:p w:rsidR="00A344E8" w:rsidRPr="00FE343A" w:rsidRDefault="00A344E8" w:rsidP="00A344E8">
      <w:pPr>
        <w:autoSpaceDE w:val="0"/>
        <w:autoSpaceDN w:val="0"/>
        <w:adjustRightInd w:val="0"/>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 xml:space="preserve">Lot number:  </w:t>
      </w:r>
      <w:r w:rsidRPr="00FE343A">
        <w:rPr>
          <w:sz w:val="22"/>
          <w:szCs w:val="22"/>
        </w:rPr>
        <w:tab/>
        <w:t xml:space="preserve">Eight digit format year/month/day/solvent identification and ratio/initials of preparer.  </w:t>
      </w:r>
    </w:p>
    <w:p w:rsidR="00A344E8" w:rsidRPr="00FE343A" w:rsidRDefault="00A344E8" w:rsidP="00A344E8">
      <w:pPr>
        <w:pStyle w:val="ListParagraph"/>
        <w:autoSpaceDE w:val="0"/>
        <w:autoSpaceDN w:val="0"/>
        <w:adjustRightInd w:val="0"/>
        <w:ind w:left="2880"/>
        <w:jc w:val="both"/>
        <w:rPr>
          <w:b/>
          <w:sz w:val="22"/>
          <w:szCs w:val="22"/>
        </w:rPr>
      </w:pPr>
      <w:r w:rsidRPr="00FE343A">
        <w:rPr>
          <w:sz w:val="22"/>
          <w:szCs w:val="22"/>
        </w:rPr>
        <w:t>Example:</w:t>
      </w:r>
      <w:r w:rsidRPr="00FE343A">
        <w:rPr>
          <w:sz w:val="22"/>
          <w:szCs w:val="22"/>
        </w:rPr>
        <w:tab/>
        <w:t>20120101CHCl3IPA3:1XXX</w:t>
      </w:r>
    </w:p>
    <w:p w:rsidR="00A344E8" w:rsidRPr="00FE343A" w:rsidRDefault="00A344E8" w:rsidP="00A344E8">
      <w:pPr>
        <w:pStyle w:val="ListParagraph"/>
        <w:autoSpaceDE w:val="0"/>
        <w:autoSpaceDN w:val="0"/>
        <w:adjustRightInd w:val="0"/>
        <w:ind w:left="1224"/>
        <w:jc w:val="both"/>
        <w:rPr>
          <w:b/>
          <w:sz w:val="22"/>
          <w:szCs w:val="22"/>
        </w:rPr>
      </w:pPr>
    </w:p>
    <w:p w:rsidR="00A344E8" w:rsidRPr="00FE343A"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PQCC:</w:t>
      </w:r>
      <w:r w:rsidRPr="00FE343A">
        <w:rPr>
          <w:sz w:val="22"/>
          <w:szCs w:val="22"/>
        </w:rPr>
        <w:tab/>
      </w:r>
      <w:r w:rsidRPr="00FE343A">
        <w:rPr>
          <w:sz w:val="22"/>
          <w:szCs w:val="22"/>
        </w:rPr>
        <w:tab/>
        <w:t>Observe for complete mixing.</w:t>
      </w:r>
    </w:p>
    <w:p w:rsidR="00A344E8" w:rsidRPr="00FE343A" w:rsidRDefault="00A344E8" w:rsidP="00A344E8">
      <w:pPr>
        <w:pStyle w:val="ListParagraph"/>
        <w:autoSpaceDE w:val="0"/>
        <w:autoSpaceDN w:val="0"/>
        <w:adjustRightInd w:val="0"/>
        <w:ind w:left="2880"/>
        <w:jc w:val="both"/>
        <w:rPr>
          <w:b/>
          <w:sz w:val="22"/>
          <w:szCs w:val="22"/>
        </w:rPr>
      </w:pPr>
      <w:r w:rsidRPr="00FE343A">
        <w:rPr>
          <w:sz w:val="22"/>
          <w:szCs w:val="22"/>
        </w:rPr>
        <w:t>Acceptable result:</w:t>
      </w:r>
      <w:r w:rsidRPr="00FE343A">
        <w:rPr>
          <w:sz w:val="22"/>
          <w:szCs w:val="22"/>
        </w:rPr>
        <w:tab/>
        <w:t>Only one layer is present.</w:t>
      </w:r>
    </w:p>
    <w:p w:rsidR="00A344E8" w:rsidRPr="00FE343A" w:rsidRDefault="00A344E8" w:rsidP="00A344E8">
      <w:pPr>
        <w:pStyle w:val="ListParagraph"/>
        <w:ind w:left="3312"/>
        <w:jc w:val="both"/>
        <w:rPr>
          <w:b/>
          <w:snapToGrid w:val="0"/>
          <w:sz w:val="22"/>
          <w:szCs w:val="22"/>
        </w:rPr>
      </w:pPr>
    </w:p>
    <w:p w:rsidR="00A344E8" w:rsidRPr="00FE343A" w:rsidRDefault="00A344E8" w:rsidP="00A344E8">
      <w:pPr>
        <w:pStyle w:val="ListParagraph"/>
        <w:numPr>
          <w:ilvl w:val="1"/>
          <w:numId w:val="14"/>
        </w:numPr>
        <w:jc w:val="both"/>
        <w:rPr>
          <w:b/>
          <w:snapToGrid w:val="0"/>
          <w:sz w:val="22"/>
          <w:szCs w:val="22"/>
        </w:rPr>
      </w:pPr>
      <w:r w:rsidRPr="00FE343A">
        <w:rPr>
          <w:b/>
          <w:sz w:val="22"/>
          <w:szCs w:val="22"/>
        </w:rPr>
        <w:t>Procedure</w:t>
      </w:r>
    </w:p>
    <w:p w:rsidR="00A344E8" w:rsidRPr="00FE343A" w:rsidRDefault="00A344E8" w:rsidP="00A344E8">
      <w:pPr>
        <w:pStyle w:val="ListParagraph"/>
        <w:ind w:left="792"/>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t xml:space="preserve">Samples may be extracted to isolate the compound of interest.  </w:t>
      </w:r>
    </w:p>
    <w:p w:rsidR="00A344E8" w:rsidRPr="00FE343A" w:rsidRDefault="00A344E8" w:rsidP="00A344E8">
      <w:pPr>
        <w:pStyle w:val="ListParagraph"/>
        <w:ind w:left="1224"/>
        <w:jc w:val="both"/>
        <w:rPr>
          <w:b/>
          <w:snapToGrid w:val="0"/>
          <w:sz w:val="22"/>
          <w:szCs w:val="22"/>
        </w:rPr>
      </w:pPr>
    </w:p>
    <w:p w:rsidR="00A344E8" w:rsidRPr="00FE343A" w:rsidRDefault="00A344E8" w:rsidP="00A344E8">
      <w:pPr>
        <w:pStyle w:val="ListParagraph"/>
        <w:numPr>
          <w:ilvl w:val="2"/>
          <w:numId w:val="14"/>
        </w:numPr>
        <w:jc w:val="both"/>
        <w:rPr>
          <w:b/>
          <w:snapToGrid w:val="0"/>
          <w:sz w:val="22"/>
          <w:szCs w:val="22"/>
        </w:rPr>
      </w:pPr>
      <w:r w:rsidRPr="00FE343A">
        <w:rPr>
          <w:snapToGrid w:val="0"/>
          <w:sz w:val="22"/>
          <w:szCs w:val="22"/>
        </w:rPr>
        <w:lastRenderedPageBreak/>
        <w:t xml:space="preserve">Consider the chemical properties, e.g., solubility, partition coefficient and dissociation constant, of the sample and the medium, e.g., pH, and determine the extraction technique.  Consider the stability and volatility, especially when applying heat and/or strong acids or bases.  Typically basic and acidic drugs are extracted at a pH 2 to 3 units above and below, respectively, the </w:t>
      </w:r>
      <w:proofErr w:type="spellStart"/>
      <w:r w:rsidRPr="00FE343A">
        <w:rPr>
          <w:snapToGrid w:val="0"/>
          <w:sz w:val="22"/>
          <w:szCs w:val="22"/>
        </w:rPr>
        <w:t>pK</w:t>
      </w:r>
      <w:r w:rsidRPr="00FE343A">
        <w:rPr>
          <w:snapToGrid w:val="0"/>
          <w:sz w:val="22"/>
          <w:szCs w:val="22"/>
          <w:vertAlign w:val="subscript"/>
        </w:rPr>
        <w:t>a</w:t>
      </w:r>
      <w:proofErr w:type="spellEnd"/>
      <w:r w:rsidRPr="00FE343A">
        <w:rPr>
          <w:snapToGrid w:val="0"/>
          <w:sz w:val="22"/>
          <w:szCs w:val="22"/>
        </w:rPr>
        <w:t xml:space="preserve"> values of the drugs.</w:t>
      </w:r>
    </w:p>
    <w:p w:rsidR="00A344E8" w:rsidRPr="00FE343A" w:rsidRDefault="00A344E8" w:rsidP="00A344E8">
      <w:pPr>
        <w:jc w:val="both"/>
        <w:rPr>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an organic basic drug:</w:t>
      </w:r>
    </w:p>
    <w:p w:rsidR="00A344E8" w:rsidRPr="00FE343A" w:rsidRDefault="00A344E8" w:rsidP="00A344E8">
      <w:pPr>
        <w:pStyle w:val="ListParagraph"/>
        <w:autoSpaceDE w:val="0"/>
        <w:autoSpaceDN w:val="0"/>
        <w:adjustRightInd w:val="0"/>
        <w:ind w:left="1728"/>
        <w:jc w:val="both"/>
        <w:rPr>
          <w:b/>
          <w:sz w:val="22"/>
          <w:szCs w:val="22"/>
        </w:rPr>
      </w:pPr>
    </w:p>
    <w:p w:rsidR="00A344E8" w:rsidRPr="00FE343A" w:rsidRDefault="00A344E8" w:rsidP="00A344E8">
      <w:pPr>
        <w:pStyle w:val="ListParagraph"/>
        <w:numPr>
          <w:ilvl w:val="3"/>
          <w:numId w:val="15"/>
        </w:numPr>
        <w:autoSpaceDE w:val="0"/>
        <w:autoSpaceDN w:val="0"/>
        <w:adjustRightInd w:val="0"/>
        <w:jc w:val="both"/>
        <w:rPr>
          <w:b/>
          <w:sz w:val="22"/>
          <w:szCs w:val="22"/>
        </w:rPr>
      </w:pPr>
      <w:r w:rsidRPr="00FE343A">
        <w:rPr>
          <w:sz w:val="22"/>
          <w:szCs w:val="22"/>
        </w:rPr>
        <w:t xml:space="preserve">Dissolve the sample in a dilute acid reagent and verify acidity with litmus or pH paper. </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Wash the aqueous solution with an organic solvent chosen based upon the solubilities of the sample and medium to aid in the removal of any unwanted compounds in the medium.</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Repeat the wash if necessary.</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Add a basic reagent to the aqueous solution and verify basicity with litmus or pH paper.</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Wash the aqueous solution with an organic solvent chosen based upon the solubilities of the sample and medium to aid in the removal of any unwanted compounds in the medium.</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 xml:space="preserve">Evaporate the solvent in the fume hood, apply heat if desired and the compound of interest is compatible.  </w:t>
      </w:r>
    </w:p>
    <w:p w:rsidR="00A344E8" w:rsidRPr="00FE343A" w:rsidRDefault="00A344E8" w:rsidP="00A344E8">
      <w:pPr>
        <w:pStyle w:val="ListParagraph"/>
        <w:numPr>
          <w:ilvl w:val="4"/>
          <w:numId w:val="15"/>
        </w:numPr>
        <w:autoSpaceDE w:val="0"/>
        <w:autoSpaceDN w:val="0"/>
        <w:adjustRightInd w:val="0"/>
        <w:jc w:val="both"/>
        <w:rPr>
          <w:sz w:val="22"/>
          <w:szCs w:val="22"/>
        </w:rPr>
      </w:pPr>
      <w:r w:rsidRPr="00FE343A">
        <w:rPr>
          <w:sz w:val="22"/>
          <w:szCs w:val="22"/>
        </w:rPr>
        <w:t>If excess moisture is a concern, dry the organic solvent over a drying agent, e.g., sodium or magnesium sulfate.</w:t>
      </w:r>
    </w:p>
    <w:p w:rsidR="00A344E8" w:rsidRPr="00FE343A" w:rsidRDefault="00A344E8" w:rsidP="00A344E8">
      <w:pPr>
        <w:pStyle w:val="ListParagraph"/>
        <w:numPr>
          <w:ilvl w:val="4"/>
          <w:numId w:val="15"/>
        </w:numPr>
        <w:autoSpaceDE w:val="0"/>
        <w:autoSpaceDN w:val="0"/>
        <w:adjustRightInd w:val="0"/>
        <w:jc w:val="both"/>
        <w:rPr>
          <w:sz w:val="22"/>
          <w:szCs w:val="22"/>
        </w:rPr>
      </w:pPr>
      <w:r w:rsidRPr="00FE343A">
        <w:rPr>
          <w:sz w:val="22"/>
          <w:szCs w:val="22"/>
        </w:rPr>
        <w:t>If the compound of interest is volatile, add an acidified organic solvent prior to evaporation or evaporate without heat.</w:t>
      </w:r>
    </w:p>
    <w:p w:rsidR="00A344E8" w:rsidRPr="00FE343A" w:rsidRDefault="00A344E8" w:rsidP="00A344E8">
      <w:pPr>
        <w:pStyle w:val="ListParagraph"/>
        <w:numPr>
          <w:ilvl w:val="3"/>
          <w:numId w:val="15"/>
        </w:numPr>
        <w:autoSpaceDE w:val="0"/>
        <w:autoSpaceDN w:val="0"/>
        <w:adjustRightInd w:val="0"/>
        <w:jc w:val="both"/>
        <w:rPr>
          <w:sz w:val="22"/>
          <w:szCs w:val="22"/>
        </w:rPr>
      </w:pPr>
      <w:r w:rsidRPr="00FE343A">
        <w:rPr>
          <w:sz w:val="22"/>
          <w:szCs w:val="22"/>
        </w:rPr>
        <w:t>Add a few drops of organic solvent if recrystallization is desired.  Apply heat if desired and the compound of interest is compatible.</w:t>
      </w:r>
    </w:p>
    <w:p w:rsidR="00A344E8" w:rsidRPr="00FE343A" w:rsidRDefault="00A344E8" w:rsidP="00A344E8">
      <w:pPr>
        <w:pStyle w:val="ListParagraph"/>
        <w:autoSpaceDE w:val="0"/>
        <w:autoSpaceDN w:val="0"/>
        <w:adjustRightInd w:val="0"/>
        <w:ind w:left="2304"/>
        <w:jc w:val="both"/>
        <w:rPr>
          <w:b/>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cocaine hydrochloride and inositol:</w:t>
      </w:r>
    </w:p>
    <w:p w:rsidR="00A344E8" w:rsidRPr="00FE343A" w:rsidRDefault="00A344E8" w:rsidP="00A344E8">
      <w:pPr>
        <w:pStyle w:val="ListParagraph"/>
        <w:autoSpaceDE w:val="0"/>
        <w:autoSpaceDN w:val="0"/>
        <w:adjustRightInd w:val="0"/>
        <w:ind w:left="2160"/>
        <w:jc w:val="both"/>
        <w:rPr>
          <w:sz w:val="22"/>
          <w:szCs w:val="22"/>
        </w:rPr>
      </w:pPr>
    </w:p>
    <w:p w:rsidR="00A344E8" w:rsidRPr="00FE343A" w:rsidRDefault="00A344E8" w:rsidP="00A344E8">
      <w:pPr>
        <w:pStyle w:val="ListParagraph"/>
        <w:numPr>
          <w:ilvl w:val="0"/>
          <w:numId w:val="16"/>
        </w:numPr>
        <w:autoSpaceDE w:val="0"/>
        <w:autoSpaceDN w:val="0"/>
        <w:adjustRightInd w:val="0"/>
        <w:jc w:val="both"/>
        <w:rPr>
          <w:b/>
          <w:sz w:val="22"/>
          <w:szCs w:val="22"/>
        </w:rPr>
      </w:pPr>
      <w:r w:rsidRPr="00FE343A">
        <w:rPr>
          <w:sz w:val="22"/>
          <w:szCs w:val="22"/>
        </w:rPr>
        <w:t>Place sample in filter paper over beaker.</w:t>
      </w:r>
    </w:p>
    <w:p w:rsidR="00A344E8" w:rsidRPr="00FE343A" w:rsidRDefault="00A344E8" w:rsidP="00A344E8">
      <w:pPr>
        <w:pStyle w:val="ListParagraph"/>
        <w:numPr>
          <w:ilvl w:val="0"/>
          <w:numId w:val="16"/>
        </w:numPr>
        <w:autoSpaceDE w:val="0"/>
        <w:autoSpaceDN w:val="0"/>
        <w:adjustRightInd w:val="0"/>
        <w:jc w:val="both"/>
        <w:rPr>
          <w:b/>
          <w:sz w:val="22"/>
          <w:szCs w:val="22"/>
        </w:rPr>
      </w:pPr>
      <w:r w:rsidRPr="00FE343A">
        <w:rPr>
          <w:sz w:val="22"/>
          <w:szCs w:val="22"/>
        </w:rPr>
        <w:t>Wash sample in filter paper with chloroform and collect chloroform.</w:t>
      </w:r>
    </w:p>
    <w:p w:rsidR="00A344E8" w:rsidRPr="00FE343A" w:rsidRDefault="00A344E8" w:rsidP="00A344E8">
      <w:pPr>
        <w:pStyle w:val="ListParagraph"/>
        <w:numPr>
          <w:ilvl w:val="0"/>
          <w:numId w:val="16"/>
        </w:numPr>
        <w:autoSpaceDE w:val="0"/>
        <w:autoSpaceDN w:val="0"/>
        <w:adjustRightInd w:val="0"/>
        <w:jc w:val="both"/>
        <w:rPr>
          <w:b/>
          <w:sz w:val="22"/>
          <w:szCs w:val="22"/>
        </w:rPr>
      </w:pPr>
      <w:r w:rsidRPr="00FE343A">
        <w:rPr>
          <w:sz w:val="22"/>
          <w:szCs w:val="22"/>
        </w:rPr>
        <w:t>Evaporate chloroform.</w:t>
      </w:r>
    </w:p>
    <w:p w:rsidR="00A344E8" w:rsidRPr="00FE343A" w:rsidRDefault="00A344E8" w:rsidP="00A344E8">
      <w:pPr>
        <w:pStyle w:val="ListParagraph"/>
        <w:autoSpaceDE w:val="0"/>
        <w:autoSpaceDN w:val="0"/>
        <w:adjustRightInd w:val="0"/>
        <w:ind w:left="2880"/>
        <w:jc w:val="both"/>
        <w:rPr>
          <w:b/>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hydrocodone and acetaminophen pharmaceutical tablet:</w:t>
      </w:r>
    </w:p>
    <w:p w:rsidR="00A344E8" w:rsidRPr="00FE343A" w:rsidRDefault="00A344E8" w:rsidP="00A344E8">
      <w:pPr>
        <w:pStyle w:val="ListParagraph"/>
        <w:autoSpaceDE w:val="0"/>
        <w:autoSpaceDN w:val="0"/>
        <w:adjustRightInd w:val="0"/>
        <w:ind w:left="1728"/>
        <w:jc w:val="both"/>
        <w:rPr>
          <w:b/>
          <w:sz w:val="22"/>
          <w:szCs w:val="22"/>
        </w:rPr>
      </w:pP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Crush tablet and place in filter paper.</w:t>
      </w: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Wash sample with diethyl ether and allow material in filter paper to dry.</w:t>
      </w: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Wash sample in filter paper with ammoniated hexane and collect ammoniated hexane.</w:t>
      </w:r>
    </w:p>
    <w:p w:rsidR="00A344E8" w:rsidRPr="00FE343A" w:rsidRDefault="00A344E8" w:rsidP="00A344E8">
      <w:pPr>
        <w:pStyle w:val="ListParagraph"/>
        <w:numPr>
          <w:ilvl w:val="0"/>
          <w:numId w:val="17"/>
        </w:numPr>
        <w:autoSpaceDE w:val="0"/>
        <w:autoSpaceDN w:val="0"/>
        <w:adjustRightInd w:val="0"/>
        <w:jc w:val="both"/>
        <w:rPr>
          <w:b/>
          <w:sz w:val="22"/>
          <w:szCs w:val="22"/>
        </w:rPr>
      </w:pPr>
      <w:r w:rsidRPr="00FE343A">
        <w:rPr>
          <w:sz w:val="22"/>
          <w:szCs w:val="22"/>
        </w:rPr>
        <w:t>Evaporate ammoniated hexane.</w:t>
      </w:r>
    </w:p>
    <w:p w:rsidR="00A344E8" w:rsidRPr="00FE343A" w:rsidRDefault="00A344E8" w:rsidP="00A344E8">
      <w:pPr>
        <w:pStyle w:val="ListParagraph"/>
        <w:autoSpaceDE w:val="0"/>
        <w:autoSpaceDN w:val="0"/>
        <w:adjustRightInd w:val="0"/>
        <w:ind w:left="2880"/>
        <w:jc w:val="both"/>
        <w:rPr>
          <w:b/>
          <w:sz w:val="22"/>
          <w:szCs w:val="22"/>
        </w:rPr>
      </w:pPr>
    </w:p>
    <w:p w:rsidR="00A344E8" w:rsidRPr="00FE343A" w:rsidRDefault="00A344E8" w:rsidP="00A344E8">
      <w:pPr>
        <w:pStyle w:val="ListParagraph"/>
        <w:numPr>
          <w:ilvl w:val="3"/>
          <w:numId w:val="14"/>
        </w:numPr>
        <w:autoSpaceDE w:val="0"/>
        <w:autoSpaceDN w:val="0"/>
        <w:adjustRightInd w:val="0"/>
        <w:jc w:val="both"/>
        <w:rPr>
          <w:b/>
          <w:sz w:val="22"/>
          <w:szCs w:val="22"/>
        </w:rPr>
      </w:pPr>
      <w:r w:rsidRPr="00FE343A">
        <w:rPr>
          <w:sz w:val="22"/>
          <w:szCs w:val="22"/>
        </w:rPr>
        <w:t>Example for low dosage pharmaceutical tablet:</w:t>
      </w:r>
    </w:p>
    <w:p w:rsidR="00A344E8" w:rsidRPr="00FE343A" w:rsidRDefault="00A344E8" w:rsidP="00A344E8">
      <w:pPr>
        <w:pStyle w:val="ListParagraph"/>
        <w:autoSpaceDE w:val="0"/>
        <w:autoSpaceDN w:val="0"/>
        <w:adjustRightInd w:val="0"/>
        <w:ind w:left="1728"/>
        <w:jc w:val="both"/>
        <w:rPr>
          <w:b/>
          <w:sz w:val="22"/>
          <w:szCs w:val="22"/>
        </w:rPr>
      </w:pPr>
    </w:p>
    <w:p w:rsidR="00A344E8" w:rsidRPr="00FE343A" w:rsidRDefault="00A344E8" w:rsidP="00A344E8">
      <w:pPr>
        <w:pStyle w:val="ListParagraph"/>
        <w:numPr>
          <w:ilvl w:val="0"/>
          <w:numId w:val="18"/>
        </w:numPr>
        <w:autoSpaceDE w:val="0"/>
        <w:autoSpaceDN w:val="0"/>
        <w:adjustRightInd w:val="0"/>
        <w:jc w:val="both"/>
        <w:rPr>
          <w:b/>
          <w:sz w:val="22"/>
          <w:szCs w:val="22"/>
        </w:rPr>
      </w:pPr>
      <w:r w:rsidRPr="00FE343A">
        <w:rPr>
          <w:sz w:val="22"/>
          <w:szCs w:val="22"/>
        </w:rPr>
        <w:lastRenderedPageBreak/>
        <w:t>Soak tablet in organic solvent.</w:t>
      </w:r>
    </w:p>
    <w:p w:rsidR="00A344E8" w:rsidRPr="00FE343A" w:rsidRDefault="00A344E8" w:rsidP="00A344E8">
      <w:pPr>
        <w:pStyle w:val="ListParagraph"/>
        <w:numPr>
          <w:ilvl w:val="0"/>
          <w:numId w:val="18"/>
        </w:numPr>
        <w:autoSpaceDE w:val="0"/>
        <w:autoSpaceDN w:val="0"/>
        <w:adjustRightInd w:val="0"/>
        <w:jc w:val="both"/>
        <w:rPr>
          <w:b/>
          <w:sz w:val="22"/>
          <w:szCs w:val="22"/>
        </w:rPr>
      </w:pPr>
      <w:r w:rsidRPr="00FE343A">
        <w:rPr>
          <w:sz w:val="22"/>
          <w:szCs w:val="22"/>
        </w:rPr>
        <w:t>Draw off solvent and filter for GC/MS analysis, refer to the Drug Chemistry Unit Technical Procedure for Gas Chromatography / Mass Spectrometry.</w:t>
      </w:r>
    </w:p>
    <w:p w:rsidR="00A344E8" w:rsidRPr="00FE343A" w:rsidRDefault="00A344E8" w:rsidP="00A344E8">
      <w:pPr>
        <w:pStyle w:val="ListParagraph"/>
        <w:autoSpaceDE w:val="0"/>
        <w:autoSpaceDN w:val="0"/>
        <w:adjustRightInd w:val="0"/>
        <w:ind w:left="1728"/>
        <w:jc w:val="both"/>
        <w:rPr>
          <w:b/>
          <w:sz w:val="22"/>
          <w:szCs w:val="22"/>
        </w:rPr>
      </w:pPr>
    </w:p>
    <w:p w:rsidR="00A344E8" w:rsidRPr="006C1D26" w:rsidRDefault="00A344E8" w:rsidP="00A344E8">
      <w:pPr>
        <w:pStyle w:val="ListParagraph"/>
        <w:numPr>
          <w:ilvl w:val="2"/>
          <w:numId w:val="14"/>
        </w:numPr>
        <w:autoSpaceDE w:val="0"/>
        <w:autoSpaceDN w:val="0"/>
        <w:adjustRightInd w:val="0"/>
        <w:jc w:val="both"/>
        <w:rPr>
          <w:b/>
          <w:sz w:val="22"/>
          <w:szCs w:val="22"/>
        </w:rPr>
      </w:pPr>
      <w:r w:rsidRPr="00FE343A">
        <w:rPr>
          <w:sz w:val="22"/>
          <w:szCs w:val="22"/>
        </w:rPr>
        <w:t>Record the extraction technique used in sufficient detail to allow the technique to be repeated.  Record the lot number of any prepared reagents used.  When a specific target pH is desired check the pH with pH test paper and record the observed pH</w:t>
      </w:r>
      <w:r>
        <w:rPr>
          <w:sz w:val="22"/>
          <w:szCs w:val="22"/>
        </w:rPr>
        <w:t xml:space="preserve"> (</w:t>
      </w:r>
      <w:proofErr w:type="spellStart"/>
      <w:r>
        <w:rPr>
          <w:sz w:val="22"/>
          <w:szCs w:val="22"/>
        </w:rPr>
        <w:t>ie</w:t>
      </w:r>
      <w:proofErr w:type="spellEnd"/>
      <w:r>
        <w:rPr>
          <w:sz w:val="22"/>
          <w:szCs w:val="22"/>
        </w:rPr>
        <w:t>. acidic, basic, pH-8)</w:t>
      </w:r>
      <w:r w:rsidRPr="00FE343A">
        <w:rPr>
          <w:sz w:val="22"/>
          <w:szCs w:val="22"/>
        </w:rPr>
        <w:t xml:space="preserve">.  </w:t>
      </w:r>
    </w:p>
    <w:p w:rsidR="00A344E8" w:rsidRPr="00045448" w:rsidRDefault="00A344E8" w:rsidP="00A344E8">
      <w:pPr>
        <w:pStyle w:val="ListParagraph"/>
        <w:autoSpaceDE w:val="0"/>
        <w:autoSpaceDN w:val="0"/>
        <w:adjustRightInd w:val="0"/>
        <w:ind w:left="1224"/>
        <w:jc w:val="both"/>
        <w:rPr>
          <w:b/>
          <w:color w:val="000000" w:themeColor="text1"/>
          <w:sz w:val="22"/>
          <w:szCs w:val="22"/>
        </w:rPr>
      </w:pPr>
    </w:p>
    <w:p w:rsidR="00A344E8" w:rsidRPr="00045448" w:rsidRDefault="00A344E8" w:rsidP="00A344E8">
      <w:pPr>
        <w:pStyle w:val="ListParagraph"/>
        <w:numPr>
          <w:ilvl w:val="2"/>
          <w:numId w:val="14"/>
        </w:numPr>
        <w:autoSpaceDE w:val="0"/>
        <w:autoSpaceDN w:val="0"/>
        <w:adjustRightInd w:val="0"/>
        <w:jc w:val="both"/>
        <w:rPr>
          <w:b/>
          <w:color w:val="000000" w:themeColor="text1"/>
          <w:sz w:val="22"/>
          <w:szCs w:val="22"/>
        </w:rPr>
      </w:pPr>
      <w:r w:rsidRPr="00045448">
        <w:rPr>
          <w:b/>
          <w:color w:val="000000" w:themeColor="text1"/>
          <w:sz w:val="22"/>
          <w:szCs w:val="22"/>
        </w:rPr>
        <w:t>Negative Control for GC/MS extractions</w:t>
      </w:r>
    </w:p>
    <w:p w:rsidR="00A344E8" w:rsidRPr="00045448" w:rsidRDefault="00A344E8" w:rsidP="00A344E8">
      <w:pPr>
        <w:pStyle w:val="ListParagraph"/>
        <w:autoSpaceDE w:val="0"/>
        <w:autoSpaceDN w:val="0"/>
        <w:adjustRightInd w:val="0"/>
        <w:ind w:left="1224"/>
        <w:jc w:val="both"/>
        <w:rPr>
          <w:b/>
          <w:color w:val="000000" w:themeColor="text1"/>
          <w:sz w:val="22"/>
          <w:szCs w:val="22"/>
        </w:rPr>
      </w:pPr>
    </w:p>
    <w:p w:rsidR="00A344E8" w:rsidRPr="00045448" w:rsidRDefault="00A344E8" w:rsidP="00A344E8">
      <w:pPr>
        <w:pStyle w:val="ListParagraph"/>
        <w:numPr>
          <w:ilvl w:val="3"/>
          <w:numId w:val="14"/>
        </w:numPr>
        <w:autoSpaceDE w:val="0"/>
        <w:autoSpaceDN w:val="0"/>
        <w:adjustRightInd w:val="0"/>
        <w:jc w:val="both"/>
        <w:rPr>
          <w:b/>
          <w:color w:val="000000" w:themeColor="text1"/>
          <w:sz w:val="22"/>
          <w:szCs w:val="22"/>
        </w:rPr>
      </w:pPr>
      <w:r w:rsidRPr="00045448">
        <w:rPr>
          <w:color w:val="000000" w:themeColor="text1"/>
          <w:sz w:val="22"/>
          <w:szCs w:val="22"/>
        </w:rPr>
        <w:t xml:space="preserve">Each extraction analyzed by GC/MS shall be accompanied by a negative control extraction performed immediately prior to or concurrent with the sample extraction using the same techniques, reagents and materials as the sample extraction in approximately the same amounts.  </w:t>
      </w:r>
    </w:p>
    <w:p w:rsidR="00A344E8" w:rsidRPr="00045448" w:rsidRDefault="00A344E8" w:rsidP="00A344E8">
      <w:pPr>
        <w:pStyle w:val="ListParagraph"/>
        <w:autoSpaceDE w:val="0"/>
        <w:autoSpaceDN w:val="0"/>
        <w:adjustRightInd w:val="0"/>
        <w:ind w:left="1728"/>
        <w:jc w:val="both"/>
        <w:rPr>
          <w:b/>
          <w:color w:val="000000" w:themeColor="text1"/>
          <w:sz w:val="22"/>
          <w:szCs w:val="22"/>
        </w:rPr>
      </w:pPr>
    </w:p>
    <w:p w:rsidR="00A344E8" w:rsidRPr="00045448" w:rsidRDefault="00A344E8" w:rsidP="00A344E8">
      <w:pPr>
        <w:pStyle w:val="ListParagraph"/>
        <w:numPr>
          <w:ilvl w:val="4"/>
          <w:numId w:val="14"/>
        </w:numPr>
        <w:autoSpaceDE w:val="0"/>
        <w:autoSpaceDN w:val="0"/>
        <w:adjustRightInd w:val="0"/>
        <w:jc w:val="both"/>
        <w:rPr>
          <w:b/>
          <w:color w:val="000000" w:themeColor="text1"/>
          <w:sz w:val="22"/>
          <w:szCs w:val="22"/>
        </w:rPr>
      </w:pPr>
      <w:r w:rsidRPr="00045448">
        <w:rPr>
          <w:color w:val="000000" w:themeColor="text1"/>
          <w:sz w:val="22"/>
          <w:szCs w:val="22"/>
        </w:rPr>
        <w:t>When using disposable vessels the negative control extraction may be performed in separate glassware from the sample extraction.</w:t>
      </w:r>
    </w:p>
    <w:p w:rsidR="00A344E8" w:rsidRPr="00045448" w:rsidRDefault="00A344E8" w:rsidP="00A344E8">
      <w:pPr>
        <w:pStyle w:val="ListParagraph"/>
        <w:autoSpaceDE w:val="0"/>
        <w:autoSpaceDN w:val="0"/>
        <w:adjustRightInd w:val="0"/>
        <w:ind w:left="1728"/>
        <w:jc w:val="both"/>
        <w:rPr>
          <w:b/>
          <w:color w:val="000000" w:themeColor="text1"/>
          <w:sz w:val="22"/>
          <w:szCs w:val="22"/>
        </w:rPr>
      </w:pPr>
    </w:p>
    <w:p w:rsidR="00A344E8" w:rsidRPr="00045448" w:rsidRDefault="00A344E8" w:rsidP="00A344E8">
      <w:pPr>
        <w:pStyle w:val="ListParagraph"/>
        <w:numPr>
          <w:ilvl w:val="4"/>
          <w:numId w:val="14"/>
        </w:numPr>
        <w:autoSpaceDE w:val="0"/>
        <w:autoSpaceDN w:val="0"/>
        <w:adjustRightInd w:val="0"/>
        <w:jc w:val="both"/>
        <w:rPr>
          <w:b/>
          <w:color w:val="000000" w:themeColor="text1"/>
          <w:sz w:val="22"/>
          <w:szCs w:val="22"/>
        </w:rPr>
      </w:pPr>
      <w:r w:rsidRPr="00045448">
        <w:rPr>
          <w:color w:val="000000" w:themeColor="text1"/>
          <w:sz w:val="22"/>
          <w:szCs w:val="22"/>
        </w:rPr>
        <w:t>When using reusable vessels, perform the negative control extraction in the vessel immediately prior to performing the sample extraction.</w:t>
      </w:r>
    </w:p>
    <w:p w:rsidR="00A344E8" w:rsidRPr="00045448" w:rsidRDefault="00A344E8" w:rsidP="00A344E8">
      <w:pPr>
        <w:pStyle w:val="ListParagraph"/>
        <w:autoSpaceDE w:val="0"/>
        <w:autoSpaceDN w:val="0"/>
        <w:adjustRightInd w:val="0"/>
        <w:ind w:left="2232"/>
        <w:jc w:val="both"/>
        <w:rPr>
          <w:b/>
          <w:color w:val="000000" w:themeColor="text1"/>
          <w:sz w:val="22"/>
          <w:szCs w:val="22"/>
        </w:rPr>
      </w:pPr>
    </w:p>
    <w:p w:rsidR="00A344E8" w:rsidRPr="00045448" w:rsidRDefault="00A344E8" w:rsidP="00A344E8">
      <w:pPr>
        <w:pStyle w:val="ListParagraph"/>
        <w:numPr>
          <w:ilvl w:val="4"/>
          <w:numId w:val="14"/>
        </w:numPr>
        <w:autoSpaceDE w:val="0"/>
        <w:autoSpaceDN w:val="0"/>
        <w:adjustRightInd w:val="0"/>
        <w:jc w:val="both"/>
        <w:rPr>
          <w:b/>
          <w:color w:val="000000" w:themeColor="text1"/>
          <w:sz w:val="22"/>
          <w:szCs w:val="22"/>
        </w:rPr>
      </w:pPr>
      <w:r w:rsidRPr="00045448">
        <w:rPr>
          <w:color w:val="000000" w:themeColor="text1"/>
          <w:sz w:val="22"/>
          <w:szCs w:val="22"/>
        </w:rPr>
        <w:t>When filtering, use the filter medium from the negative control extraction for the sample extraction.  Do not obtain new filter medium for the sample extraction.</w:t>
      </w:r>
    </w:p>
    <w:p w:rsidR="00A344E8" w:rsidRPr="00FE343A" w:rsidRDefault="00A344E8" w:rsidP="00A344E8">
      <w:pPr>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Limitations</w:t>
      </w:r>
    </w:p>
    <w:p w:rsidR="00A344E8" w:rsidRPr="00FE343A" w:rsidRDefault="00A344E8" w:rsidP="00A344E8">
      <w:pPr>
        <w:pStyle w:val="ListParagraph"/>
        <w:tabs>
          <w:tab w:val="left" w:pos="1440"/>
        </w:tabs>
        <w:autoSpaceDE w:val="0"/>
        <w:autoSpaceDN w:val="0"/>
        <w:adjustRightInd w:val="0"/>
        <w:ind w:left="360"/>
        <w:jc w:val="both"/>
        <w:rPr>
          <w:b/>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Solvents and pH’s must be chosen as directed in 4.7.2.</w:t>
      </w:r>
    </w:p>
    <w:p w:rsidR="00A344E8" w:rsidRPr="00FE343A" w:rsidRDefault="00A344E8" w:rsidP="00A344E8">
      <w:pPr>
        <w:pStyle w:val="ListParagraph"/>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 xml:space="preserve">Safety – </w:t>
      </w:r>
      <w:r w:rsidRPr="00FE343A">
        <w:rPr>
          <w:sz w:val="22"/>
          <w:szCs w:val="22"/>
        </w:rPr>
        <w:t>Refer to the CCBI Crime Laboratory Safety Manual</w:t>
      </w:r>
    </w:p>
    <w:p w:rsidR="00A344E8" w:rsidRPr="00FE343A" w:rsidRDefault="00A344E8" w:rsidP="00A344E8">
      <w:pPr>
        <w:pStyle w:val="ListParagraph"/>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Records</w:t>
      </w:r>
    </w:p>
    <w:p w:rsidR="00A344E8" w:rsidRPr="00FE343A" w:rsidRDefault="00A344E8" w:rsidP="00A344E8">
      <w:pPr>
        <w:pStyle w:val="ListParagraph"/>
        <w:jc w:val="both"/>
        <w:rPr>
          <w:b/>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Drug Chemistry worksheets</w:t>
      </w: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Reagent log</w:t>
      </w:r>
    </w:p>
    <w:p w:rsidR="00A344E8" w:rsidRPr="00FE343A" w:rsidRDefault="00A344E8" w:rsidP="00A344E8">
      <w:pPr>
        <w:tabs>
          <w:tab w:val="left" w:pos="1440"/>
        </w:tabs>
        <w:autoSpaceDE w:val="0"/>
        <w:autoSpaceDN w:val="0"/>
        <w:adjustRightInd w:val="0"/>
        <w:jc w:val="both"/>
        <w:rPr>
          <w:b/>
          <w:sz w:val="22"/>
          <w:szCs w:val="22"/>
        </w:rPr>
      </w:pPr>
    </w:p>
    <w:p w:rsidR="00A344E8" w:rsidRPr="00FE343A" w:rsidRDefault="00A344E8" w:rsidP="00A344E8">
      <w:pPr>
        <w:pStyle w:val="ListParagraph"/>
        <w:numPr>
          <w:ilvl w:val="0"/>
          <w:numId w:val="14"/>
        </w:numPr>
        <w:tabs>
          <w:tab w:val="left" w:pos="1440"/>
        </w:tabs>
        <w:autoSpaceDE w:val="0"/>
        <w:autoSpaceDN w:val="0"/>
        <w:adjustRightInd w:val="0"/>
        <w:jc w:val="both"/>
        <w:rPr>
          <w:b/>
          <w:sz w:val="22"/>
          <w:szCs w:val="22"/>
        </w:rPr>
      </w:pPr>
      <w:r w:rsidRPr="00FE343A">
        <w:rPr>
          <w:b/>
          <w:sz w:val="22"/>
          <w:szCs w:val="22"/>
        </w:rPr>
        <w:t xml:space="preserve">References </w:t>
      </w:r>
    </w:p>
    <w:p w:rsidR="00A344E8" w:rsidRPr="00FE343A" w:rsidRDefault="00A344E8" w:rsidP="00A344E8">
      <w:pPr>
        <w:pStyle w:val="ListParagraph"/>
        <w:jc w:val="both"/>
        <w:rPr>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t xml:space="preserve">Liu, R. H. and </w:t>
      </w:r>
      <w:proofErr w:type="spellStart"/>
      <w:r w:rsidRPr="00FE343A">
        <w:rPr>
          <w:sz w:val="22"/>
          <w:szCs w:val="22"/>
        </w:rPr>
        <w:t>Gadzala</w:t>
      </w:r>
      <w:proofErr w:type="spellEnd"/>
      <w:r w:rsidRPr="00FE343A">
        <w:rPr>
          <w:sz w:val="22"/>
          <w:szCs w:val="22"/>
        </w:rPr>
        <w:t>, D. E.  Handbook of Drug Analysis. Washington DC:  American Chemical Society, 1997.</w:t>
      </w:r>
    </w:p>
    <w:p w:rsidR="00A344E8" w:rsidRPr="00FE343A" w:rsidRDefault="00A344E8" w:rsidP="00A344E8">
      <w:pPr>
        <w:pStyle w:val="ListParagraph"/>
        <w:tabs>
          <w:tab w:val="left" w:pos="1440"/>
        </w:tabs>
        <w:autoSpaceDE w:val="0"/>
        <w:autoSpaceDN w:val="0"/>
        <w:adjustRightInd w:val="0"/>
        <w:ind w:left="792"/>
        <w:jc w:val="both"/>
        <w:rPr>
          <w:b/>
          <w:sz w:val="22"/>
          <w:szCs w:val="22"/>
        </w:rPr>
      </w:pPr>
    </w:p>
    <w:p w:rsidR="00A344E8" w:rsidRPr="00FE343A" w:rsidRDefault="00A344E8" w:rsidP="00A344E8">
      <w:pPr>
        <w:pStyle w:val="ListParagraph"/>
        <w:numPr>
          <w:ilvl w:val="1"/>
          <w:numId w:val="14"/>
        </w:numPr>
        <w:tabs>
          <w:tab w:val="left" w:pos="1440"/>
        </w:tabs>
        <w:autoSpaceDE w:val="0"/>
        <w:autoSpaceDN w:val="0"/>
        <w:adjustRightInd w:val="0"/>
        <w:jc w:val="both"/>
        <w:rPr>
          <w:b/>
          <w:sz w:val="22"/>
          <w:szCs w:val="22"/>
        </w:rPr>
      </w:pPr>
      <w:r w:rsidRPr="00FE343A">
        <w:rPr>
          <w:sz w:val="22"/>
          <w:szCs w:val="22"/>
        </w:rPr>
        <w:lastRenderedPageBreak/>
        <w:t xml:space="preserve">Butler, William P. </w:t>
      </w:r>
      <w:r w:rsidRPr="00FE343A">
        <w:rPr>
          <w:i/>
          <w:sz w:val="22"/>
          <w:szCs w:val="22"/>
        </w:rPr>
        <w:t>Methods of Analysis for Alkaloids, Opiates, Marihuana, Barbiturates, and Miscellaneous Drug, Publication #341.</w:t>
      </w:r>
      <w:r w:rsidRPr="00FE343A">
        <w:rPr>
          <w:sz w:val="22"/>
          <w:szCs w:val="22"/>
        </w:rPr>
        <w:t xml:space="preserve"> Washington, D.C.: U.S. Treasury Department, Internal Revenue Service, December, 1966: 64.</w:t>
      </w:r>
    </w:p>
    <w:p w:rsidR="00A344E8" w:rsidRPr="00FE343A" w:rsidRDefault="00A344E8" w:rsidP="00A344E8">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roofErr w:type="spellStart"/>
      <w:r w:rsidRPr="00FE343A">
        <w:rPr>
          <w:sz w:val="22"/>
          <w:szCs w:val="22"/>
        </w:rPr>
        <w:t>Casale</w:t>
      </w:r>
      <w:proofErr w:type="spellEnd"/>
      <w:r w:rsidRPr="00FE343A">
        <w:rPr>
          <w:sz w:val="22"/>
          <w:szCs w:val="22"/>
        </w:rPr>
        <w:t xml:space="preserve">, J. “An Aqueous-Organic Extraction Method for the Isolation and Identification of Psilocin from Hallucinogenic Mushrooms.” </w:t>
      </w:r>
      <w:r w:rsidRPr="00FE343A">
        <w:rPr>
          <w:i/>
          <w:sz w:val="22"/>
          <w:szCs w:val="22"/>
        </w:rPr>
        <w:t xml:space="preserve">Journal of Forensic Science </w:t>
      </w:r>
      <w:r w:rsidRPr="00FE343A">
        <w:rPr>
          <w:sz w:val="22"/>
          <w:szCs w:val="22"/>
        </w:rPr>
        <w:t xml:space="preserve">(January, 1985). </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roofErr w:type="spellStart"/>
      <w:r w:rsidRPr="00FE343A">
        <w:rPr>
          <w:sz w:val="22"/>
          <w:szCs w:val="22"/>
        </w:rPr>
        <w:t>Casale</w:t>
      </w:r>
      <w:proofErr w:type="spellEnd"/>
      <w:r w:rsidRPr="00FE343A">
        <w:rPr>
          <w:sz w:val="22"/>
          <w:szCs w:val="22"/>
        </w:rPr>
        <w:t xml:space="preserve">, J.F., and R.F.X. Klein. “Illicit Production of Cocaine.” </w:t>
      </w:r>
      <w:r w:rsidRPr="00FE343A">
        <w:rPr>
          <w:i/>
          <w:sz w:val="22"/>
          <w:szCs w:val="22"/>
        </w:rPr>
        <w:t xml:space="preserve">Forensic Science Review, </w:t>
      </w:r>
      <w:r w:rsidRPr="00FE343A">
        <w:rPr>
          <w:sz w:val="22"/>
          <w:szCs w:val="22"/>
        </w:rPr>
        <w:t xml:space="preserve">Volume 5, Issue 2 (1993): 95-107. </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roofErr w:type="spellStart"/>
      <w:r w:rsidRPr="00FE343A">
        <w:rPr>
          <w:sz w:val="22"/>
          <w:szCs w:val="22"/>
        </w:rPr>
        <w:t>Chiong</w:t>
      </w:r>
      <w:proofErr w:type="spellEnd"/>
      <w:r w:rsidRPr="00FE343A">
        <w:rPr>
          <w:sz w:val="22"/>
          <w:szCs w:val="22"/>
        </w:rPr>
        <w:t xml:space="preserve">, D.M., E. </w:t>
      </w:r>
      <w:proofErr w:type="spellStart"/>
      <w:r w:rsidRPr="00FE343A">
        <w:rPr>
          <w:sz w:val="22"/>
          <w:szCs w:val="22"/>
        </w:rPr>
        <w:t>Consuegra</w:t>
      </w:r>
      <w:proofErr w:type="spellEnd"/>
      <w:r w:rsidRPr="00FE343A">
        <w:rPr>
          <w:sz w:val="22"/>
          <w:szCs w:val="22"/>
        </w:rPr>
        <w:t xml:space="preserve">-Rodrigues and J.R. </w:t>
      </w:r>
      <w:proofErr w:type="spellStart"/>
      <w:r w:rsidRPr="00FE343A">
        <w:rPr>
          <w:sz w:val="22"/>
          <w:szCs w:val="22"/>
        </w:rPr>
        <w:t>Almirall</w:t>
      </w:r>
      <w:proofErr w:type="spellEnd"/>
      <w:r w:rsidRPr="00FE343A">
        <w:rPr>
          <w:sz w:val="22"/>
          <w:szCs w:val="22"/>
        </w:rPr>
        <w:t xml:space="preserve">.  “The Analysis and Identification of </w:t>
      </w:r>
      <w:proofErr w:type="spellStart"/>
      <w:r w:rsidRPr="00FE343A">
        <w:rPr>
          <w:sz w:val="22"/>
          <w:szCs w:val="22"/>
        </w:rPr>
        <w:t>Steroids.”</w:t>
      </w:r>
      <w:r w:rsidRPr="00FE343A">
        <w:rPr>
          <w:i/>
          <w:sz w:val="22"/>
          <w:szCs w:val="22"/>
        </w:rPr>
        <w:t>Journal</w:t>
      </w:r>
      <w:proofErr w:type="spellEnd"/>
      <w:r w:rsidRPr="00FE343A">
        <w:rPr>
          <w:i/>
          <w:sz w:val="22"/>
          <w:szCs w:val="22"/>
        </w:rPr>
        <w:t xml:space="preserve"> of Forensic Science,</w:t>
      </w:r>
      <w:r w:rsidRPr="00FE343A">
        <w:rPr>
          <w:sz w:val="22"/>
          <w:szCs w:val="22"/>
        </w:rPr>
        <w:t xml:space="preserve"> Volume 37. Issue 37, (March, 1992): 488-502.</w:t>
      </w:r>
    </w:p>
    <w:p w:rsidR="00A344E8" w:rsidRPr="00FE343A" w:rsidRDefault="00A344E8" w:rsidP="00A344E8">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Clarke, E.G.C. and R.G. Todd, eds.  </w:t>
      </w:r>
      <w:r w:rsidRPr="00FE343A">
        <w:rPr>
          <w:i/>
          <w:sz w:val="22"/>
          <w:szCs w:val="22"/>
        </w:rPr>
        <w:t>Isolation and Identification of Drugs</w:t>
      </w:r>
      <w:r w:rsidRPr="00FE343A">
        <w:rPr>
          <w:sz w:val="22"/>
          <w:szCs w:val="22"/>
        </w:rPr>
        <w:t>. 1</w:t>
      </w:r>
      <w:r w:rsidRPr="00FE343A">
        <w:rPr>
          <w:sz w:val="22"/>
          <w:szCs w:val="22"/>
          <w:vertAlign w:val="superscript"/>
        </w:rPr>
        <w:t>st</w:t>
      </w:r>
      <w:r w:rsidRPr="00FE343A">
        <w:rPr>
          <w:sz w:val="22"/>
          <w:szCs w:val="22"/>
        </w:rPr>
        <w:t xml:space="preserve"> Edition. London: Pharmaceutical Press, 1969.</w:t>
      </w:r>
    </w:p>
    <w:p w:rsidR="00A344E8" w:rsidRPr="00FE343A" w:rsidRDefault="00A344E8" w:rsidP="00A344E8">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Moffat, A. C., et al., eds. </w:t>
      </w:r>
      <w:r w:rsidRPr="00FE343A">
        <w:rPr>
          <w:i/>
          <w:sz w:val="22"/>
          <w:szCs w:val="22"/>
        </w:rPr>
        <w:t>Clarke’s Isolation and Identification of Drug.</w:t>
      </w:r>
      <w:r w:rsidRPr="00FE343A">
        <w:rPr>
          <w:sz w:val="22"/>
          <w:szCs w:val="22"/>
        </w:rPr>
        <w:t xml:space="preserve"> 2</w:t>
      </w:r>
      <w:r w:rsidRPr="00FE343A">
        <w:rPr>
          <w:sz w:val="22"/>
          <w:szCs w:val="22"/>
          <w:vertAlign w:val="superscript"/>
        </w:rPr>
        <w:t>nd</w:t>
      </w:r>
      <w:r w:rsidRPr="00FE343A">
        <w:rPr>
          <w:sz w:val="22"/>
          <w:szCs w:val="22"/>
        </w:rPr>
        <w:t xml:space="preserve"> Edition. London:  Pharmaceutical Press, 1986.</w:t>
      </w:r>
    </w:p>
    <w:p w:rsidR="00A344E8" w:rsidRPr="00FE343A" w:rsidRDefault="00A344E8" w:rsidP="00A344E8">
      <w:pPr>
        <w:pStyle w:val="ListParagraph"/>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Moffat, A. C., et al., eds. </w:t>
      </w:r>
      <w:r w:rsidRPr="00FE343A">
        <w:rPr>
          <w:i/>
          <w:sz w:val="22"/>
          <w:szCs w:val="22"/>
        </w:rPr>
        <w:t>Clarke’s Isolation and Identification of Drug.</w:t>
      </w:r>
      <w:r w:rsidRPr="00FE343A">
        <w:rPr>
          <w:sz w:val="22"/>
          <w:szCs w:val="22"/>
        </w:rPr>
        <w:t xml:space="preserve"> 4</w:t>
      </w:r>
      <w:r w:rsidRPr="00FE343A">
        <w:rPr>
          <w:sz w:val="22"/>
          <w:szCs w:val="22"/>
          <w:vertAlign w:val="superscript"/>
        </w:rPr>
        <w:t>th</w:t>
      </w:r>
      <w:r w:rsidRPr="00FE343A">
        <w:rPr>
          <w:sz w:val="22"/>
          <w:szCs w:val="22"/>
        </w:rPr>
        <w:t xml:space="preserve"> Edition. London:  Pharmaceutical Press, 2011.</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ind w:left="792"/>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Sarwar, Mohammad and John McDonald.  “A Rapid Extraction and GC-MS Methodology for the Identification of Psilocyn in Mushroom/Chocolate Concoctions.” </w:t>
      </w:r>
      <w:r w:rsidRPr="00FE343A">
        <w:rPr>
          <w:i/>
          <w:sz w:val="22"/>
          <w:szCs w:val="22"/>
        </w:rPr>
        <w:t>Microgram Journal,</w:t>
      </w:r>
      <w:r w:rsidRPr="00FE343A">
        <w:rPr>
          <w:sz w:val="22"/>
          <w:szCs w:val="22"/>
        </w:rPr>
        <w:t xml:space="preserve"> Volume , Issue 3-4 (July-December 2003).</w:t>
      </w:r>
    </w:p>
    <w:p w:rsidR="00A344E8" w:rsidRPr="00FE343A" w:rsidRDefault="00A344E8" w:rsidP="00A344E8">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Suzuki, E.M. and W.R. Gresham. “Identification of Some Interferences in the Analysis of Clorazepate.” </w:t>
      </w:r>
      <w:r w:rsidRPr="00FE343A">
        <w:rPr>
          <w:i/>
          <w:sz w:val="22"/>
          <w:szCs w:val="22"/>
        </w:rPr>
        <w:t>Journal of Forensic Sciences,</w:t>
      </w:r>
      <w:r w:rsidRPr="00FE343A">
        <w:rPr>
          <w:sz w:val="22"/>
          <w:szCs w:val="22"/>
        </w:rPr>
        <w:t xml:space="preserve"> Volume 28, Issue 3 (July 1983): 655-682.</w:t>
      </w:r>
    </w:p>
    <w:p w:rsidR="00A344E8" w:rsidRPr="00FE343A" w:rsidRDefault="00A344E8" w:rsidP="00A344E8">
      <w:pPr>
        <w:pStyle w:val="ListParagraph"/>
        <w:jc w:val="both"/>
        <w:rPr>
          <w:b/>
          <w:sz w:val="22"/>
          <w:szCs w:val="22"/>
        </w:rPr>
      </w:pPr>
    </w:p>
    <w:p w:rsidR="00A344E8" w:rsidRPr="00FE343A" w:rsidRDefault="00A344E8" w:rsidP="00A344E8">
      <w:pPr>
        <w:pStyle w:val="ListParagraph"/>
        <w:numPr>
          <w:ilvl w:val="1"/>
          <w:numId w:val="14"/>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r w:rsidRPr="00FE343A">
        <w:rPr>
          <w:sz w:val="22"/>
          <w:szCs w:val="22"/>
        </w:rPr>
        <w:t xml:space="preserve">O’Neil, M. J. ed. </w:t>
      </w:r>
      <w:r w:rsidRPr="00FE343A">
        <w:rPr>
          <w:i/>
          <w:sz w:val="22"/>
          <w:szCs w:val="22"/>
        </w:rPr>
        <w:t>The Merck Index</w:t>
      </w:r>
      <w:r w:rsidRPr="00FE343A">
        <w:rPr>
          <w:sz w:val="22"/>
          <w:szCs w:val="22"/>
        </w:rPr>
        <w:t>, 14</w:t>
      </w:r>
      <w:r w:rsidRPr="00FE343A">
        <w:rPr>
          <w:sz w:val="22"/>
          <w:szCs w:val="22"/>
          <w:vertAlign w:val="superscript"/>
        </w:rPr>
        <w:t>th</w:t>
      </w:r>
      <w:r w:rsidRPr="00FE343A">
        <w:rPr>
          <w:sz w:val="22"/>
          <w:szCs w:val="22"/>
        </w:rPr>
        <w:t xml:space="preserve"> Edition. Whitehouse Station, NJ:  Merck &amp; Co., Inc. 2006.</w:t>
      </w:r>
    </w:p>
    <w:p w:rsidR="00A344E8" w:rsidRDefault="00A344E8" w:rsidP="00A344E8">
      <w:pPr>
        <w:spacing w:after="200" w:line="276" w:lineRule="auto"/>
        <w:rPr>
          <w:b/>
          <w:sz w:val="22"/>
          <w:szCs w:val="22"/>
        </w:rPr>
      </w:pPr>
      <w:r>
        <w:rPr>
          <w:b/>
          <w:sz w:val="22"/>
          <w:szCs w:val="22"/>
        </w:rPr>
        <w:br w:type="page"/>
      </w:r>
    </w:p>
    <w:p w:rsidR="00A344E8" w:rsidRPr="00FE343A" w:rsidRDefault="00A344E8" w:rsidP="00A344E8">
      <w:pPr>
        <w:tabs>
          <w:tab w:val="left" w:pos="1440"/>
        </w:tabs>
        <w:autoSpaceDE w:val="0"/>
        <w:autoSpaceDN w:val="0"/>
        <w:adjustRightInd w:val="0"/>
        <w:ind w:firstLine="105"/>
        <w:jc w:val="both"/>
        <w:rPr>
          <w:b/>
          <w:sz w:val="22"/>
          <w:szCs w:val="22"/>
        </w:rPr>
      </w:pPr>
    </w:p>
    <w:p w:rsidR="00A344E8" w:rsidRPr="00FE343A" w:rsidRDefault="00A344E8" w:rsidP="00A344E8">
      <w:pPr>
        <w:jc w:val="both"/>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A344E8" w:rsidRPr="00FE343A" w:rsidTr="00D6371F">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b/>
                <w:bCs/>
                <w:sz w:val="22"/>
                <w:szCs w:val="22"/>
              </w:rPr>
              <w:t>Revision History</w:t>
            </w:r>
          </w:p>
        </w:tc>
      </w:tr>
      <w:tr w:rsidR="00A344E8" w:rsidRPr="00FE343A" w:rsidTr="00D6371F">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Version</w:t>
            </w: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A344E8" w:rsidRPr="00FE343A" w:rsidRDefault="00A344E8" w:rsidP="00D6371F">
            <w:pPr>
              <w:spacing w:line="120" w:lineRule="exact"/>
              <w:jc w:val="both"/>
              <w:rPr>
                <w:sz w:val="22"/>
                <w:szCs w:val="22"/>
              </w:rPr>
            </w:pPr>
          </w:p>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Reason</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hideMark/>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FE343A">
              <w:rPr>
                <w:sz w:val="22"/>
                <w:szCs w:val="22"/>
              </w:rPr>
              <w:t>ISO Compliance</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solvents to section 4.2.2 and negative control requirements for GC/MS analysis to section 4.7.4</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11/1/17</w:t>
            </w:r>
          </w:p>
        </w:tc>
        <w:tc>
          <w:tcPr>
            <w:tcW w:w="126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Pr>
                <w:sz w:val="22"/>
                <w:szCs w:val="22"/>
              </w:rPr>
              <w:t>Added a ratio to examples in 4.4.4 and 4.5.4. Added examples to 4.7.3.</w:t>
            </w:r>
          </w:p>
        </w:tc>
      </w:tr>
      <w:tr w:rsidR="00A344E8" w:rsidRPr="00FE343A" w:rsidTr="00D6371F">
        <w:tc>
          <w:tcPr>
            <w:tcW w:w="225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8" w:space="0" w:color="000000"/>
              <w:left w:val="single" w:sz="8" w:space="0" w:color="000000"/>
              <w:bottom w:val="single" w:sz="8" w:space="0" w:color="000000"/>
              <w:right w:val="single" w:sz="8" w:space="0" w:color="000000"/>
            </w:tcBorders>
          </w:tcPr>
          <w:p w:rsidR="00A344E8" w:rsidRPr="00FE343A" w:rsidRDefault="00A344E8" w:rsidP="00D6371F">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bl>
    <w:p w:rsidR="00BB636A" w:rsidRPr="0043408B" w:rsidRDefault="00BB636A"/>
    <w:p w:rsidR="00BB636A" w:rsidRPr="0043408B" w:rsidRDefault="00BB636A"/>
    <w:p w:rsidR="00BB636A" w:rsidRPr="0043408B" w:rsidRDefault="00BB636A"/>
    <w:p w:rsidR="00BB636A" w:rsidRPr="0043408B" w:rsidRDefault="00BB636A">
      <w:pPr>
        <w:sectPr w:rsidR="00BB636A" w:rsidRPr="0043408B" w:rsidSect="00CF2ADA">
          <w:headerReference w:type="default" r:id="rId29"/>
          <w:pgSz w:w="12240" w:h="15840"/>
          <w:pgMar w:top="2448" w:right="1440" w:bottom="1440" w:left="1440" w:header="720" w:footer="720" w:gutter="0"/>
          <w:cols w:space="720"/>
          <w:docGrid w:linePitch="360"/>
        </w:sectPr>
      </w:pPr>
    </w:p>
    <w:p w:rsidR="00560A46" w:rsidRPr="00560A46" w:rsidRDefault="00560A46" w:rsidP="00560A46">
      <w:pPr>
        <w:autoSpaceDE w:val="0"/>
        <w:autoSpaceDN w:val="0"/>
        <w:adjustRightInd w:val="0"/>
        <w:jc w:val="both"/>
        <w:rPr>
          <w:b/>
          <w:bCs/>
          <w:strike/>
          <w:color w:val="000000"/>
          <w:sz w:val="22"/>
          <w:szCs w:val="22"/>
          <w:vertAlign w:val="subscript"/>
        </w:rPr>
      </w:pPr>
    </w:p>
    <w:p w:rsidR="00560A46" w:rsidRPr="00560A46" w:rsidRDefault="00560A46" w:rsidP="00560A46">
      <w:pPr>
        <w:keepNext/>
        <w:keepLines/>
        <w:spacing w:before="480"/>
        <w:jc w:val="center"/>
        <w:outlineLvl w:val="0"/>
        <w:rPr>
          <w:rFonts w:asciiTheme="majorHAnsi" w:eastAsiaTheme="majorEastAsia" w:hAnsiTheme="majorHAnsi" w:cstheme="majorBidi"/>
          <w:b/>
          <w:bCs/>
          <w:sz w:val="28"/>
          <w:szCs w:val="28"/>
        </w:rPr>
      </w:pPr>
      <w:bookmarkStart w:id="59" w:name="_Toc494100013"/>
      <w:bookmarkStart w:id="60" w:name="_Toc494179840"/>
      <w:bookmarkStart w:id="61" w:name="_Toc13471266"/>
      <w:r w:rsidRPr="00560A46">
        <w:rPr>
          <w:rFonts w:asciiTheme="majorHAnsi" w:eastAsiaTheme="majorEastAsia" w:hAnsiTheme="majorHAnsi" w:cstheme="majorBidi"/>
          <w:b/>
          <w:bCs/>
          <w:sz w:val="28"/>
          <w:szCs w:val="28"/>
        </w:rPr>
        <w:t>11: Technical Procedure for Microcrystalline Tests</w:t>
      </w:r>
      <w:bookmarkEnd w:id="59"/>
      <w:bookmarkEnd w:id="60"/>
      <w:bookmarkEnd w:id="61"/>
    </w:p>
    <w:p w:rsidR="00560A46" w:rsidRPr="00560A46" w:rsidRDefault="00560A46" w:rsidP="00560A46">
      <w:pPr>
        <w:autoSpaceDE w:val="0"/>
        <w:autoSpaceDN w:val="0"/>
        <w:adjustRightInd w:val="0"/>
        <w:jc w:val="both"/>
        <w:rPr>
          <w:b/>
          <w:bCs/>
          <w:sz w:val="22"/>
          <w:szCs w:val="22"/>
        </w:rPr>
      </w:pPr>
    </w:p>
    <w:p w:rsidR="00560A46" w:rsidRPr="00560A46" w:rsidRDefault="00560A46" w:rsidP="00560A46">
      <w:pPr>
        <w:numPr>
          <w:ilvl w:val="0"/>
          <w:numId w:val="19"/>
        </w:numPr>
        <w:autoSpaceDE w:val="0"/>
        <w:autoSpaceDN w:val="0"/>
        <w:adjustRightInd w:val="0"/>
        <w:contextualSpacing/>
        <w:jc w:val="both"/>
        <w:rPr>
          <w:sz w:val="22"/>
          <w:szCs w:val="22"/>
        </w:rPr>
      </w:pPr>
      <w:r w:rsidRPr="00560A46">
        <w:rPr>
          <w:b/>
          <w:sz w:val="22"/>
          <w:szCs w:val="22"/>
        </w:rPr>
        <w:t>Purpose / Scope</w:t>
      </w:r>
      <w:r w:rsidRPr="00560A46">
        <w:rPr>
          <w:sz w:val="22"/>
          <w:szCs w:val="22"/>
        </w:rPr>
        <w:t xml:space="preserve"> - This procedure provides instruction for the performance of microcrystalline tests in the Drug Chemistry Unit of the Raleigh/Wake City-County Bureau of Identification. </w:t>
      </w:r>
    </w:p>
    <w:p w:rsidR="00560A46" w:rsidRPr="00560A46" w:rsidRDefault="00560A46" w:rsidP="00560A46">
      <w:pPr>
        <w:autoSpaceDE w:val="0"/>
        <w:autoSpaceDN w:val="0"/>
        <w:adjustRightInd w:val="0"/>
        <w:jc w:val="both"/>
        <w:rPr>
          <w:sz w:val="22"/>
          <w:szCs w:val="22"/>
        </w:rPr>
      </w:pPr>
    </w:p>
    <w:p w:rsidR="00560A46" w:rsidRPr="00560A46" w:rsidRDefault="00560A46" w:rsidP="00560A46">
      <w:pPr>
        <w:numPr>
          <w:ilvl w:val="0"/>
          <w:numId w:val="19"/>
        </w:numPr>
        <w:contextualSpacing/>
        <w:jc w:val="both"/>
        <w:rPr>
          <w:b/>
          <w:snapToGrid w:val="0"/>
          <w:sz w:val="22"/>
          <w:szCs w:val="22"/>
        </w:rPr>
      </w:pPr>
      <w:r w:rsidRPr="00560A46">
        <w:rPr>
          <w:b/>
          <w:snapToGrid w:val="0"/>
          <w:sz w:val="22"/>
          <w:szCs w:val="22"/>
        </w:rPr>
        <w:t xml:space="preserve">Definitions </w:t>
      </w:r>
    </w:p>
    <w:p w:rsidR="00560A46" w:rsidRPr="00560A46" w:rsidRDefault="00560A46" w:rsidP="00560A46">
      <w:pPr>
        <w:ind w:left="720"/>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b/>
          <w:snapToGrid w:val="0"/>
          <w:sz w:val="22"/>
          <w:szCs w:val="22"/>
        </w:rPr>
        <w:t xml:space="preserve">Quality control check - </w:t>
      </w:r>
      <w:r w:rsidRPr="00560A46">
        <w:rPr>
          <w:snapToGrid w:val="0"/>
          <w:sz w:val="22"/>
          <w:szCs w:val="22"/>
        </w:rPr>
        <w:t>Periodic confirmation of the reliability of equipment, instrumentation, and/or reagents.</w:t>
      </w:r>
    </w:p>
    <w:p w:rsidR="00560A46" w:rsidRPr="00560A46" w:rsidRDefault="00560A46" w:rsidP="00560A46">
      <w:pPr>
        <w:numPr>
          <w:ilvl w:val="1"/>
          <w:numId w:val="19"/>
        </w:numPr>
        <w:contextualSpacing/>
        <w:jc w:val="both"/>
        <w:rPr>
          <w:b/>
          <w:snapToGrid w:val="0"/>
          <w:sz w:val="22"/>
          <w:szCs w:val="22"/>
        </w:rPr>
      </w:pPr>
      <w:r w:rsidRPr="00560A46">
        <w:rPr>
          <w:b/>
          <w:snapToGrid w:val="0"/>
          <w:sz w:val="22"/>
          <w:szCs w:val="22"/>
        </w:rPr>
        <w:t xml:space="preserve">Reference Material </w:t>
      </w:r>
      <w:r w:rsidRPr="00560A46">
        <w:rPr>
          <w:snapToGrid w:val="0"/>
          <w:sz w:val="22"/>
          <w:szCs w:val="22"/>
        </w:rPr>
        <w:t>– Material sufficiently homogeneous and stable with reference to specified properties, which has been established to be fit for its intended use in measurement or in examination of nominal properties.</w:t>
      </w:r>
    </w:p>
    <w:p w:rsidR="00560A46" w:rsidRPr="00560A46" w:rsidRDefault="00560A46" w:rsidP="00560A46">
      <w:pPr>
        <w:autoSpaceDE w:val="0"/>
        <w:autoSpaceDN w:val="0"/>
        <w:adjustRightInd w:val="0"/>
        <w:jc w:val="both"/>
        <w:rPr>
          <w:sz w:val="22"/>
          <w:szCs w:val="22"/>
        </w:rPr>
      </w:pPr>
    </w:p>
    <w:p w:rsidR="00560A46" w:rsidRPr="00560A46" w:rsidRDefault="00560A46" w:rsidP="00560A46">
      <w:pPr>
        <w:numPr>
          <w:ilvl w:val="0"/>
          <w:numId w:val="19"/>
        </w:numPr>
        <w:contextualSpacing/>
        <w:jc w:val="both"/>
        <w:rPr>
          <w:b/>
          <w:snapToGrid w:val="0"/>
          <w:sz w:val="22"/>
          <w:szCs w:val="22"/>
        </w:rPr>
      </w:pPr>
      <w:r w:rsidRPr="00560A46">
        <w:rPr>
          <w:b/>
          <w:snapToGrid w:val="0"/>
          <w:sz w:val="22"/>
          <w:szCs w:val="22"/>
        </w:rPr>
        <w:t>Abbreviations</w:t>
      </w:r>
    </w:p>
    <w:p w:rsidR="00560A46" w:rsidRPr="00560A46" w:rsidRDefault="00560A46" w:rsidP="00560A46">
      <w:pPr>
        <w:ind w:left="360"/>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snapToGrid w:val="0"/>
          <w:sz w:val="22"/>
          <w:szCs w:val="22"/>
        </w:rPr>
        <w:t>Refer to the Drug Chemistry Unit Technical Procedure for Drug Chemistry Analysis</w:t>
      </w:r>
    </w:p>
    <w:p w:rsidR="00560A46" w:rsidRPr="00560A46" w:rsidRDefault="00560A46" w:rsidP="00560A46">
      <w:pPr>
        <w:ind w:left="360"/>
        <w:contextualSpacing/>
        <w:jc w:val="both"/>
        <w:rPr>
          <w:b/>
          <w:snapToGrid w:val="0"/>
          <w:sz w:val="22"/>
          <w:szCs w:val="22"/>
        </w:rPr>
      </w:pPr>
    </w:p>
    <w:p w:rsidR="00560A46" w:rsidRPr="00560A46" w:rsidRDefault="00560A46" w:rsidP="00560A46">
      <w:pPr>
        <w:numPr>
          <w:ilvl w:val="0"/>
          <w:numId w:val="19"/>
        </w:numPr>
        <w:contextualSpacing/>
        <w:jc w:val="both"/>
        <w:rPr>
          <w:b/>
          <w:snapToGrid w:val="0"/>
          <w:sz w:val="22"/>
          <w:szCs w:val="22"/>
        </w:rPr>
      </w:pPr>
      <w:r w:rsidRPr="00560A46">
        <w:rPr>
          <w:b/>
          <w:snapToGrid w:val="0"/>
          <w:sz w:val="22"/>
          <w:szCs w:val="22"/>
        </w:rPr>
        <w:t xml:space="preserve">Equipment, </w:t>
      </w:r>
      <w:proofErr w:type="gramStart"/>
      <w:r w:rsidRPr="00560A46">
        <w:rPr>
          <w:b/>
          <w:snapToGrid w:val="0"/>
          <w:sz w:val="22"/>
          <w:szCs w:val="22"/>
        </w:rPr>
        <w:t>Materials  and</w:t>
      </w:r>
      <w:proofErr w:type="gramEnd"/>
      <w:r w:rsidRPr="00560A46">
        <w:rPr>
          <w:b/>
          <w:snapToGrid w:val="0"/>
          <w:sz w:val="22"/>
          <w:szCs w:val="22"/>
        </w:rPr>
        <w:t xml:space="preserve"> Reagents</w:t>
      </w:r>
    </w:p>
    <w:p w:rsidR="00560A46" w:rsidRPr="00560A46" w:rsidRDefault="00560A46" w:rsidP="00560A46">
      <w:pPr>
        <w:ind w:left="720"/>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b/>
          <w:snapToGrid w:val="0"/>
          <w:sz w:val="22"/>
          <w:szCs w:val="22"/>
        </w:rPr>
        <w:t>Equipment</w:t>
      </w:r>
    </w:p>
    <w:p w:rsidR="00560A46" w:rsidRPr="00560A46" w:rsidRDefault="00560A46" w:rsidP="00560A46">
      <w:pPr>
        <w:ind w:left="792"/>
        <w:contextualSpacing/>
        <w:jc w:val="both"/>
        <w:rPr>
          <w:b/>
          <w:snapToGrid w:val="0"/>
          <w:sz w:val="22"/>
          <w:szCs w:val="22"/>
        </w:rPr>
      </w:pP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Nikon Eclipse E400 Pol polarizing microscope equipped with 10X eyepiece and 10X objective to produce magnification of 100X</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Balance</w:t>
      </w:r>
    </w:p>
    <w:p w:rsidR="00560A46" w:rsidRPr="00560A46" w:rsidRDefault="00560A46" w:rsidP="00560A46">
      <w:pPr>
        <w:ind w:left="2304"/>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b/>
          <w:snapToGrid w:val="0"/>
          <w:sz w:val="22"/>
          <w:szCs w:val="22"/>
        </w:rPr>
        <w:t xml:space="preserve">Materials </w:t>
      </w:r>
    </w:p>
    <w:p w:rsidR="00560A46" w:rsidRPr="00560A46" w:rsidRDefault="00560A46" w:rsidP="00560A46">
      <w:pPr>
        <w:ind w:left="792"/>
        <w:contextualSpacing/>
        <w:jc w:val="both"/>
        <w:rPr>
          <w:b/>
          <w:snapToGrid w:val="0"/>
          <w:sz w:val="22"/>
          <w:szCs w:val="22"/>
        </w:rPr>
      </w:pP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Beakers or other glass vessels</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Graduated cylinder</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Glass stirring rod</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Reagent bottle(s)</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Microscope slides</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Spatula</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Weigh boats or other weigh vessels</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Water</w:t>
      </w:r>
    </w:p>
    <w:p w:rsidR="00560A46" w:rsidRPr="00560A46" w:rsidRDefault="00560A46" w:rsidP="00560A46">
      <w:pPr>
        <w:ind w:left="1224"/>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b/>
          <w:snapToGrid w:val="0"/>
          <w:sz w:val="22"/>
          <w:szCs w:val="22"/>
        </w:rPr>
        <w:t>Reference Material</w:t>
      </w:r>
    </w:p>
    <w:p w:rsidR="00560A46" w:rsidRPr="00560A46" w:rsidRDefault="00560A46" w:rsidP="00560A46">
      <w:pPr>
        <w:ind w:left="792"/>
        <w:contextualSpacing/>
        <w:jc w:val="both"/>
        <w:rPr>
          <w:b/>
          <w:snapToGrid w:val="0"/>
          <w:sz w:val="22"/>
          <w:szCs w:val="22"/>
        </w:rPr>
      </w:pP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Cocaine</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Heroin</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Caffeine</w:t>
      </w:r>
    </w:p>
    <w:p w:rsidR="00560A46" w:rsidRPr="00560A46" w:rsidRDefault="00560A46" w:rsidP="00560A46">
      <w:pPr>
        <w:ind w:left="792"/>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b/>
          <w:snapToGrid w:val="0"/>
          <w:sz w:val="22"/>
          <w:szCs w:val="22"/>
        </w:rPr>
        <w:lastRenderedPageBreak/>
        <w:t>Reagents</w:t>
      </w:r>
    </w:p>
    <w:p w:rsidR="00560A46" w:rsidRPr="00560A46" w:rsidRDefault="00560A46" w:rsidP="00560A46">
      <w:pPr>
        <w:ind w:left="792"/>
        <w:contextualSpacing/>
        <w:jc w:val="both"/>
        <w:rPr>
          <w:b/>
          <w:snapToGrid w:val="0"/>
          <w:sz w:val="22"/>
          <w:szCs w:val="22"/>
        </w:rPr>
      </w:pP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Mercuric chloride, ACS grade</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Gold chloride trihydrate, ACS grade</w:t>
      </w:r>
    </w:p>
    <w:p w:rsidR="00560A46" w:rsidRPr="00560A46" w:rsidRDefault="00560A46" w:rsidP="00560A46">
      <w:pPr>
        <w:numPr>
          <w:ilvl w:val="2"/>
          <w:numId w:val="19"/>
        </w:numPr>
        <w:contextualSpacing/>
        <w:jc w:val="both"/>
        <w:rPr>
          <w:b/>
          <w:snapToGrid w:val="0"/>
          <w:sz w:val="22"/>
          <w:szCs w:val="22"/>
        </w:rPr>
      </w:pPr>
      <w:r w:rsidRPr="00560A46">
        <w:rPr>
          <w:snapToGrid w:val="0"/>
          <w:sz w:val="22"/>
          <w:szCs w:val="22"/>
        </w:rPr>
        <w:t>Glacial acetic acid, ACS grade</w:t>
      </w:r>
    </w:p>
    <w:p w:rsidR="00560A46" w:rsidRPr="00560A46" w:rsidRDefault="00560A46" w:rsidP="00560A46">
      <w:pPr>
        <w:ind w:left="1872"/>
        <w:contextualSpacing/>
        <w:jc w:val="both"/>
        <w:rPr>
          <w:b/>
          <w:snapToGrid w:val="0"/>
          <w:sz w:val="22"/>
          <w:szCs w:val="22"/>
        </w:rPr>
      </w:pPr>
    </w:p>
    <w:p w:rsidR="00560A46" w:rsidRPr="00560A46" w:rsidRDefault="00560A46" w:rsidP="00560A46">
      <w:pPr>
        <w:numPr>
          <w:ilvl w:val="0"/>
          <w:numId w:val="19"/>
        </w:numPr>
        <w:contextualSpacing/>
        <w:jc w:val="both"/>
        <w:rPr>
          <w:b/>
          <w:snapToGrid w:val="0"/>
          <w:sz w:val="22"/>
          <w:szCs w:val="22"/>
        </w:rPr>
      </w:pPr>
      <w:r w:rsidRPr="00560A46">
        <w:rPr>
          <w:b/>
          <w:snapToGrid w:val="0"/>
          <w:sz w:val="22"/>
          <w:szCs w:val="22"/>
        </w:rPr>
        <w:t>Standards and Controls</w:t>
      </w:r>
    </w:p>
    <w:p w:rsidR="00560A46" w:rsidRPr="00560A46" w:rsidRDefault="00560A46" w:rsidP="00560A46">
      <w:pPr>
        <w:ind w:left="720"/>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sz w:val="22"/>
          <w:szCs w:val="22"/>
        </w:rPr>
        <w:t xml:space="preserve">Reagents shall be prepared, labeled and stored in accordance with the Drug Chemistry Unit </w:t>
      </w:r>
      <w:r w:rsidRPr="00560A46">
        <w:rPr>
          <w:bCs/>
          <w:sz w:val="22"/>
          <w:szCs w:val="22"/>
        </w:rPr>
        <w:t xml:space="preserve">Technical Procedure for Receipt and Quality Assurance of Laboratory Supplies, Reagents, Reference Collections, Reference Standards and Reference Materials.  </w:t>
      </w:r>
    </w:p>
    <w:p w:rsidR="00560A46" w:rsidRPr="00560A46" w:rsidRDefault="00560A46" w:rsidP="00560A46">
      <w:pPr>
        <w:ind w:left="792"/>
        <w:contextualSpacing/>
        <w:jc w:val="both"/>
        <w:rPr>
          <w:b/>
          <w:snapToGrid w:val="0"/>
          <w:sz w:val="22"/>
          <w:szCs w:val="22"/>
        </w:rPr>
      </w:pPr>
    </w:p>
    <w:p w:rsidR="00560A46" w:rsidRPr="00560A46" w:rsidRDefault="00560A46" w:rsidP="00560A46">
      <w:pPr>
        <w:numPr>
          <w:ilvl w:val="1"/>
          <w:numId w:val="19"/>
        </w:numPr>
        <w:contextualSpacing/>
        <w:jc w:val="both"/>
        <w:rPr>
          <w:b/>
          <w:snapToGrid w:val="0"/>
          <w:sz w:val="22"/>
          <w:szCs w:val="22"/>
        </w:rPr>
      </w:pPr>
      <w:r w:rsidRPr="00560A46">
        <w:rPr>
          <w:sz w:val="22"/>
          <w:szCs w:val="22"/>
        </w:rPr>
        <w:t xml:space="preserve">Perform positive and negative quality control checks on all Use Containers of microcrystalline test reagents prior to use for analysis.  The quality control checks must have acceptable results prior to use of the reagent for analysis.  </w:t>
      </w:r>
    </w:p>
    <w:p w:rsidR="00560A46" w:rsidRPr="00560A46" w:rsidRDefault="00560A46" w:rsidP="00560A46">
      <w:pPr>
        <w:autoSpaceDE w:val="0"/>
        <w:autoSpaceDN w:val="0"/>
        <w:adjustRightInd w:val="0"/>
        <w:ind w:left="720"/>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Perform negative quality control checks (NQCC) according to the procedure with no sample present.</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Acceptable result is no crystal formation, i.e., Negative.</w:t>
      </w:r>
    </w:p>
    <w:p w:rsidR="00560A46" w:rsidRPr="00560A46" w:rsidRDefault="00560A46" w:rsidP="00560A46">
      <w:pPr>
        <w:autoSpaceDE w:val="0"/>
        <w:autoSpaceDN w:val="0"/>
        <w:adjustRightInd w:val="0"/>
        <w:ind w:left="1728"/>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napToGrid w:val="0"/>
          <w:sz w:val="22"/>
          <w:szCs w:val="22"/>
        </w:rPr>
        <w:t>If crystals do form, steps will be taken until no crystals are formed. These steps may include retesting with a new microscope slide, re-cleaning any utensils used, or making a new reagent.</w:t>
      </w:r>
      <w:r w:rsidRPr="00560A46">
        <w:rPr>
          <w:sz w:val="22"/>
          <w:szCs w:val="22"/>
        </w:rPr>
        <w:t xml:space="preserve"> </w:t>
      </w:r>
    </w:p>
    <w:p w:rsidR="00560A46" w:rsidRPr="00560A46" w:rsidRDefault="00560A46" w:rsidP="00560A46">
      <w:pPr>
        <w:ind w:left="720"/>
        <w:contextualSpacing/>
        <w:jc w:val="both"/>
        <w:rPr>
          <w:b/>
          <w:sz w:val="22"/>
          <w:szCs w:val="22"/>
        </w:rPr>
      </w:pPr>
    </w:p>
    <w:p w:rsidR="00560A46" w:rsidRPr="00560A46" w:rsidRDefault="00560A46" w:rsidP="00560A46">
      <w:pPr>
        <w:autoSpaceDE w:val="0"/>
        <w:autoSpaceDN w:val="0"/>
        <w:adjustRightInd w:val="0"/>
        <w:ind w:left="2304"/>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 xml:space="preserve">Perform positive quality control checks (PQCC) according to the using the specified reference material. </w:t>
      </w:r>
    </w:p>
    <w:p w:rsidR="00560A46" w:rsidRPr="00560A46" w:rsidRDefault="00560A46" w:rsidP="00560A46">
      <w:pPr>
        <w:autoSpaceDE w:val="0"/>
        <w:autoSpaceDN w:val="0"/>
        <w:adjustRightInd w:val="0"/>
        <w:ind w:left="1224"/>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 xml:space="preserve">Refer to each microcrystalline test for acceptable results.  </w:t>
      </w:r>
    </w:p>
    <w:p w:rsidR="00560A46" w:rsidRPr="00560A46" w:rsidRDefault="00560A46" w:rsidP="00560A46">
      <w:pPr>
        <w:autoSpaceDE w:val="0"/>
        <w:autoSpaceDN w:val="0"/>
        <w:adjustRightInd w:val="0"/>
        <w:ind w:left="1224"/>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 xml:space="preserve">If acceptable results are not observed, </w:t>
      </w:r>
      <w:r w:rsidRPr="00560A46">
        <w:rPr>
          <w:snapToGrid w:val="0"/>
          <w:sz w:val="22"/>
          <w:szCs w:val="22"/>
        </w:rPr>
        <w:t>steps will be taken until acceptable results are obtained. These steps may include retesting with a new microscope slide, re-cleaning any utensils used, or making a new reagent.</w:t>
      </w:r>
      <w:r w:rsidRPr="00560A46">
        <w:rPr>
          <w:sz w:val="22"/>
          <w:szCs w:val="22"/>
        </w:rPr>
        <w:t xml:space="preserve"> </w:t>
      </w:r>
    </w:p>
    <w:p w:rsidR="00560A46" w:rsidRPr="00560A46" w:rsidRDefault="00560A46" w:rsidP="00560A46">
      <w:pPr>
        <w:ind w:left="720"/>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Record any observations and the results of the positive quality control check on the prepared reagent log.</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Operation of the Polarizing Microscope</w:t>
      </w:r>
    </w:p>
    <w:p w:rsidR="00560A46" w:rsidRPr="00560A46" w:rsidRDefault="00560A46" w:rsidP="00560A46">
      <w:pPr>
        <w:autoSpaceDE w:val="0"/>
        <w:autoSpaceDN w:val="0"/>
        <w:adjustRightInd w:val="0"/>
        <w:ind w:left="1152"/>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Refer to the Drug Chemistry Unit Technical Procedure for General Laboratory Equipment.</w:t>
      </w:r>
    </w:p>
    <w:p w:rsidR="00560A46" w:rsidRPr="00560A46" w:rsidRDefault="00560A46" w:rsidP="00560A46">
      <w:pPr>
        <w:autoSpaceDE w:val="0"/>
        <w:autoSpaceDN w:val="0"/>
        <w:adjustRightInd w:val="0"/>
        <w:ind w:left="1584"/>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Turn on the light source.</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Place the specimen slide on the stage.</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Adjust the desired light intensity with the control lever.</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Make sure the field diaphragm is open to the edge of the field view.</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Focus with the coarse and fine adjustments for the desired objective.</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Move the microscope slide around to view the entire specimen, adjusting the focus accordingly.</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ind w:left="864"/>
        <w:contextualSpacing/>
        <w:jc w:val="both"/>
        <w:rPr>
          <w:b/>
          <w:sz w:val="22"/>
          <w:szCs w:val="22"/>
        </w:rPr>
      </w:pPr>
      <w:r w:rsidRPr="00560A46">
        <w:rPr>
          <w:sz w:val="22"/>
          <w:szCs w:val="22"/>
        </w:rPr>
        <w:t xml:space="preserve">Push the filter in to view the specimen with </w:t>
      </w:r>
      <w:proofErr w:type="spellStart"/>
      <w:r w:rsidRPr="00560A46">
        <w:rPr>
          <w:sz w:val="22"/>
          <w:szCs w:val="22"/>
        </w:rPr>
        <w:t>polars</w:t>
      </w:r>
      <w:proofErr w:type="spellEnd"/>
      <w:r w:rsidRPr="00560A46">
        <w:rPr>
          <w:sz w:val="22"/>
          <w:szCs w:val="22"/>
        </w:rPr>
        <w:t xml:space="preserve"> </w:t>
      </w:r>
      <w:proofErr w:type="gramStart"/>
      <w:r w:rsidRPr="00560A46">
        <w:rPr>
          <w:sz w:val="22"/>
          <w:szCs w:val="22"/>
        </w:rPr>
        <w:t>crossed, or</w:t>
      </w:r>
      <w:proofErr w:type="gramEnd"/>
      <w:r w:rsidRPr="00560A46">
        <w:rPr>
          <w:sz w:val="22"/>
          <w:szCs w:val="22"/>
        </w:rPr>
        <w:t xml:space="preserve"> pull it out to view with uncrossed </w:t>
      </w:r>
      <w:proofErr w:type="spellStart"/>
      <w:r w:rsidRPr="00560A46">
        <w:rPr>
          <w:sz w:val="22"/>
          <w:szCs w:val="22"/>
        </w:rPr>
        <w:t>polars</w:t>
      </w:r>
      <w:proofErr w:type="spellEnd"/>
      <w:r w:rsidRPr="00560A46">
        <w:rPr>
          <w:sz w:val="22"/>
          <w:szCs w:val="22"/>
        </w:rPr>
        <w:t>.</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Procedure</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 xml:space="preserve">Place a small portion of the sample, a few particles of material, on a microscope slide and add a drop of the microcrystalline reagent (A), refer to section 8, and mix with the sample. </w:t>
      </w:r>
    </w:p>
    <w:p w:rsidR="00560A46" w:rsidRPr="00560A46" w:rsidRDefault="00560A46" w:rsidP="00560A46">
      <w:pPr>
        <w:autoSpaceDE w:val="0"/>
        <w:autoSpaceDN w:val="0"/>
        <w:adjustRightInd w:val="0"/>
        <w:ind w:left="1728"/>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If dilution is necessary, mix the sample with a drop of reagent (B), refer to section 8, on the microscope slide prior to adding reagent (A), refer to section 8.</w:t>
      </w:r>
    </w:p>
    <w:p w:rsidR="00560A46" w:rsidRPr="00560A46" w:rsidRDefault="00560A46" w:rsidP="00560A46">
      <w:pPr>
        <w:autoSpaceDE w:val="0"/>
        <w:autoSpaceDN w:val="0"/>
        <w:adjustRightInd w:val="0"/>
        <w:ind w:left="3348"/>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Samples that have evaporated to dryness shall not be used for evaluation of crystals.</w:t>
      </w:r>
    </w:p>
    <w:p w:rsidR="00560A46" w:rsidRPr="00560A46" w:rsidRDefault="00560A46" w:rsidP="00560A46">
      <w:pPr>
        <w:autoSpaceDE w:val="0"/>
        <w:autoSpaceDN w:val="0"/>
        <w:adjustRightInd w:val="0"/>
        <w:ind w:left="1728"/>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Observe any crystals on the polarizing microscope under non-polarized and/or polarized light.</w:t>
      </w:r>
    </w:p>
    <w:p w:rsidR="00560A46" w:rsidRPr="00560A46" w:rsidRDefault="00560A46" w:rsidP="00560A46">
      <w:pPr>
        <w:jc w:val="both"/>
        <w:rPr>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If no crystals are observed record on the Drug Chemistry Worksheet form.</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 xml:space="preserve">If the crystal observed is that of a reference material used for a PQCC recorded by the Drug Chemist performing the microcrystalline </w:t>
      </w:r>
      <w:proofErr w:type="gramStart"/>
      <w:r w:rsidRPr="00560A46">
        <w:rPr>
          <w:sz w:val="22"/>
          <w:szCs w:val="22"/>
        </w:rPr>
        <w:t>test</w:t>
      </w:r>
      <w:proofErr w:type="gramEnd"/>
      <w:r w:rsidRPr="00560A46">
        <w:rPr>
          <w:sz w:val="22"/>
          <w:szCs w:val="22"/>
        </w:rPr>
        <w:t xml:space="preserve"> then the reference material need not be analyzed contemporaneously with the sample. </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 xml:space="preserve">A positive comparison occurs when the observed sample crystal is morphologically the same as the observed reference material crystal.  </w:t>
      </w:r>
    </w:p>
    <w:p w:rsidR="00560A46" w:rsidRPr="00560A46" w:rsidRDefault="00560A46" w:rsidP="00560A46">
      <w:pPr>
        <w:autoSpaceDE w:val="0"/>
        <w:autoSpaceDN w:val="0"/>
        <w:adjustRightInd w:val="0"/>
        <w:ind w:left="1224"/>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Record a description, drawn and / or described in words, of the crystals observed for the sample and the reference material, if applicable, on the Drug Chemistry Worksheet form.</w:t>
      </w:r>
    </w:p>
    <w:p w:rsidR="00560A46" w:rsidRPr="00560A46" w:rsidRDefault="00560A46" w:rsidP="00560A46">
      <w:pPr>
        <w:autoSpaceDE w:val="0"/>
        <w:autoSpaceDN w:val="0"/>
        <w:adjustRightInd w:val="0"/>
        <w:ind w:left="2232"/>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 xml:space="preserve">If the observed sample crystal and the observed reference material crystal are not morphologically the </w:t>
      </w:r>
      <w:proofErr w:type="gramStart"/>
      <w:r w:rsidRPr="00560A46">
        <w:rPr>
          <w:sz w:val="22"/>
          <w:szCs w:val="22"/>
        </w:rPr>
        <w:t>same</w:t>
      </w:r>
      <w:proofErr w:type="gramEnd"/>
      <w:r w:rsidRPr="00560A46">
        <w:rPr>
          <w:sz w:val="22"/>
          <w:szCs w:val="22"/>
        </w:rPr>
        <w:t xml:space="preserve"> then the comparison is negative. </w:t>
      </w:r>
    </w:p>
    <w:p w:rsidR="00560A46" w:rsidRPr="00560A46" w:rsidRDefault="00560A46" w:rsidP="00560A46">
      <w:pPr>
        <w:autoSpaceDE w:val="0"/>
        <w:autoSpaceDN w:val="0"/>
        <w:adjustRightInd w:val="0"/>
        <w:ind w:left="1224"/>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Record a description, drawn and / or described in words, of the crystals observed for the sample and the reference material, if applicable, on the Drug Chemistry Worksheet form.</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Microcrystalline Reagents</w:t>
      </w:r>
    </w:p>
    <w:p w:rsidR="00560A46" w:rsidRPr="00560A46" w:rsidRDefault="00560A46" w:rsidP="00560A46">
      <w:pPr>
        <w:autoSpaceDE w:val="0"/>
        <w:autoSpaceDN w:val="0"/>
        <w:adjustRightInd w:val="0"/>
        <w:ind w:left="720"/>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b/>
          <w:sz w:val="22"/>
          <w:szCs w:val="22"/>
        </w:rPr>
        <w:t>5 % Mercuric Chloride</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This reagent is used for heroin and caffeine.</w:t>
      </w:r>
    </w:p>
    <w:p w:rsidR="00560A46" w:rsidRPr="00560A46" w:rsidRDefault="00560A46" w:rsidP="00560A46">
      <w:pPr>
        <w:autoSpaceDE w:val="0"/>
        <w:autoSpaceDN w:val="0"/>
        <w:adjustRightInd w:val="0"/>
        <w:ind w:left="1224"/>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 xml:space="preserve">Selected characteristic results: </w:t>
      </w:r>
    </w:p>
    <w:p w:rsidR="00560A46" w:rsidRPr="00560A46" w:rsidRDefault="00560A46" w:rsidP="00560A46">
      <w:pPr>
        <w:ind w:left="720"/>
        <w:contextualSpacing/>
        <w:jc w:val="both"/>
        <w:rPr>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Heroin – fans / dendrites</w:t>
      </w: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Caffeine – dendrites which are longer and less dense than heroin dendrites</w:t>
      </w:r>
    </w:p>
    <w:p w:rsidR="00560A46" w:rsidRPr="00560A46" w:rsidRDefault="00560A46" w:rsidP="00560A46">
      <w:pPr>
        <w:autoSpaceDE w:val="0"/>
        <w:autoSpaceDN w:val="0"/>
        <w:adjustRightInd w:val="0"/>
        <w:ind w:left="2304"/>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rPr>
      </w:pPr>
      <w:r w:rsidRPr="00560A46">
        <w:rPr>
          <w:sz w:val="22"/>
          <w:szCs w:val="22"/>
        </w:rPr>
        <w:t>Preparation</w:t>
      </w:r>
    </w:p>
    <w:p w:rsidR="00560A46" w:rsidRPr="00560A46" w:rsidRDefault="00560A46" w:rsidP="00560A46">
      <w:pPr>
        <w:autoSpaceDE w:val="0"/>
        <w:autoSpaceDN w:val="0"/>
        <w:adjustRightInd w:val="0"/>
        <w:ind w:left="1224"/>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5 % Mercuric Chloride, w/v (A)</w:t>
      </w:r>
    </w:p>
    <w:p w:rsidR="00560A46" w:rsidRPr="00560A46" w:rsidRDefault="00560A46" w:rsidP="00560A46">
      <w:pPr>
        <w:autoSpaceDE w:val="0"/>
        <w:autoSpaceDN w:val="0"/>
        <w:adjustRightInd w:val="0"/>
        <w:ind w:left="2304"/>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Dissolve 1.5 grams of mercuric chloride in 30 milliliters of water</w:t>
      </w:r>
    </w:p>
    <w:p w:rsidR="00560A46" w:rsidRPr="00560A46" w:rsidRDefault="00560A46" w:rsidP="00560A46">
      <w:pPr>
        <w:autoSpaceDE w:val="0"/>
        <w:autoSpaceDN w:val="0"/>
        <w:adjustRightInd w:val="0"/>
        <w:ind w:left="3348"/>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Storage:</w:t>
      </w:r>
      <w:r w:rsidRPr="00560A46">
        <w:rPr>
          <w:sz w:val="22"/>
          <w:szCs w:val="22"/>
        </w:rPr>
        <w:tab/>
        <w:t>closed container</w:t>
      </w:r>
    </w:p>
    <w:p w:rsidR="00560A46" w:rsidRPr="00560A46" w:rsidRDefault="00560A46" w:rsidP="00560A46">
      <w:pPr>
        <w:ind w:left="720"/>
        <w:contextualSpacing/>
        <w:jc w:val="both"/>
        <w:rPr>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Expiration:</w:t>
      </w:r>
      <w:r w:rsidRPr="00560A46">
        <w:rPr>
          <w:sz w:val="22"/>
          <w:szCs w:val="22"/>
        </w:rPr>
        <w:tab/>
        <w:t>Stock container:</w:t>
      </w:r>
      <w:r w:rsidRPr="00560A46">
        <w:rPr>
          <w:sz w:val="22"/>
          <w:szCs w:val="22"/>
        </w:rPr>
        <w:tab/>
      </w:r>
      <w:r w:rsidRPr="00560A46">
        <w:rPr>
          <w:sz w:val="22"/>
          <w:szCs w:val="22"/>
        </w:rPr>
        <w:tab/>
        <w:t>Three years</w:t>
      </w:r>
    </w:p>
    <w:p w:rsidR="00560A46" w:rsidRPr="00560A46" w:rsidRDefault="00560A46" w:rsidP="00560A46">
      <w:pPr>
        <w:autoSpaceDE w:val="0"/>
        <w:autoSpaceDN w:val="0"/>
        <w:adjustRightInd w:val="0"/>
        <w:ind w:left="4320"/>
        <w:jc w:val="both"/>
        <w:rPr>
          <w:sz w:val="22"/>
          <w:szCs w:val="22"/>
        </w:rPr>
      </w:pPr>
      <w:r w:rsidRPr="00560A46">
        <w:rPr>
          <w:sz w:val="22"/>
          <w:szCs w:val="22"/>
        </w:rPr>
        <w:t>Use container:</w:t>
      </w:r>
      <w:r w:rsidRPr="00560A46">
        <w:rPr>
          <w:sz w:val="22"/>
          <w:szCs w:val="22"/>
        </w:rPr>
        <w:tab/>
      </w:r>
      <w:r w:rsidRPr="00560A46">
        <w:rPr>
          <w:sz w:val="22"/>
          <w:szCs w:val="22"/>
        </w:rPr>
        <w:tab/>
        <w:t>One year</w:t>
      </w:r>
    </w:p>
    <w:p w:rsidR="00560A46" w:rsidRPr="00560A46" w:rsidRDefault="00560A46" w:rsidP="00560A46">
      <w:pPr>
        <w:ind w:left="720"/>
        <w:contextualSpacing/>
        <w:jc w:val="both"/>
        <w:rPr>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 xml:space="preserve">Lot number: </w:t>
      </w:r>
      <w:r w:rsidRPr="00560A46">
        <w:rPr>
          <w:sz w:val="22"/>
          <w:szCs w:val="22"/>
        </w:rPr>
        <w:tab/>
      </w:r>
      <w:proofErr w:type="gramStart"/>
      <w:r w:rsidRPr="00560A46">
        <w:rPr>
          <w:sz w:val="22"/>
          <w:szCs w:val="22"/>
        </w:rPr>
        <w:t>Eight digit</w:t>
      </w:r>
      <w:proofErr w:type="gramEnd"/>
      <w:r w:rsidRPr="00560A46">
        <w:rPr>
          <w:sz w:val="22"/>
          <w:szCs w:val="22"/>
        </w:rPr>
        <w:t xml:space="preserve"> format year/month/day/HgCl2/Initials of preparer. Example: 20101231HgCl2XXX</w:t>
      </w:r>
    </w:p>
    <w:p w:rsidR="00560A46" w:rsidRPr="00560A46" w:rsidRDefault="00560A46" w:rsidP="00560A46">
      <w:pPr>
        <w:autoSpaceDE w:val="0"/>
        <w:autoSpaceDN w:val="0"/>
        <w:adjustRightInd w:val="0"/>
        <w:ind w:left="2232"/>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PQCC</w:t>
      </w:r>
    </w:p>
    <w:p w:rsidR="00560A46" w:rsidRPr="00560A46" w:rsidRDefault="00560A46" w:rsidP="00560A46">
      <w:pPr>
        <w:ind w:left="720"/>
        <w:contextualSpacing/>
        <w:jc w:val="both"/>
        <w:rPr>
          <w:b/>
          <w:sz w:val="22"/>
          <w:szCs w:val="22"/>
        </w:rPr>
      </w:pPr>
    </w:p>
    <w:p w:rsidR="00560A46" w:rsidRPr="00560A46" w:rsidRDefault="00560A46" w:rsidP="00560A46">
      <w:pPr>
        <w:numPr>
          <w:ilvl w:val="5"/>
          <w:numId w:val="19"/>
        </w:numPr>
        <w:autoSpaceDE w:val="0"/>
        <w:autoSpaceDN w:val="0"/>
        <w:adjustRightInd w:val="0"/>
        <w:contextualSpacing/>
        <w:jc w:val="both"/>
        <w:rPr>
          <w:b/>
          <w:sz w:val="22"/>
          <w:szCs w:val="22"/>
        </w:rPr>
      </w:pPr>
      <w:r w:rsidRPr="00560A46">
        <w:rPr>
          <w:sz w:val="22"/>
          <w:szCs w:val="22"/>
        </w:rPr>
        <w:t>Reference material:</w:t>
      </w:r>
      <w:r w:rsidRPr="00560A46">
        <w:rPr>
          <w:sz w:val="22"/>
          <w:szCs w:val="22"/>
        </w:rPr>
        <w:tab/>
        <w:t>Heroin</w:t>
      </w:r>
    </w:p>
    <w:p w:rsidR="00560A46" w:rsidRPr="00560A46" w:rsidRDefault="00560A46" w:rsidP="00560A46">
      <w:pPr>
        <w:numPr>
          <w:ilvl w:val="5"/>
          <w:numId w:val="19"/>
        </w:numPr>
        <w:autoSpaceDE w:val="0"/>
        <w:autoSpaceDN w:val="0"/>
        <w:adjustRightInd w:val="0"/>
        <w:contextualSpacing/>
        <w:jc w:val="both"/>
        <w:rPr>
          <w:b/>
          <w:sz w:val="22"/>
          <w:szCs w:val="22"/>
        </w:rPr>
      </w:pPr>
      <w:r w:rsidRPr="00560A46">
        <w:rPr>
          <w:sz w:val="22"/>
          <w:szCs w:val="22"/>
        </w:rPr>
        <w:t>Acceptable result:</w:t>
      </w:r>
      <w:r w:rsidRPr="00560A46">
        <w:rPr>
          <w:sz w:val="22"/>
          <w:szCs w:val="22"/>
        </w:rPr>
        <w:tab/>
        <w:t>Fans / dendrites</w:t>
      </w:r>
    </w:p>
    <w:p w:rsidR="00560A46" w:rsidRPr="00560A46" w:rsidRDefault="00560A46" w:rsidP="00560A46">
      <w:pPr>
        <w:autoSpaceDE w:val="0"/>
        <w:autoSpaceDN w:val="0"/>
        <w:adjustRightInd w:val="0"/>
        <w:ind w:left="3348"/>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rPr>
      </w:pPr>
      <w:r w:rsidRPr="00560A46">
        <w:rPr>
          <w:sz w:val="22"/>
          <w:szCs w:val="22"/>
        </w:rPr>
        <w:t>0.05 N Hydrochloric Acid (B)</w:t>
      </w:r>
    </w:p>
    <w:p w:rsidR="00560A46" w:rsidRPr="00560A46" w:rsidRDefault="00560A46" w:rsidP="00560A46">
      <w:pPr>
        <w:autoSpaceDE w:val="0"/>
        <w:autoSpaceDN w:val="0"/>
        <w:adjustRightInd w:val="0"/>
        <w:ind w:left="2304"/>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Mix 1 milliliter of concentrated hydrochloric acid with 250 milliliters of deionized water.</w:t>
      </w:r>
    </w:p>
    <w:p w:rsidR="00560A46" w:rsidRPr="00560A46" w:rsidRDefault="00560A46" w:rsidP="00560A46">
      <w:pPr>
        <w:autoSpaceDE w:val="0"/>
        <w:autoSpaceDN w:val="0"/>
        <w:adjustRightInd w:val="0"/>
        <w:ind w:left="2232"/>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Storage:</w:t>
      </w:r>
      <w:r w:rsidRPr="00560A46">
        <w:rPr>
          <w:sz w:val="22"/>
          <w:szCs w:val="22"/>
        </w:rPr>
        <w:tab/>
        <w:t>closed container</w:t>
      </w:r>
    </w:p>
    <w:p w:rsidR="00560A46" w:rsidRPr="00560A46" w:rsidRDefault="00560A46" w:rsidP="00560A46">
      <w:pPr>
        <w:ind w:left="720"/>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Expiration:</w:t>
      </w:r>
      <w:r w:rsidRPr="00560A46">
        <w:rPr>
          <w:sz w:val="22"/>
          <w:szCs w:val="22"/>
        </w:rPr>
        <w:tab/>
        <w:t xml:space="preserve">Stock container: </w:t>
      </w:r>
      <w:r w:rsidRPr="00560A46">
        <w:rPr>
          <w:sz w:val="22"/>
          <w:szCs w:val="22"/>
        </w:rPr>
        <w:tab/>
        <w:t>Three years</w:t>
      </w:r>
    </w:p>
    <w:p w:rsidR="00560A46" w:rsidRPr="00560A46" w:rsidRDefault="00560A46" w:rsidP="00560A46">
      <w:pPr>
        <w:autoSpaceDE w:val="0"/>
        <w:autoSpaceDN w:val="0"/>
        <w:adjustRightInd w:val="0"/>
        <w:ind w:left="4320"/>
        <w:jc w:val="both"/>
        <w:rPr>
          <w:sz w:val="22"/>
          <w:szCs w:val="22"/>
        </w:rPr>
      </w:pPr>
      <w:r w:rsidRPr="00560A46">
        <w:rPr>
          <w:sz w:val="22"/>
          <w:szCs w:val="22"/>
        </w:rPr>
        <w:t>Use container:</w:t>
      </w:r>
      <w:r w:rsidRPr="00560A46">
        <w:rPr>
          <w:sz w:val="22"/>
          <w:szCs w:val="22"/>
        </w:rPr>
        <w:tab/>
      </w:r>
      <w:r w:rsidRPr="00560A46">
        <w:rPr>
          <w:sz w:val="22"/>
          <w:szCs w:val="22"/>
        </w:rPr>
        <w:tab/>
        <w:t>One year</w:t>
      </w:r>
    </w:p>
    <w:p w:rsidR="00560A46" w:rsidRPr="00560A46" w:rsidRDefault="00560A46" w:rsidP="00560A46">
      <w:pPr>
        <w:autoSpaceDE w:val="0"/>
        <w:autoSpaceDN w:val="0"/>
        <w:adjustRightInd w:val="0"/>
        <w:ind w:left="3348"/>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 xml:space="preserve">Lot number: </w:t>
      </w:r>
      <w:r w:rsidRPr="00560A46">
        <w:rPr>
          <w:sz w:val="22"/>
          <w:szCs w:val="22"/>
        </w:rPr>
        <w:tab/>
      </w:r>
      <w:proofErr w:type="gramStart"/>
      <w:r w:rsidRPr="00560A46">
        <w:rPr>
          <w:sz w:val="22"/>
          <w:szCs w:val="22"/>
        </w:rPr>
        <w:t>Eight digit</w:t>
      </w:r>
      <w:proofErr w:type="gramEnd"/>
      <w:r w:rsidRPr="00560A46">
        <w:rPr>
          <w:sz w:val="22"/>
          <w:szCs w:val="22"/>
        </w:rPr>
        <w:t xml:space="preserve"> format year/month/day/HCl0.05N/Initials of preparer. Example: 20101231HCl0.05NXXX</w:t>
      </w:r>
    </w:p>
    <w:p w:rsidR="00560A46" w:rsidRPr="00560A46" w:rsidRDefault="00560A46" w:rsidP="00560A46">
      <w:pPr>
        <w:autoSpaceDE w:val="0"/>
        <w:autoSpaceDN w:val="0"/>
        <w:adjustRightInd w:val="0"/>
        <w:ind w:left="2232"/>
        <w:contextualSpacing/>
        <w:jc w:val="both"/>
        <w:rPr>
          <w:b/>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PQCC</w:t>
      </w:r>
    </w:p>
    <w:p w:rsidR="00560A46" w:rsidRPr="00560A46" w:rsidRDefault="00560A46" w:rsidP="00560A46">
      <w:pPr>
        <w:ind w:left="720"/>
        <w:contextualSpacing/>
        <w:jc w:val="both"/>
        <w:rPr>
          <w:b/>
          <w:sz w:val="22"/>
          <w:szCs w:val="22"/>
        </w:rPr>
      </w:pPr>
    </w:p>
    <w:p w:rsidR="00560A46" w:rsidRPr="00560A46" w:rsidRDefault="00560A46" w:rsidP="00560A46">
      <w:pPr>
        <w:numPr>
          <w:ilvl w:val="5"/>
          <w:numId w:val="19"/>
        </w:numPr>
        <w:autoSpaceDE w:val="0"/>
        <w:autoSpaceDN w:val="0"/>
        <w:adjustRightInd w:val="0"/>
        <w:contextualSpacing/>
        <w:jc w:val="both"/>
        <w:rPr>
          <w:b/>
          <w:sz w:val="22"/>
          <w:szCs w:val="22"/>
        </w:rPr>
      </w:pPr>
      <w:r w:rsidRPr="00560A46">
        <w:rPr>
          <w:sz w:val="22"/>
          <w:szCs w:val="22"/>
        </w:rPr>
        <w:t>Reference material:</w:t>
      </w:r>
      <w:r w:rsidRPr="00560A46">
        <w:rPr>
          <w:sz w:val="22"/>
          <w:szCs w:val="22"/>
        </w:rPr>
        <w:tab/>
        <w:t>Heroin</w:t>
      </w:r>
    </w:p>
    <w:p w:rsidR="00560A46" w:rsidRPr="00560A46" w:rsidRDefault="00560A46" w:rsidP="00560A46">
      <w:pPr>
        <w:numPr>
          <w:ilvl w:val="5"/>
          <w:numId w:val="19"/>
        </w:numPr>
        <w:autoSpaceDE w:val="0"/>
        <w:autoSpaceDN w:val="0"/>
        <w:adjustRightInd w:val="0"/>
        <w:contextualSpacing/>
        <w:jc w:val="both"/>
        <w:rPr>
          <w:b/>
          <w:sz w:val="22"/>
          <w:szCs w:val="22"/>
        </w:rPr>
      </w:pPr>
      <w:r w:rsidRPr="00560A46">
        <w:rPr>
          <w:sz w:val="22"/>
          <w:szCs w:val="22"/>
        </w:rPr>
        <w:lastRenderedPageBreak/>
        <w:t>Acceptable result:</w:t>
      </w:r>
      <w:r w:rsidRPr="00560A46">
        <w:rPr>
          <w:sz w:val="22"/>
          <w:szCs w:val="22"/>
        </w:rPr>
        <w:tab/>
        <w:t>Fans / dendrites</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b/>
          <w:sz w:val="22"/>
          <w:szCs w:val="22"/>
        </w:rPr>
        <w:t>Gold Chloride in 20 % Acetic Acid</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u w:val="single"/>
        </w:rPr>
      </w:pPr>
      <w:r w:rsidRPr="00560A46">
        <w:rPr>
          <w:sz w:val="22"/>
          <w:szCs w:val="22"/>
        </w:rPr>
        <w:t>This reagent is used for cocaine.</w:t>
      </w:r>
    </w:p>
    <w:p w:rsidR="00560A46" w:rsidRPr="00560A46" w:rsidRDefault="00560A46" w:rsidP="00560A46">
      <w:pPr>
        <w:autoSpaceDE w:val="0"/>
        <w:autoSpaceDN w:val="0"/>
        <w:adjustRightInd w:val="0"/>
        <w:ind w:left="2304"/>
        <w:contextualSpacing/>
        <w:jc w:val="both"/>
        <w:rPr>
          <w:b/>
          <w:sz w:val="22"/>
          <w:szCs w:val="22"/>
          <w:u w:val="single"/>
        </w:rPr>
      </w:pPr>
    </w:p>
    <w:p w:rsidR="00560A46" w:rsidRPr="00560A46" w:rsidRDefault="00560A46" w:rsidP="00560A46">
      <w:pPr>
        <w:numPr>
          <w:ilvl w:val="2"/>
          <w:numId w:val="19"/>
        </w:numPr>
        <w:autoSpaceDE w:val="0"/>
        <w:autoSpaceDN w:val="0"/>
        <w:adjustRightInd w:val="0"/>
        <w:contextualSpacing/>
        <w:jc w:val="both"/>
        <w:rPr>
          <w:b/>
          <w:sz w:val="22"/>
          <w:szCs w:val="22"/>
          <w:u w:val="single"/>
        </w:rPr>
      </w:pPr>
      <w:r w:rsidRPr="00560A46">
        <w:rPr>
          <w:sz w:val="22"/>
          <w:szCs w:val="22"/>
        </w:rPr>
        <w:t>Selected characteristic results:</w:t>
      </w:r>
      <w:r w:rsidRPr="00560A46">
        <w:rPr>
          <w:sz w:val="22"/>
          <w:szCs w:val="22"/>
        </w:rPr>
        <w:tab/>
      </w:r>
    </w:p>
    <w:p w:rsidR="00560A46" w:rsidRPr="00560A46" w:rsidRDefault="00560A46" w:rsidP="00560A46">
      <w:pPr>
        <w:ind w:left="720"/>
        <w:contextualSpacing/>
        <w:jc w:val="both"/>
        <w:rPr>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u w:val="single"/>
        </w:rPr>
      </w:pPr>
      <w:r w:rsidRPr="00560A46">
        <w:rPr>
          <w:sz w:val="22"/>
          <w:szCs w:val="22"/>
        </w:rPr>
        <w:t>Cocaine - cross-shaped crystals.</w:t>
      </w:r>
    </w:p>
    <w:p w:rsidR="00560A46" w:rsidRPr="00560A46" w:rsidRDefault="00560A46" w:rsidP="00560A46">
      <w:pPr>
        <w:ind w:left="720"/>
        <w:contextualSpacing/>
        <w:jc w:val="both"/>
        <w:rPr>
          <w:b/>
          <w:sz w:val="22"/>
          <w:szCs w:val="22"/>
        </w:rPr>
      </w:pPr>
    </w:p>
    <w:p w:rsidR="00560A46" w:rsidRPr="00560A46" w:rsidRDefault="00560A46" w:rsidP="00560A46">
      <w:pPr>
        <w:numPr>
          <w:ilvl w:val="2"/>
          <w:numId w:val="19"/>
        </w:numPr>
        <w:autoSpaceDE w:val="0"/>
        <w:autoSpaceDN w:val="0"/>
        <w:adjustRightInd w:val="0"/>
        <w:contextualSpacing/>
        <w:jc w:val="both"/>
        <w:rPr>
          <w:b/>
          <w:sz w:val="22"/>
          <w:szCs w:val="22"/>
          <w:u w:val="single"/>
        </w:rPr>
      </w:pPr>
      <w:r w:rsidRPr="00560A46">
        <w:rPr>
          <w:sz w:val="22"/>
          <w:szCs w:val="22"/>
        </w:rPr>
        <w:t>Preparation</w:t>
      </w:r>
    </w:p>
    <w:p w:rsidR="00560A46" w:rsidRPr="00560A46" w:rsidRDefault="00560A46" w:rsidP="00560A46">
      <w:pPr>
        <w:ind w:left="720"/>
        <w:contextualSpacing/>
        <w:jc w:val="both"/>
        <w:rPr>
          <w:b/>
          <w:sz w:val="22"/>
          <w:szCs w:val="22"/>
        </w:rPr>
      </w:pPr>
    </w:p>
    <w:p w:rsidR="00560A46" w:rsidRPr="00560A46" w:rsidRDefault="00560A46" w:rsidP="00560A46">
      <w:pPr>
        <w:numPr>
          <w:ilvl w:val="3"/>
          <w:numId w:val="19"/>
        </w:numPr>
        <w:autoSpaceDE w:val="0"/>
        <w:autoSpaceDN w:val="0"/>
        <w:adjustRightInd w:val="0"/>
        <w:contextualSpacing/>
        <w:jc w:val="both"/>
        <w:rPr>
          <w:b/>
          <w:sz w:val="22"/>
          <w:szCs w:val="22"/>
          <w:u w:val="single"/>
        </w:rPr>
      </w:pPr>
      <w:r w:rsidRPr="00560A46">
        <w:rPr>
          <w:sz w:val="22"/>
          <w:szCs w:val="22"/>
        </w:rPr>
        <w:t>2% Gold Chloride (w/v) in 20 % Acetic Acid (v/v)</w:t>
      </w:r>
    </w:p>
    <w:p w:rsidR="00560A46" w:rsidRPr="00560A46" w:rsidRDefault="00560A46" w:rsidP="00560A46">
      <w:pPr>
        <w:autoSpaceDE w:val="0"/>
        <w:autoSpaceDN w:val="0"/>
        <w:adjustRightInd w:val="0"/>
        <w:ind w:left="2304"/>
        <w:contextualSpacing/>
        <w:jc w:val="both"/>
        <w:rPr>
          <w:b/>
          <w:sz w:val="22"/>
          <w:szCs w:val="22"/>
          <w:u w:val="single"/>
        </w:rPr>
      </w:pPr>
    </w:p>
    <w:p w:rsidR="00560A46" w:rsidRPr="00560A46" w:rsidRDefault="00560A46" w:rsidP="00560A46">
      <w:pPr>
        <w:numPr>
          <w:ilvl w:val="4"/>
          <w:numId w:val="19"/>
        </w:numPr>
        <w:autoSpaceDE w:val="0"/>
        <w:autoSpaceDN w:val="0"/>
        <w:adjustRightInd w:val="0"/>
        <w:contextualSpacing/>
        <w:jc w:val="both"/>
        <w:rPr>
          <w:b/>
          <w:sz w:val="22"/>
          <w:szCs w:val="22"/>
          <w:u w:val="single"/>
        </w:rPr>
      </w:pPr>
      <w:r w:rsidRPr="00560A46">
        <w:rPr>
          <w:sz w:val="22"/>
          <w:szCs w:val="22"/>
        </w:rPr>
        <w:t>Add 10 milliliters glacial acetic acid to 40 milliliters of water, mix.</w:t>
      </w:r>
    </w:p>
    <w:p w:rsidR="00560A46" w:rsidRPr="00560A46" w:rsidRDefault="00560A46" w:rsidP="00560A46">
      <w:pPr>
        <w:autoSpaceDE w:val="0"/>
        <w:autoSpaceDN w:val="0"/>
        <w:adjustRightInd w:val="0"/>
        <w:ind w:left="3348"/>
        <w:contextualSpacing/>
        <w:jc w:val="both"/>
        <w:rPr>
          <w:b/>
          <w:sz w:val="22"/>
          <w:szCs w:val="22"/>
          <w:u w:val="single"/>
        </w:rPr>
      </w:pPr>
    </w:p>
    <w:p w:rsidR="00560A46" w:rsidRPr="00560A46" w:rsidRDefault="00560A46" w:rsidP="00560A46">
      <w:pPr>
        <w:numPr>
          <w:ilvl w:val="4"/>
          <w:numId w:val="19"/>
        </w:numPr>
        <w:autoSpaceDE w:val="0"/>
        <w:autoSpaceDN w:val="0"/>
        <w:adjustRightInd w:val="0"/>
        <w:contextualSpacing/>
        <w:jc w:val="both"/>
        <w:rPr>
          <w:b/>
          <w:sz w:val="22"/>
          <w:szCs w:val="22"/>
          <w:u w:val="single"/>
        </w:rPr>
      </w:pPr>
      <w:r w:rsidRPr="00560A46">
        <w:rPr>
          <w:sz w:val="22"/>
          <w:szCs w:val="22"/>
        </w:rPr>
        <w:t>Dissolve 1.0 gram of gold chloride in the 50 milliliters of 20 % acetic acid, with stirring.</w:t>
      </w:r>
    </w:p>
    <w:p w:rsidR="00560A46" w:rsidRPr="00560A46" w:rsidRDefault="00560A46" w:rsidP="00560A46">
      <w:pPr>
        <w:autoSpaceDE w:val="0"/>
        <w:autoSpaceDN w:val="0"/>
        <w:adjustRightInd w:val="0"/>
        <w:ind w:left="3348"/>
        <w:contextualSpacing/>
        <w:jc w:val="both"/>
        <w:rPr>
          <w:b/>
          <w:sz w:val="22"/>
          <w:szCs w:val="22"/>
          <w:u w:val="single"/>
        </w:rPr>
      </w:pPr>
    </w:p>
    <w:p w:rsidR="00560A46" w:rsidRPr="00560A46" w:rsidRDefault="00560A46" w:rsidP="00560A46">
      <w:pPr>
        <w:numPr>
          <w:ilvl w:val="4"/>
          <w:numId w:val="19"/>
        </w:numPr>
        <w:autoSpaceDE w:val="0"/>
        <w:autoSpaceDN w:val="0"/>
        <w:adjustRightInd w:val="0"/>
        <w:contextualSpacing/>
        <w:jc w:val="both"/>
        <w:rPr>
          <w:b/>
          <w:sz w:val="22"/>
          <w:szCs w:val="22"/>
          <w:u w:val="single"/>
        </w:rPr>
      </w:pPr>
      <w:r w:rsidRPr="00560A46">
        <w:rPr>
          <w:sz w:val="22"/>
          <w:szCs w:val="22"/>
        </w:rPr>
        <w:t>Storage:</w:t>
      </w:r>
      <w:r w:rsidRPr="00560A46">
        <w:rPr>
          <w:sz w:val="22"/>
          <w:szCs w:val="22"/>
        </w:rPr>
        <w:tab/>
        <w:t>Closed container</w:t>
      </w:r>
    </w:p>
    <w:p w:rsidR="00560A46" w:rsidRPr="00560A46" w:rsidRDefault="00560A46" w:rsidP="00560A46">
      <w:pPr>
        <w:ind w:left="720"/>
        <w:contextualSpacing/>
        <w:jc w:val="both"/>
        <w:rPr>
          <w:b/>
          <w:sz w:val="22"/>
          <w:szCs w:val="22"/>
          <w:u w:val="single"/>
        </w:rPr>
      </w:pPr>
    </w:p>
    <w:p w:rsidR="00560A46" w:rsidRPr="00560A46" w:rsidRDefault="00560A46" w:rsidP="00560A46">
      <w:pPr>
        <w:numPr>
          <w:ilvl w:val="4"/>
          <w:numId w:val="19"/>
        </w:numPr>
        <w:autoSpaceDE w:val="0"/>
        <w:autoSpaceDN w:val="0"/>
        <w:adjustRightInd w:val="0"/>
        <w:contextualSpacing/>
        <w:jc w:val="both"/>
        <w:rPr>
          <w:b/>
          <w:sz w:val="22"/>
          <w:szCs w:val="22"/>
          <w:u w:val="single"/>
        </w:rPr>
      </w:pPr>
      <w:r w:rsidRPr="00560A46">
        <w:rPr>
          <w:sz w:val="22"/>
          <w:szCs w:val="22"/>
        </w:rPr>
        <w:t>Expiration:</w:t>
      </w:r>
      <w:r w:rsidRPr="00560A46">
        <w:rPr>
          <w:sz w:val="22"/>
          <w:szCs w:val="22"/>
        </w:rPr>
        <w:tab/>
        <w:t>Stock container:</w:t>
      </w:r>
      <w:r w:rsidRPr="00560A46">
        <w:rPr>
          <w:sz w:val="22"/>
          <w:szCs w:val="22"/>
        </w:rPr>
        <w:tab/>
      </w:r>
      <w:r w:rsidRPr="00560A46">
        <w:rPr>
          <w:sz w:val="22"/>
          <w:szCs w:val="22"/>
        </w:rPr>
        <w:tab/>
        <w:t>Three years</w:t>
      </w:r>
    </w:p>
    <w:p w:rsidR="00560A46" w:rsidRPr="00560A46" w:rsidRDefault="00560A46" w:rsidP="00560A46">
      <w:pPr>
        <w:autoSpaceDE w:val="0"/>
        <w:autoSpaceDN w:val="0"/>
        <w:adjustRightInd w:val="0"/>
        <w:ind w:left="4320"/>
        <w:jc w:val="both"/>
        <w:rPr>
          <w:sz w:val="22"/>
          <w:szCs w:val="22"/>
        </w:rPr>
      </w:pPr>
      <w:r w:rsidRPr="00560A46">
        <w:rPr>
          <w:sz w:val="22"/>
          <w:szCs w:val="22"/>
        </w:rPr>
        <w:t>Use container:</w:t>
      </w:r>
      <w:r w:rsidRPr="00560A46">
        <w:rPr>
          <w:sz w:val="22"/>
          <w:szCs w:val="22"/>
        </w:rPr>
        <w:tab/>
      </w:r>
      <w:r w:rsidRPr="00560A46">
        <w:rPr>
          <w:sz w:val="22"/>
          <w:szCs w:val="22"/>
        </w:rPr>
        <w:tab/>
        <w:t>One year</w:t>
      </w:r>
    </w:p>
    <w:p w:rsidR="00560A46" w:rsidRPr="00560A46" w:rsidRDefault="00560A46" w:rsidP="00560A46">
      <w:pPr>
        <w:ind w:left="720"/>
        <w:contextualSpacing/>
        <w:jc w:val="both"/>
        <w:rPr>
          <w:sz w:val="22"/>
          <w:szCs w:val="22"/>
        </w:rPr>
      </w:pPr>
    </w:p>
    <w:p w:rsidR="00560A46" w:rsidRPr="00560A46" w:rsidRDefault="00560A46" w:rsidP="00560A46">
      <w:pPr>
        <w:numPr>
          <w:ilvl w:val="4"/>
          <w:numId w:val="19"/>
        </w:numPr>
        <w:autoSpaceDE w:val="0"/>
        <w:autoSpaceDN w:val="0"/>
        <w:adjustRightInd w:val="0"/>
        <w:contextualSpacing/>
        <w:jc w:val="both"/>
        <w:rPr>
          <w:b/>
          <w:sz w:val="22"/>
          <w:szCs w:val="22"/>
          <w:u w:val="single"/>
        </w:rPr>
      </w:pPr>
      <w:r w:rsidRPr="00560A46">
        <w:rPr>
          <w:sz w:val="22"/>
          <w:szCs w:val="22"/>
        </w:rPr>
        <w:t xml:space="preserve">Lot number: </w:t>
      </w:r>
      <w:proofErr w:type="gramStart"/>
      <w:r w:rsidRPr="00560A46">
        <w:rPr>
          <w:sz w:val="22"/>
          <w:szCs w:val="22"/>
        </w:rPr>
        <w:t>Eight digit</w:t>
      </w:r>
      <w:proofErr w:type="gramEnd"/>
      <w:r w:rsidRPr="00560A46">
        <w:rPr>
          <w:sz w:val="22"/>
          <w:szCs w:val="22"/>
        </w:rPr>
        <w:t xml:space="preserve"> format year/month/day/</w:t>
      </w:r>
      <w:proofErr w:type="spellStart"/>
      <w:r w:rsidRPr="00560A46">
        <w:rPr>
          <w:sz w:val="22"/>
          <w:szCs w:val="22"/>
        </w:rPr>
        <w:t>AuCl</w:t>
      </w:r>
      <w:proofErr w:type="spellEnd"/>
      <w:r w:rsidRPr="00560A46">
        <w:rPr>
          <w:sz w:val="22"/>
          <w:szCs w:val="22"/>
        </w:rPr>
        <w:t>/Initials of preparer. Example: 2010123AuClXXX</w:t>
      </w:r>
    </w:p>
    <w:p w:rsidR="00560A46" w:rsidRPr="00560A46" w:rsidRDefault="00560A46" w:rsidP="00560A46">
      <w:pPr>
        <w:autoSpaceDE w:val="0"/>
        <w:autoSpaceDN w:val="0"/>
        <w:adjustRightInd w:val="0"/>
        <w:ind w:left="2232"/>
        <w:contextualSpacing/>
        <w:jc w:val="both"/>
        <w:rPr>
          <w:b/>
          <w:sz w:val="22"/>
          <w:szCs w:val="22"/>
          <w:u w:val="single"/>
        </w:rPr>
      </w:pPr>
    </w:p>
    <w:p w:rsidR="00560A46" w:rsidRPr="00560A46" w:rsidRDefault="00560A46" w:rsidP="00560A46">
      <w:pPr>
        <w:numPr>
          <w:ilvl w:val="4"/>
          <w:numId w:val="19"/>
        </w:numPr>
        <w:autoSpaceDE w:val="0"/>
        <w:autoSpaceDN w:val="0"/>
        <w:adjustRightInd w:val="0"/>
        <w:contextualSpacing/>
        <w:jc w:val="both"/>
        <w:rPr>
          <w:b/>
          <w:sz w:val="22"/>
          <w:szCs w:val="22"/>
        </w:rPr>
      </w:pPr>
      <w:r w:rsidRPr="00560A46">
        <w:rPr>
          <w:sz w:val="22"/>
          <w:szCs w:val="22"/>
        </w:rPr>
        <w:t>PQCC</w:t>
      </w:r>
    </w:p>
    <w:p w:rsidR="00560A46" w:rsidRPr="00560A46" w:rsidRDefault="00560A46" w:rsidP="00560A46">
      <w:pPr>
        <w:ind w:left="720"/>
        <w:contextualSpacing/>
        <w:jc w:val="both"/>
        <w:rPr>
          <w:b/>
          <w:sz w:val="22"/>
          <w:szCs w:val="22"/>
        </w:rPr>
      </w:pPr>
    </w:p>
    <w:p w:rsidR="00560A46" w:rsidRPr="00560A46" w:rsidRDefault="00560A46" w:rsidP="00560A46">
      <w:pPr>
        <w:numPr>
          <w:ilvl w:val="5"/>
          <w:numId w:val="19"/>
        </w:numPr>
        <w:autoSpaceDE w:val="0"/>
        <w:autoSpaceDN w:val="0"/>
        <w:adjustRightInd w:val="0"/>
        <w:contextualSpacing/>
        <w:jc w:val="both"/>
        <w:rPr>
          <w:b/>
          <w:sz w:val="22"/>
          <w:szCs w:val="22"/>
        </w:rPr>
      </w:pPr>
      <w:r w:rsidRPr="00560A46">
        <w:rPr>
          <w:sz w:val="22"/>
          <w:szCs w:val="22"/>
        </w:rPr>
        <w:t>Reference material:</w:t>
      </w:r>
      <w:r w:rsidRPr="00560A46">
        <w:rPr>
          <w:sz w:val="22"/>
          <w:szCs w:val="22"/>
        </w:rPr>
        <w:tab/>
        <w:t>Cocaine</w:t>
      </w:r>
    </w:p>
    <w:p w:rsidR="00560A46" w:rsidRPr="00560A46" w:rsidRDefault="00560A46" w:rsidP="00560A46">
      <w:pPr>
        <w:numPr>
          <w:ilvl w:val="5"/>
          <w:numId w:val="19"/>
        </w:numPr>
        <w:autoSpaceDE w:val="0"/>
        <w:autoSpaceDN w:val="0"/>
        <w:adjustRightInd w:val="0"/>
        <w:contextualSpacing/>
        <w:jc w:val="both"/>
        <w:rPr>
          <w:b/>
          <w:sz w:val="22"/>
          <w:szCs w:val="22"/>
        </w:rPr>
      </w:pPr>
      <w:r w:rsidRPr="00560A46">
        <w:rPr>
          <w:sz w:val="22"/>
          <w:szCs w:val="22"/>
        </w:rPr>
        <w:t>Acceptable result:</w:t>
      </w:r>
      <w:r w:rsidRPr="00560A46">
        <w:rPr>
          <w:sz w:val="22"/>
          <w:szCs w:val="22"/>
        </w:rPr>
        <w:tab/>
        <w:t>Cross-shaped crystals</w:t>
      </w:r>
    </w:p>
    <w:p w:rsidR="00560A46" w:rsidRPr="00560A46" w:rsidRDefault="00560A46" w:rsidP="00560A46">
      <w:pPr>
        <w:autoSpaceDE w:val="0"/>
        <w:autoSpaceDN w:val="0"/>
        <w:adjustRightInd w:val="0"/>
        <w:ind w:left="2304"/>
        <w:contextualSpacing/>
        <w:jc w:val="both"/>
        <w:rPr>
          <w:b/>
          <w:sz w:val="22"/>
          <w:szCs w:val="22"/>
        </w:rPr>
      </w:pPr>
    </w:p>
    <w:p w:rsidR="00560A46" w:rsidRPr="00560A46" w:rsidRDefault="00560A46" w:rsidP="00560A46">
      <w:pPr>
        <w:autoSpaceDE w:val="0"/>
        <w:autoSpaceDN w:val="0"/>
        <w:adjustRightInd w:val="0"/>
        <w:ind w:left="3348"/>
        <w:contextualSpacing/>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 xml:space="preserve">Limitations </w:t>
      </w:r>
    </w:p>
    <w:p w:rsidR="00560A46" w:rsidRPr="00560A46" w:rsidRDefault="00560A46" w:rsidP="00560A46">
      <w:pPr>
        <w:autoSpaceDE w:val="0"/>
        <w:autoSpaceDN w:val="0"/>
        <w:adjustRightInd w:val="0"/>
        <w:ind w:left="720"/>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Diluents and adulterants may interfere with crystal formation.  Refer to the Drug Chemistry Unit Technical Procedure for Extractions to remove unwanted components prior to microcrystalline testing.</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Concentration of samples may need to be increased or decreased to aid in crystal formation.</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 xml:space="preserve">Safety – </w:t>
      </w:r>
      <w:r w:rsidRPr="00560A46">
        <w:rPr>
          <w:sz w:val="22"/>
          <w:szCs w:val="22"/>
        </w:rPr>
        <w:t>Refer to the CCBI Crime Laboratory Safety Manual</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 xml:space="preserve">References </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i/>
          <w:sz w:val="22"/>
          <w:szCs w:val="22"/>
        </w:rPr>
        <w:lastRenderedPageBreak/>
        <w:t>Nikon Polarizing Microscope Eclipse E400Pol Instructions</w:t>
      </w:r>
      <w:r w:rsidRPr="00560A46">
        <w:rPr>
          <w:sz w:val="22"/>
          <w:szCs w:val="22"/>
        </w:rPr>
        <w:t>, Nikon Inc, Melville, NY, M216E 98.8.VF.1.</w:t>
      </w:r>
    </w:p>
    <w:p w:rsidR="00560A46" w:rsidRPr="00560A46" w:rsidRDefault="00560A46" w:rsidP="00560A46">
      <w:pPr>
        <w:autoSpaceDE w:val="0"/>
        <w:autoSpaceDN w:val="0"/>
        <w:adjustRightInd w:val="0"/>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 xml:space="preserve">Clarke, E.G.C., and R.G. Todd, eds.  </w:t>
      </w:r>
      <w:r w:rsidRPr="00560A46">
        <w:rPr>
          <w:i/>
          <w:sz w:val="22"/>
          <w:szCs w:val="22"/>
        </w:rPr>
        <w:t>Isolation and Identification of Drugs</w:t>
      </w:r>
      <w:r w:rsidRPr="00560A46">
        <w:rPr>
          <w:sz w:val="22"/>
          <w:szCs w:val="22"/>
        </w:rPr>
        <w:t>. 1</w:t>
      </w:r>
      <w:r w:rsidRPr="00560A46">
        <w:rPr>
          <w:sz w:val="22"/>
          <w:szCs w:val="22"/>
          <w:vertAlign w:val="superscript"/>
        </w:rPr>
        <w:t>st</w:t>
      </w:r>
      <w:r w:rsidRPr="00560A46">
        <w:rPr>
          <w:sz w:val="22"/>
          <w:szCs w:val="22"/>
        </w:rPr>
        <w:t xml:space="preserve"> Edition. London: Pharmaceutical Press, 1969: 135-141, 801.</w:t>
      </w:r>
    </w:p>
    <w:p w:rsidR="00560A46" w:rsidRPr="00560A46" w:rsidRDefault="00560A46" w:rsidP="00560A46">
      <w:pPr>
        <w:ind w:left="720"/>
        <w:contextualSpacing/>
        <w:jc w:val="both"/>
        <w:rPr>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 xml:space="preserve">Allen, A. C., Copper, D. A., Kiser, W. O., Cottrell, R. C., “The Cocaine </w:t>
      </w:r>
      <w:proofErr w:type="spellStart"/>
      <w:r w:rsidRPr="00560A46">
        <w:rPr>
          <w:sz w:val="22"/>
          <w:szCs w:val="22"/>
        </w:rPr>
        <w:t>Diastereoisomers</w:t>
      </w:r>
      <w:proofErr w:type="spellEnd"/>
      <w:r w:rsidRPr="00560A46">
        <w:rPr>
          <w:sz w:val="22"/>
          <w:szCs w:val="22"/>
        </w:rPr>
        <w:t xml:space="preserve">,” </w:t>
      </w:r>
      <w:r w:rsidRPr="00560A46">
        <w:rPr>
          <w:i/>
          <w:iCs/>
          <w:sz w:val="22"/>
          <w:szCs w:val="22"/>
        </w:rPr>
        <w:t>Journal of Forensic Sciences</w:t>
      </w:r>
      <w:r w:rsidRPr="00560A46">
        <w:rPr>
          <w:sz w:val="22"/>
          <w:szCs w:val="22"/>
        </w:rPr>
        <w:t>, Vol. 26, No.1, Jan. 1981, pp. 12–26</w:t>
      </w:r>
      <w:r w:rsidRPr="00560A46">
        <w:rPr>
          <w:rFonts w:ascii="Times-Roman" w:hAnsi="Times-Roman" w:cs="Times-Roman"/>
          <w:sz w:val="17"/>
          <w:szCs w:val="17"/>
        </w:rPr>
        <w:t>.</w:t>
      </w:r>
    </w:p>
    <w:p w:rsidR="00560A46" w:rsidRPr="00560A46" w:rsidRDefault="00560A46" w:rsidP="00560A46">
      <w:pPr>
        <w:ind w:left="720"/>
        <w:contextualSpacing/>
        <w:jc w:val="both"/>
        <w:rPr>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 xml:space="preserve">Smith, F.P., ed. </w:t>
      </w:r>
      <w:r w:rsidRPr="00560A46">
        <w:rPr>
          <w:i/>
          <w:sz w:val="22"/>
          <w:szCs w:val="22"/>
        </w:rPr>
        <w:t>Handbook of Forensic Drug Analysis.</w:t>
      </w:r>
      <w:r w:rsidRPr="00560A46">
        <w:rPr>
          <w:sz w:val="22"/>
          <w:szCs w:val="22"/>
        </w:rPr>
        <w:t xml:space="preserve"> Boston, Massachusetts: Elsevier Academic Press, 2005: 238. </w:t>
      </w:r>
    </w:p>
    <w:p w:rsidR="00560A46" w:rsidRPr="00560A46" w:rsidRDefault="00560A46" w:rsidP="00560A46">
      <w:pPr>
        <w:autoSpaceDE w:val="0"/>
        <w:autoSpaceDN w:val="0"/>
        <w:adjustRightInd w:val="0"/>
        <w:ind w:left="1440"/>
        <w:contextualSpacing/>
        <w:jc w:val="both"/>
        <w:rPr>
          <w:b/>
          <w:sz w:val="22"/>
          <w:szCs w:val="22"/>
        </w:rPr>
      </w:pPr>
    </w:p>
    <w:p w:rsidR="00560A46" w:rsidRPr="00560A46" w:rsidRDefault="00560A46" w:rsidP="00560A46">
      <w:pPr>
        <w:numPr>
          <w:ilvl w:val="0"/>
          <w:numId w:val="19"/>
        </w:numPr>
        <w:autoSpaceDE w:val="0"/>
        <w:autoSpaceDN w:val="0"/>
        <w:adjustRightInd w:val="0"/>
        <w:contextualSpacing/>
        <w:jc w:val="both"/>
        <w:rPr>
          <w:b/>
          <w:sz w:val="22"/>
          <w:szCs w:val="22"/>
        </w:rPr>
      </w:pPr>
      <w:r w:rsidRPr="00560A46">
        <w:rPr>
          <w:b/>
          <w:sz w:val="22"/>
          <w:szCs w:val="22"/>
        </w:rPr>
        <w:t>Records</w:t>
      </w:r>
    </w:p>
    <w:p w:rsidR="00560A46" w:rsidRPr="00560A46" w:rsidRDefault="00560A46" w:rsidP="00560A46">
      <w:pPr>
        <w:autoSpaceDE w:val="0"/>
        <w:autoSpaceDN w:val="0"/>
        <w:adjustRightInd w:val="0"/>
        <w:ind w:left="360"/>
        <w:contextualSpacing/>
        <w:jc w:val="both"/>
        <w:rPr>
          <w:b/>
          <w:sz w:val="22"/>
          <w:szCs w:val="22"/>
        </w:rPr>
      </w:pP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Reagent log</w:t>
      </w:r>
    </w:p>
    <w:p w:rsidR="00560A46" w:rsidRPr="00560A46" w:rsidRDefault="00560A46" w:rsidP="00560A46">
      <w:pPr>
        <w:numPr>
          <w:ilvl w:val="1"/>
          <w:numId w:val="19"/>
        </w:numPr>
        <w:autoSpaceDE w:val="0"/>
        <w:autoSpaceDN w:val="0"/>
        <w:adjustRightInd w:val="0"/>
        <w:contextualSpacing/>
        <w:jc w:val="both"/>
        <w:rPr>
          <w:b/>
          <w:sz w:val="22"/>
          <w:szCs w:val="22"/>
        </w:rPr>
      </w:pPr>
      <w:r w:rsidRPr="00560A46">
        <w:rPr>
          <w:sz w:val="22"/>
          <w:szCs w:val="22"/>
        </w:rPr>
        <w:t>Case record</w:t>
      </w:r>
    </w:p>
    <w:p w:rsidR="00560A46" w:rsidRPr="00560A46" w:rsidRDefault="00560A46" w:rsidP="00560A46">
      <w:pPr>
        <w:tabs>
          <w:tab w:val="left" w:pos="0"/>
        </w:tabs>
        <w:suppressAutoHyphens/>
        <w:spacing w:line="240" w:lineRule="atLeast"/>
        <w:jc w:val="both"/>
        <w:rPr>
          <w:sz w:val="22"/>
          <w:szCs w:val="22"/>
        </w:rPr>
      </w:pPr>
    </w:p>
    <w:p w:rsidR="00560A46" w:rsidRPr="00560A46" w:rsidRDefault="00560A46" w:rsidP="00560A46">
      <w:pPr>
        <w:jc w:val="both"/>
        <w:rPr>
          <w:b/>
          <w:bCs/>
          <w:sz w:val="22"/>
          <w:szCs w:val="22"/>
        </w:rPr>
      </w:pPr>
      <w:r w:rsidRPr="00560A46">
        <w:rPr>
          <w:b/>
          <w:bCs/>
          <w:sz w:val="22"/>
          <w:szCs w:val="22"/>
        </w:rPr>
        <w:br w:type="page"/>
      </w: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560A46" w:rsidRPr="00560A46" w:rsidTr="00583487">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560A46" w:rsidRPr="00560A46" w:rsidRDefault="00560A46" w:rsidP="00560A46">
            <w:pPr>
              <w:spacing w:line="120" w:lineRule="exact"/>
              <w:jc w:val="both"/>
              <w:rPr>
                <w:sz w:val="22"/>
                <w:szCs w:val="22"/>
              </w:rPr>
            </w:pPr>
          </w:p>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b/>
                <w:bCs/>
                <w:sz w:val="22"/>
                <w:szCs w:val="22"/>
              </w:rPr>
              <w:t>Revision History</w:t>
            </w:r>
          </w:p>
        </w:tc>
      </w:tr>
      <w:tr w:rsidR="00560A46" w:rsidRPr="00560A46" w:rsidTr="00583487">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560A46" w:rsidRPr="00560A46" w:rsidRDefault="00560A46" w:rsidP="00560A46">
            <w:pPr>
              <w:spacing w:line="120" w:lineRule="exact"/>
              <w:jc w:val="both"/>
              <w:rPr>
                <w:sz w:val="22"/>
                <w:szCs w:val="22"/>
              </w:rPr>
            </w:pPr>
          </w:p>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560A46" w:rsidRPr="00560A46" w:rsidRDefault="00560A46" w:rsidP="00560A46">
            <w:pPr>
              <w:spacing w:line="120" w:lineRule="exact"/>
              <w:jc w:val="both"/>
              <w:rPr>
                <w:sz w:val="22"/>
                <w:szCs w:val="22"/>
              </w:rPr>
            </w:pPr>
          </w:p>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Version</w:t>
            </w:r>
          </w:p>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560A46" w:rsidRPr="00560A46" w:rsidRDefault="00560A46" w:rsidP="00560A46">
            <w:pPr>
              <w:spacing w:line="120" w:lineRule="exact"/>
              <w:jc w:val="both"/>
              <w:rPr>
                <w:sz w:val="22"/>
                <w:szCs w:val="22"/>
              </w:rPr>
            </w:pPr>
          </w:p>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Reason</w:t>
            </w:r>
          </w:p>
        </w:tc>
      </w:tr>
      <w:tr w:rsidR="00560A46" w:rsidRPr="00560A46" w:rsidTr="00583487">
        <w:tc>
          <w:tcPr>
            <w:tcW w:w="2250" w:type="dxa"/>
            <w:tcBorders>
              <w:top w:val="single" w:sz="8" w:space="0" w:color="000000"/>
              <w:left w:val="single" w:sz="8" w:space="0" w:color="000000"/>
              <w:bottom w:val="single" w:sz="8" w:space="0" w:color="000000"/>
              <w:right w:val="single" w:sz="8" w:space="0" w:color="000000"/>
            </w:tcBorders>
            <w:hideMark/>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1/15/13</w:t>
            </w:r>
          </w:p>
        </w:tc>
        <w:tc>
          <w:tcPr>
            <w:tcW w:w="1260" w:type="dxa"/>
            <w:tcBorders>
              <w:top w:val="single" w:sz="8" w:space="0" w:color="000000"/>
              <w:left w:val="single" w:sz="8" w:space="0" w:color="000000"/>
              <w:bottom w:val="single" w:sz="8" w:space="0" w:color="000000"/>
              <w:right w:val="single" w:sz="8" w:space="0" w:color="000000"/>
            </w:tcBorders>
            <w:hideMark/>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ISO Compliance</w:t>
            </w:r>
          </w:p>
        </w:tc>
      </w:tr>
      <w:tr w:rsidR="00560A46" w:rsidRPr="00560A46" w:rsidTr="00583487">
        <w:tc>
          <w:tcPr>
            <w:tcW w:w="225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11/1/17</w:t>
            </w:r>
          </w:p>
        </w:tc>
        <w:tc>
          <w:tcPr>
            <w:tcW w:w="126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2</w:t>
            </w:r>
          </w:p>
        </w:tc>
        <w:tc>
          <w:tcPr>
            <w:tcW w:w="594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Reorganized section 7.5. Removed 8.2.3.2 and 8.2.3.2.1.</w:t>
            </w:r>
          </w:p>
        </w:tc>
      </w:tr>
      <w:tr w:rsidR="00560A46" w:rsidRPr="00560A46" w:rsidTr="00583487">
        <w:tc>
          <w:tcPr>
            <w:tcW w:w="225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4/8/20</w:t>
            </w:r>
          </w:p>
        </w:tc>
        <w:tc>
          <w:tcPr>
            <w:tcW w:w="126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3</w:t>
            </w:r>
          </w:p>
        </w:tc>
        <w:tc>
          <w:tcPr>
            <w:tcW w:w="594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5. Standards and Controls - removed 5.3.3. and revised 5.4.1.2.</w:t>
            </w:r>
          </w:p>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r w:rsidRPr="00560A46">
              <w:rPr>
                <w:sz w:val="22"/>
                <w:szCs w:val="22"/>
              </w:rPr>
              <w:t>7. Procedure - Revised 7.5., 7.5.1.1., and 7.5.2.1.</w:t>
            </w:r>
          </w:p>
        </w:tc>
      </w:tr>
      <w:tr w:rsidR="00560A46" w:rsidRPr="00560A46" w:rsidTr="00583487">
        <w:tc>
          <w:tcPr>
            <w:tcW w:w="225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126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c>
          <w:tcPr>
            <w:tcW w:w="5940" w:type="dxa"/>
            <w:tcBorders>
              <w:top w:val="single" w:sz="8" w:space="0" w:color="000000"/>
              <w:left w:val="single" w:sz="8" w:space="0" w:color="000000"/>
              <w:bottom w:val="single" w:sz="8" w:space="0" w:color="000000"/>
              <w:right w:val="single" w:sz="8" w:space="0" w:color="000000"/>
            </w:tcBorders>
          </w:tcPr>
          <w:p w:rsidR="00560A46" w:rsidRPr="00560A46" w:rsidRDefault="00560A46" w:rsidP="00560A46">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jc w:val="both"/>
              <w:rPr>
                <w:sz w:val="22"/>
                <w:szCs w:val="22"/>
              </w:rPr>
            </w:pPr>
          </w:p>
        </w:tc>
      </w:tr>
    </w:tbl>
    <w:p w:rsidR="00560A46" w:rsidRPr="00560A46" w:rsidRDefault="00560A46" w:rsidP="00560A46">
      <w:pPr>
        <w:jc w:val="both"/>
        <w:rPr>
          <w:b/>
          <w:bCs/>
          <w:sz w:val="22"/>
          <w:szCs w:val="22"/>
        </w:rPr>
      </w:pPr>
    </w:p>
    <w:p w:rsidR="00560A46" w:rsidRPr="00560A46" w:rsidRDefault="00560A46" w:rsidP="00560A46"/>
    <w:p w:rsidR="00BB636A" w:rsidRPr="0043408B" w:rsidRDefault="00BB636A"/>
    <w:p w:rsidR="00BB636A" w:rsidRPr="0043408B" w:rsidRDefault="00BB636A"/>
    <w:p w:rsidR="00BB636A" w:rsidRPr="0043408B" w:rsidRDefault="00BB636A">
      <w:pPr>
        <w:sectPr w:rsidR="00BB636A" w:rsidRPr="0043408B" w:rsidSect="00CF2ADA">
          <w:headerReference w:type="default" r:id="rId30"/>
          <w:pgSz w:w="12240" w:h="15840"/>
          <w:pgMar w:top="2448" w:right="1440" w:bottom="1440" w:left="1440" w:header="720" w:footer="720" w:gutter="0"/>
          <w:cols w:space="720"/>
          <w:docGrid w:linePitch="360"/>
        </w:sectPr>
      </w:pPr>
    </w:p>
    <w:p w:rsidR="00EB55F7" w:rsidRDefault="00EB55F7" w:rsidP="00EB55F7">
      <w:pPr>
        <w:pStyle w:val="Heading1"/>
        <w:jc w:val="center"/>
        <w:rPr>
          <w:color w:val="auto"/>
        </w:rPr>
      </w:pPr>
      <w:bookmarkStart w:id="62" w:name="_Toc409526036"/>
      <w:bookmarkStart w:id="63" w:name="_Toc487460070"/>
      <w:bookmarkStart w:id="64" w:name="_Toc13471267"/>
      <w:r>
        <w:rPr>
          <w:color w:val="auto"/>
        </w:rPr>
        <w:lastRenderedPageBreak/>
        <w:t>12:  Gas Chromatography/Mass Spectrometry (GC-MS)</w:t>
      </w:r>
      <w:bookmarkEnd w:id="62"/>
      <w:bookmarkEnd w:id="63"/>
      <w:bookmarkEnd w:id="64"/>
    </w:p>
    <w:p w:rsidR="00EB55F7" w:rsidRDefault="00EB55F7" w:rsidP="00EB55F7">
      <w:pPr>
        <w:autoSpaceDE w:val="0"/>
        <w:autoSpaceDN w:val="0"/>
        <w:adjustRightInd w:val="0"/>
        <w:rPr>
          <w:b/>
          <w:bCs/>
          <w:sz w:val="22"/>
          <w:szCs w:val="22"/>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Purpose / Scope</w:t>
      </w:r>
      <w:r>
        <w:rPr>
          <w:sz w:val="22"/>
          <w:szCs w:val="22"/>
        </w:rPr>
        <w:t xml:space="preserve"> - This procedure provides direction for the initial setup, performance checks and usage of gas chromatograph – mass spectrometer instruments in the Drug Chemistry Unit of the Raleigh/Wake City-County Bureau of Identification.</w:t>
      </w:r>
      <w:r>
        <w:rPr>
          <w:sz w:val="24"/>
          <w:szCs w:val="24"/>
        </w:rPr>
        <w:t xml:space="preserve"> </w:t>
      </w:r>
    </w:p>
    <w:p w:rsidR="00EB55F7" w:rsidRDefault="00EB55F7" w:rsidP="00EB55F7">
      <w:pPr>
        <w:autoSpaceDE w:val="0"/>
        <w:autoSpaceDN w:val="0"/>
        <w:adjustRightInd w:val="0"/>
        <w:rPr>
          <w:sz w:val="22"/>
          <w:szCs w:val="22"/>
        </w:rPr>
      </w:pPr>
    </w:p>
    <w:p w:rsidR="00EB55F7" w:rsidRDefault="00EB55F7" w:rsidP="00EB55F7">
      <w:pPr>
        <w:pStyle w:val="ListParagraph"/>
        <w:numPr>
          <w:ilvl w:val="0"/>
          <w:numId w:val="21"/>
        </w:numPr>
        <w:rPr>
          <w:b/>
          <w:snapToGrid w:val="0"/>
          <w:sz w:val="22"/>
          <w:szCs w:val="22"/>
        </w:rPr>
      </w:pPr>
      <w:r>
        <w:rPr>
          <w:b/>
          <w:snapToGrid w:val="0"/>
          <w:sz w:val="22"/>
          <w:szCs w:val="22"/>
        </w:rPr>
        <w:t>Definitions</w:t>
      </w:r>
    </w:p>
    <w:p w:rsidR="00EB55F7" w:rsidRDefault="00EB55F7" w:rsidP="00EB55F7">
      <w:pPr>
        <w:pStyle w:val="ListParagraph"/>
        <w:rPr>
          <w:b/>
          <w:snapToGrid w:val="0"/>
          <w:sz w:val="22"/>
          <w:szCs w:val="22"/>
        </w:rPr>
      </w:pPr>
    </w:p>
    <w:p w:rsidR="00EB55F7" w:rsidRDefault="00EB55F7" w:rsidP="00EB55F7">
      <w:pPr>
        <w:pStyle w:val="ListParagraph"/>
        <w:numPr>
          <w:ilvl w:val="1"/>
          <w:numId w:val="21"/>
        </w:numPr>
        <w:rPr>
          <w:b/>
          <w:snapToGrid w:val="0"/>
          <w:sz w:val="22"/>
          <w:szCs w:val="22"/>
        </w:rPr>
      </w:pPr>
      <w:r>
        <w:rPr>
          <w:b/>
          <w:snapToGrid w:val="0"/>
          <w:sz w:val="22"/>
          <w:szCs w:val="22"/>
        </w:rPr>
        <w:t xml:space="preserve">Performance verification - </w:t>
      </w:r>
      <w:r>
        <w:rPr>
          <w:snapToGrid w:val="0"/>
          <w:sz w:val="22"/>
          <w:szCs w:val="22"/>
        </w:rPr>
        <w:t>The initial confirmation of the reliability of a previously or externally validated method or instrument.</w:t>
      </w:r>
    </w:p>
    <w:p w:rsidR="00EB55F7" w:rsidRDefault="00EB55F7" w:rsidP="00EB55F7">
      <w:pPr>
        <w:pStyle w:val="ListParagraph"/>
        <w:numPr>
          <w:ilvl w:val="1"/>
          <w:numId w:val="21"/>
        </w:numPr>
        <w:rPr>
          <w:b/>
          <w:snapToGrid w:val="0"/>
          <w:sz w:val="22"/>
          <w:szCs w:val="22"/>
        </w:rPr>
      </w:pPr>
      <w:r>
        <w:rPr>
          <w:b/>
          <w:snapToGrid w:val="0"/>
          <w:sz w:val="22"/>
          <w:szCs w:val="22"/>
        </w:rPr>
        <w:t xml:space="preserve">Quality control check - </w:t>
      </w:r>
      <w:r>
        <w:rPr>
          <w:snapToGrid w:val="0"/>
          <w:sz w:val="22"/>
          <w:szCs w:val="22"/>
        </w:rPr>
        <w:t>Periodic confirmation of the reliability of equipment, instrumentation, and/or reagents.</w:t>
      </w:r>
    </w:p>
    <w:p w:rsidR="00EB55F7" w:rsidRDefault="00EB55F7" w:rsidP="00EB55F7">
      <w:pPr>
        <w:pStyle w:val="ListParagraph"/>
        <w:numPr>
          <w:ilvl w:val="1"/>
          <w:numId w:val="21"/>
        </w:numPr>
        <w:rPr>
          <w:b/>
          <w:snapToGrid w:val="0"/>
          <w:sz w:val="22"/>
          <w:szCs w:val="22"/>
        </w:rPr>
      </w:pPr>
      <w:r>
        <w:rPr>
          <w:b/>
          <w:snapToGrid w:val="0"/>
          <w:sz w:val="22"/>
          <w:szCs w:val="22"/>
        </w:rPr>
        <w:t xml:space="preserve">Reference Material </w:t>
      </w:r>
      <w:r>
        <w:rPr>
          <w:snapToGrid w:val="0"/>
          <w:sz w:val="22"/>
          <w:szCs w:val="22"/>
        </w:rPr>
        <w:t>- Material sufficiently homogeneous and stable with reference to specified properties, which has been established to be fit for its intended use in measurement or in examination of nominal properties</w:t>
      </w:r>
    </w:p>
    <w:p w:rsidR="00EB55F7" w:rsidRDefault="00EB55F7" w:rsidP="00EB55F7">
      <w:pPr>
        <w:pStyle w:val="ListParagraph"/>
        <w:rPr>
          <w:b/>
          <w:snapToGrid w:val="0"/>
          <w:sz w:val="22"/>
          <w:szCs w:val="22"/>
        </w:rPr>
      </w:pPr>
    </w:p>
    <w:p w:rsidR="00EB55F7" w:rsidRDefault="00EB55F7" w:rsidP="00EB55F7">
      <w:pPr>
        <w:pStyle w:val="ListParagraph"/>
        <w:numPr>
          <w:ilvl w:val="0"/>
          <w:numId w:val="21"/>
        </w:numPr>
        <w:rPr>
          <w:b/>
          <w:snapToGrid w:val="0"/>
          <w:sz w:val="22"/>
          <w:szCs w:val="22"/>
        </w:rPr>
      </w:pPr>
      <w:r>
        <w:rPr>
          <w:b/>
          <w:snapToGrid w:val="0"/>
          <w:sz w:val="22"/>
          <w:szCs w:val="22"/>
        </w:rPr>
        <w:t>Abbreviations</w:t>
      </w:r>
    </w:p>
    <w:p w:rsidR="00EB55F7" w:rsidRDefault="00EB55F7" w:rsidP="00EB55F7">
      <w:pPr>
        <w:pStyle w:val="ListParagraph"/>
        <w:rPr>
          <w:b/>
          <w:snapToGrid w:val="0"/>
          <w:sz w:val="22"/>
          <w:szCs w:val="22"/>
        </w:rPr>
      </w:pPr>
    </w:p>
    <w:p w:rsidR="00EB55F7" w:rsidRDefault="00EB55F7" w:rsidP="00EB55F7">
      <w:pPr>
        <w:pStyle w:val="ListParagraph"/>
        <w:numPr>
          <w:ilvl w:val="1"/>
          <w:numId w:val="21"/>
        </w:numPr>
        <w:rPr>
          <w:b/>
          <w:snapToGrid w:val="0"/>
          <w:sz w:val="22"/>
          <w:szCs w:val="22"/>
        </w:rPr>
      </w:pPr>
      <w:r>
        <w:rPr>
          <w:snapToGrid w:val="0"/>
          <w:sz w:val="22"/>
          <w:szCs w:val="22"/>
        </w:rPr>
        <w:t>Refer to the Drug Chemistry Unit Technical Procedure for Drug Chemistry Analysis</w:t>
      </w:r>
    </w:p>
    <w:p w:rsidR="00EB55F7" w:rsidRDefault="00EB55F7" w:rsidP="00EB55F7">
      <w:pPr>
        <w:pStyle w:val="ListParagraph"/>
        <w:ind w:left="792"/>
        <w:rPr>
          <w:b/>
          <w:snapToGrid w:val="0"/>
          <w:sz w:val="22"/>
          <w:szCs w:val="22"/>
        </w:rPr>
      </w:pPr>
    </w:p>
    <w:p w:rsidR="00EB55F7" w:rsidRDefault="00EB55F7" w:rsidP="00EB55F7">
      <w:pPr>
        <w:pStyle w:val="ListParagraph"/>
        <w:numPr>
          <w:ilvl w:val="0"/>
          <w:numId w:val="21"/>
        </w:numPr>
        <w:rPr>
          <w:b/>
          <w:snapToGrid w:val="0"/>
          <w:sz w:val="22"/>
          <w:szCs w:val="22"/>
        </w:rPr>
      </w:pPr>
      <w:r>
        <w:rPr>
          <w:b/>
          <w:snapToGrid w:val="0"/>
          <w:sz w:val="22"/>
          <w:szCs w:val="22"/>
        </w:rPr>
        <w:t>Equipment, Materials and Reagents</w:t>
      </w:r>
    </w:p>
    <w:p w:rsidR="00EB55F7" w:rsidRDefault="00EB55F7" w:rsidP="00EB55F7">
      <w:pPr>
        <w:pStyle w:val="ListParagraph"/>
        <w:rPr>
          <w:b/>
          <w:snapToGrid w:val="0"/>
          <w:sz w:val="22"/>
          <w:szCs w:val="22"/>
        </w:rPr>
      </w:pPr>
    </w:p>
    <w:p w:rsidR="00EB55F7" w:rsidRDefault="00EB55F7" w:rsidP="00EB55F7">
      <w:pPr>
        <w:pStyle w:val="ListParagraph"/>
        <w:numPr>
          <w:ilvl w:val="1"/>
          <w:numId w:val="21"/>
        </w:numPr>
        <w:rPr>
          <w:b/>
          <w:snapToGrid w:val="0"/>
          <w:sz w:val="22"/>
          <w:szCs w:val="22"/>
        </w:rPr>
      </w:pPr>
      <w:r>
        <w:rPr>
          <w:b/>
          <w:snapToGrid w:val="0"/>
          <w:sz w:val="22"/>
          <w:szCs w:val="22"/>
        </w:rPr>
        <w:t>Equipment</w:t>
      </w:r>
    </w:p>
    <w:p w:rsidR="00EB55F7" w:rsidRDefault="00EB55F7" w:rsidP="00EB55F7">
      <w:pPr>
        <w:pStyle w:val="ListParagraph"/>
        <w:ind w:left="792"/>
        <w:rPr>
          <w:b/>
          <w:snapToGrid w:val="0"/>
          <w:sz w:val="22"/>
          <w:szCs w:val="22"/>
        </w:rPr>
      </w:pPr>
    </w:p>
    <w:p w:rsidR="00EB55F7" w:rsidRDefault="00EB55F7" w:rsidP="00EB55F7">
      <w:pPr>
        <w:pStyle w:val="ListParagraph"/>
        <w:numPr>
          <w:ilvl w:val="2"/>
          <w:numId w:val="21"/>
        </w:numPr>
        <w:rPr>
          <w:b/>
          <w:snapToGrid w:val="0"/>
          <w:sz w:val="22"/>
          <w:szCs w:val="22"/>
        </w:rPr>
      </w:pPr>
      <w:r>
        <w:rPr>
          <w:sz w:val="22"/>
          <w:szCs w:val="22"/>
        </w:rPr>
        <w:t>Agilent 6890 or 7890 Gas Chromatograph with Agilent 5975 Series Mass Selective Detector with Agilent Automatic Liquid Sampler and tray</w:t>
      </w:r>
    </w:p>
    <w:p w:rsidR="00EB55F7" w:rsidRDefault="00EB55F7" w:rsidP="00EB55F7">
      <w:pPr>
        <w:pStyle w:val="ListParagraph"/>
        <w:numPr>
          <w:ilvl w:val="2"/>
          <w:numId w:val="21"/>
        </w:numPr>
        <w:rPr>
          <w:b/>
          <w:sz w:val="22"/>
          <w:szCs w:val="22"/>
        </w:rPr>
      </w:pPr>
      <w:r>
        <w:rPr>
          <w:sz w:val="22"/>
          <w:szCs w:val="22"/>
        </w:rPr>
        <w:t xml:space="preserve">Computer with Agilent Analytical MSD Productivity </w:t>
      </w:r>
      <w:proofErr w:type="spellStart"/>
      <w:r>
        <w:rPr>
          <w:sz w:val="22"/>
          <w:szCs w:val="22"/>
        </w:rPr>
        <w:t>ChemStation</w:t>
      </w:r>
      <w:proofErr w:type="spellEnd"/>
      <w:r>
        <w:rPr>
          <w:sz w:val="22"/>
          <w:szCs w:val="22"/>
        </w:rPr>
        <w:t xml:space="preserve"> Software and Printer </w:t>
      </w:r>
    </w:p>
    <w:p w:rsidR="00EB55F7" w:rsidRDefault="00EB55F7" w:rsidP="00EB55F7">
      <w:pPr>
        <w:pStyle w:val="ListParagraph"/>
        <w:ind w:left="2304"/>
        <w:rPr>
          <w:b/>
          <w:snapToGrid w:val="0"/>
          <w:sz w:val="22"/>
          <w:szCs w:val="22"/>
        </w:rPr>
      </w:pPr>
    </w:p>
    <w:p w:rsidR="00EB55F7" w:rsidRDefault="00EB55F7" w:rsidP="00EB55F7">
      <w:pPr>
        <w:pStyle w:val="ListParagraph"/>
        <w:numPr>
          <w:ilvl w:val="1"/>
          <w:numId w:val="21"/>
        </w:numPr>
        <w:rPr>
          <w:b/>
          <w:snapToGrid w:val="0"/>
          <w:sz w:val="22"/>
          <w:szCs w:val="22"/>
        </w:rPr>
      </w:pPr>
      <w:r>
        <w:rPr>
          <w:b/>
          <w:snapToGrid w:val="0"/>
          <w:sz w:val="22"/>
          <w:szCs w:val="22"/>
        </w:rPr>
        <w:t>Reference Materials</w:t>
      </w:r>
    </w:p>
    <w:p w:rsidR="00EB55F7" w:rsidRDefault="00EB55F7" w:rsidP="00EB55F7">
      <w:pPr>
        <w:pStyle w:val="ListParagraph"/>
        <w:ind w:left="792"/>
        <w:rPr>
          <w:b/>
          <w:snapToGrid w:val="0"/>
          <w:sz w:val="22"/>
          <w:szCs w:val="22"/>
        </w:rPr>
      </w:pPr>
    </w:p>
    <w:p w:rsidR="00EB55F7" w:rsidRDefault="00EB55F7" w:rsidP="00EB55F7">
      <w:pPr>
        <w:pStyle w:val="ListParagraph"/>
        <w:numPr>
          <w:ilvl w:val="2"/>
          <w:numId w:val="21"/>
        </w:numPr>
        <w:rPr>
          <w:b/>
          <w:snapToGrid w:val="0"/>
          <w:sz w:val="22"/>
          <w:szCs w:val="22"/>
        </w:rPr>
      </w:pPr>
      <w:r>
        <w:rPr>
          <w:snapToGrid w:val="0"/>
          <w:sz w:val="22"/>
          <w:szCs w:val="22"/>
        </w:rPr>
        <w:t>Multi-component drug solution containing alprazolam, clonazepam, diazepam, flunitrazepam, lorazepam, nitrazepam, oxazepam and temazepam</w:t>
      </w:r>
    </w:p>
    <w:p w:rsidR="00EB55F7" w:rsidRDefault="00EB55F7" w:rsidP="00EB55F7">
      <w:pPr>
        <w:pStyle w:val="ListParagraph"/>
        <w:ind w:left="792"/>
        <w:rPr>
          <w:b/>
          <w:snapToGrid w:val="0"/>
          <w:sz w:val="22"/>
          <w:szCs w:val="22"/>
        </w:rPr>
      </w:pPr>
    </w:p>
    <w:p w:rsidR="00EB55F7" w:rsidRDefault="00EB55F7" w:rsidP="00EB55F7">
      <w:pPr>
        <w:pStyle w:val="ListParagraph"/>
        <w:numPr>
          <w:ilvl w:val="1"/>
          <w:numId w:val="21"/>
        </w:numPr>
        <w:rPr>
          <w:b/>
          <w:snapToGrid w:val="0"/>
          <w:sz w:val="22"/>
          <w:szCs w:val="22"/>
        </w:rPr>
      </w:pPr>
      <w:r>
        <w:rPr>
          <w:b/>
          <w:snapToGrid w:val="0"/>
          <w:sz w:val="22"/>
          <w:szCs w:val="22"/>
        </w:rPr>
        <w:t>Materials</w:t>
      </w:r>
    </w:p>
    <w:p w:rsidR="00EB55F7" w:rsidRDefault="00EB55F7" w:rsidP="00EB55F7">
      <w:pPr>
        <w:pStyle w:val="ListParagraph"/>
        <w:ind w:left="792"/>
        <w:rPr>
          <w:b/>
          <w:snapToGrid w:val="0"/>
          <w:sz w:val="22"/>
          <w:szCs w:val="22"/>
        </w:rPr>
      </w:pPr>
    </w:p>
    <w:p w:rsidR="00EB55F7" w:rsidRDefault="00EB55F7" w:rsidP="00EB55F7">
      <w:pPr>
        <w:pStyle w:val="ListParagraph"/>
        <w:numPr>
          <w:ilvl w:val="2"/>
          <w:numId w:val="21"/>
        </w:numPr>
        <w:rPr>
          <w:b/>
          <w:snapToGrid w:val="0"/>
          <w:sz w:val="22"/>
          <w:szCs w:val="22"/>
        </w:rPr>
      </w:pPr>
      <w:r>
        <w:rPr>
          <w:sz w:val="22"/>
          <w:szCs w:val="22"/>
        </w:rPr>
        <w:t>Sample vials, caps and inserts</w:t>
      </w:r>
    </w:p>
    <w:p w:rsidR="00EB55F7" w:rsidRPr="00A066E7" w:rsidRDefault="00EB55F7" w:rsidP="00EB55F7">
      <w:pPr>
        <w:pStyle w:val="ListParagraph"/>
        <w:numPr>
          <w:ilvl w:val="2"/>
          <w:numId w:val="21"/>
        </w:numPr>
        <w:rPr>
          <w:b/>
          <w:snapToGrid w:val="0"/>
          <w:sz w:val="22"/>
          <w:szCs w:val="22"/>
        </w:rPr>
      </w:pPr>
      <w:r w:rsidRPr="00A066E7">
        <w:rPr>
          <w:sz w:val="22"/>
          <w:szCs w:val="22"/>
          <w:shd w:val="clear" w:color="auto" w:fill="F3F3F3"/>
        </w:rPr>
        <w:t>ALS Syringe, 10</w:t>
      </w:r>
      <w:r w:rsidRPr="00A066E7">
        <w:rPr>
          <w:i/>
          <w:iCs/>
          <w:sz w:val="22"/>
          <w:szCs w:val="22"/>
        </w:rPr>
        <w:t>μ</w:t>
      </w:r>
      <w:r w:rsidRPr="00A066E7">
        <w:rPr>
          <w:sz w:val="22"/>
          <w:szCs w:val="22"/>
          <w:shd w:val="clear" w:color="auto" w:fill="F3F3F3"/>
        </w:rPr>
        <w:t>l straight, fixed needle, 23/42/HP</w:t>
      </w:r>
    </w:p>
    <w:p w:rsidR="00EB55F7" w:rsidRDefault="00EB55F7" w:rsidP="00EB55F7">
      <w:pPr>
        <w:pStyle w:val="ListParagraph"/>
        <w:numPr>
          <w:ilvl w:val="2"/>
          <w:numId w:val="21"/>
        </w:numPr>
        <w:rPr>
          <w:b/>
          <w:snapToGrid w:val="0"/>
          <w:sz w:val="22"/>
          <w:szCs w:val="22"/>
        </w:rPr>
      </w:pPr>
      <w:r>
        <w:rPr>
          <w:sz w:val="22"/>
          <w:szCs w:val="22"/>
        </w:rPr>
        <w:t>DB5-MS Column, 30 m X 0.250 mm X 0.25 µm</w:t>
      </w:r>
    </w:p>
    <w:p w:rsidR="00EB55F7" w:rsidRDefault="00EB55F7" w:rsidP="00EB55F7">
      <w:pPr>
        <w:pStyle w:val="ListParagraph"/>
        <w:numPr>
          <w:ilvl w:val="2"/>
          <w:numId w:val="21"/>
        </w:numPr>
        <w:rPr>
          <w:b/>
          <w:sz w:val="22"/>
          <w:szCs w:val="22"/>
        </w:rPr>
      </w:pPr>
      <w:r>
        <w:rPr>
          <w:sz w:val="22"/>
          <w:szCs w:val="22"/>
        </w:rPr>
        <w:t>Agilent inlet liner, split, single taper with glass wool, deactivated</w:t>
      </w:r>
    </w:p>
    <w:p w:rsidR="00EB55F7" w:rsidRPr="0014702A" w:rsidRDefault="00EB55F7" w:rsidP="00EB55F7">
      <w:pPr>
        <w:pStyle w:val="ListParagraph"/>
        <w:numPr>
          <w:ilvl w:val="2"/>
          <w:numId w:val="21"/>
        </w:numPr>
        <w:rPr>
          <w:b/>
          <w:snapToGrid w:val="0"/>
          <w:sz w:val="22"/>
          <w:szCs w:val="22"/>
        </w:rPr>
      </w:pPr>
      <w:r>
        <w:rPr>
          <w:sz w:val="22"/>
          <w:szCs w:val="22"/>
          <w:shd w:val="clear" w:color="auto" w:fill="FFFFFF"/>
        </w:rPr>
        <w:t>Agilent liner O-ring, non-stick flip-top</w:t>
      </w:r>
    </w:p>
    <w:p w:rsidR="00EB55F7" w:rsidRPr="0014702A" w:rsidRDefault="00EB55F7" w:rsidP="00EB55F7">
      <w:pPr>
        <w:pStyle w:val="ListParagraph"/>
        <w:numPr>
          <w:ilvl w:val="2"/>
          <w:numId w:val="21"/>
        </w:numPr>
        <w:rPr>
          <w:bCs/>
          <w:snapToGrid w:val="0"/>
          <w:sz w:val="22"/>
          <w:szCs w:val="22"/>
        </w:rPr>
      </w:pPr>
      <w:r w:rsidRPr="0014702A">
        <w:rPr>
          <w:bCs/>
          <w:snapToGrid w:val="0"/>
          <w:sz w:val="22"/>
          <w:szCs w:val="22"/>
        </w:rPr>
        <w:t xml:space="preserve">Merlin </w:t>
      </w:r>
      <w:proofErr w:type="spellStart"/>
      <w:r>
        <w:rPr>
          <w:bCs/>
          <w:snapToGrid w:val="0"/>
          <w:sz w:val="22"/>
          <w:szCs w:val="22"/>
        </w:rPr>
        <w:t>m</w:t>
      </w:r>
      <w:r w:rsidRPr="0014702A">
        <w:rPr>
          <w:bCs/>
          <w:snapToGrid w:val="0"/>
          <w:sz w:val="22"/>
          <w:szCs w:val="22"/>
        </w:rPr>
        <w:t>icroseal</w:t>
      </w:r>
      <w:proofErr w:type="spellEnd"/>
    </w:p>
    <w:p w:rsidR="00EB55F7" w:rsidRDefault="00EB55F7" w:rsidP="00EB55F7">
      <w:pPr>
        <w:pStyle w:val="ListParagraph"/>
        <w:numPr>
          <w:ilvl w:val="2"/>
          <w:numId w:val="21"/>
        </w:numPr>
        <w:rPr>
          <w:b/>
          <w:snapToGrid w:val="0"/>
          <w:sz w:val="22"/>
          <w:szCs w:val="22"/>
        </w:rPr>
      </w:pPr>
      <w:r>
        <w:rPr>
          <w:sz w:val="22"/>
          <w:szCs w:val="22"/>
          <w:shd w:val="clear" w:color="auto" w:fill="FFFFFF"/>
        </w:rPr>
        <w:t>Non-stick septa, 11mm</w:t>
      </w:r>
    </w:p>
    <w:p w:rsidR="00EB55F7" w:rsidRDefault="00EB55F7" w:rsidP="00EB55F7">
      <w:pPr>
        <w:pStyle w:val="ListParagraph"/>
        <w:numPr>
          <w:ilvl w:val="2"/>
          <w:numId w:val="21"/>
        </w:numPr>
        <w:rPr>
          <w:b/>
          <w:snapToGrid w:val="0"/>
          <w:sz w:val="22"/>
          <w:szCs w:val="22"/>
        </w:rPr>
      </w:pPr>
      <w:r>
        <w:rPr>
          <w:snapToGrid w:val="0"/>
          <w:sz w:val="22"/>
          <w:szCs w:val="22"/>
        </w:rPr>
        <w:t>Septum wrench</w:t>
      </w:r>
    </w:p>
    <w:p w:rsidR="00EB55F7" w:rsidRDefault="00EB55F7" w:rsidP="00EB55F7">
      <w:pPr>
        <w:pStyle w:val="ListParagraph"/>
        <w:numPr>
          <w:ilvl w:val="2"/>
          <w:numId w:val="21"/>
        </w:numPr>
        <w:rPr>
          <w:b/>
          <w:snapToGrid w:val="0"/>
          <w:sz w:val="22"/>
          <w:szCs w:val="22"/>
        </w:rPr>
      </w:pPr>
      <w:r>
        <w:rPr>
          <w:snapToGrid w:val="0"/>
          <w:sz w:val="22"/>
          <w:szCs w:val="22"/>
        </w:rPr>
        <w:lastRenderedPageBreak/>
        <w:t>Tweezers</w:t>
      </w:r>
    </w:p>
    <w:p w:rsidR="00EB55F7" w:rsidRDefault="00EB55F7" w:rsidP="00EB55F7">
      <w:pPr>
        <w:pStyle w:val="ListParagraph"/>
        <w:numPr>
          <w:ilvl w:val="2"/>
          <w:numId w:val="21"/>
        </w:numPr>
        <w:rPr>
          <w:b/>
          <w:snapToGrid w:val="0"/>
          <w:sz w:val="22"/>
          <w:szCs w:val="22"/>
        </w:rPr>
      </w:pPr>
      <w:r>
        <w:rPr>
          <w:snapToGrid w:val="0"/>
          <w:sz w:val="22"/>
          <w:szCs w:val="22"/>
        </w:rPr>
        <w:t>Clean, lint free, non-nylon gloves</w:t>
      </w:r>
    </w:p>
    <w:p w:rsidR="00EB55F7" w:rsidRDefault="00EB55F7" w:rsidP="00EB55F7">
      <w:pPr>
        <w:pStyle w:val="ListParagraph"/>
        <w:numPr>
          <w:ilvl w:val="2"/>
          <w:numId w:val="21"/>
        </w:numPr>
        <w:rPr>
          <w:b/>
          <w:snapToGrid w:val="0"/>
          <w:sz w:val="22"/>
          <w:szCs w:val="22"/>
        </w:rPr>
      </w:pPr>
      <w:r>
        <w:rPr>
          <w:snapToGrid w:val="0"/>
          <w:sz w:val="22"/>
          <w:szCs w:val="22"/>
        </w:rPr>
        <w:t>Wrenches, ¼ inch and ½ inch</w:t>
      </w:r>
    </w:p>
    <w:p w:rsidR="00EB55F7" w:rsidRDefault="00EB55F7" w:rsidP="00EB55F7">
      <w:pPr>
        <w:pStyle w:val="ListParagraph"/>
        <w:numPr>
          <w:ilvl w:val="2"/>
          <w:numId w:val="21"/>
        </w:numPr>
        <w:rPr>
          <w:rStyle w:val="apple-converted-space"/>
        </w:rPr>
      </w:pPr>
      <w:r>
        <w:rPr>
          <w:snapToGrid w:val="0"/>
          <w:sz w:val="22"/>
          <w:szCs w:val="22"/>
        </w:rPr>
        <w:t xml:space="preserve">Gold plated inlet seal with cross and </w:t>
      </w:r>
      <w:r>
        <w:rPr>
          <w:sz w:val="22"/>
          <w:szCs w:val="22"/>
          <w:shd w:val="clear" w:color="auto" w:fill="FFFFFF"/>
        </w:rPr>
        <w:t>0.375 outer diameter</w:t>
      </w:r>
      <w:r>
        <w:rPr>
          <w:rStyle w:val="apple-converted-space"/>
          <w:rFonts w:ascii="Helvetica" w:hAnsi="Helvetica"/>
          <w:sz w:val="18"/>
          <w:szCs w:val="18"/>
          <w:shd w:val="clear" w:color="auto" w:fill="FFFFFF"/>
        </w:rPr>
        <w:t> </w:t>
      </w:r>
      <w:r>
        <w:rPr>
          <w:rStyle w:val="apple-converted-space"/>
          <w:sz w:val="22"/>
          <w:szCs w:val="22"/>
          <w:shd w:val="clear" w:color="auto" w:fill="FFFFFF"/>
        </w:rPr>
        <w:t>washer</w:t>
      </w:r>
    </w:p>
    <w:p w:rsidR="00EB55F7" w:rsidRDefault="00EB55F7" w:rsidP="00EB55F7">
      <w:pPr>
        <w:pStyle w:val="ListParagraph"/>
        <w:numPr>
          <w:ilvl w:val="2"/>
          <w:numId w:val="21"/>
        </w:numPr>
        <w:rPr>
          <w:rStyle w:val="apple-converted-space"/>
          <w:b/>
          <w:snapToGrid w:val="0"/>
          <w:sz w:val="22"/>
          <w:szCs w:val="22"/>
        </w:rPr>
      </w:pPr>
      <w:r>
        <w:rPr>
          <w:rStyle w:val="apple-converted-space"/>
          <w:sz w:val="22"/>
          <w:szCs w:val="22"/>
          <w:shd w:val="clear" w:color="auto" w:fill="FFFFFF"/>
        </w:rPr>
        <w:t xml:space="preserve">Star or </w:t>
      </w:r>
      <w:proofErr w:type="spellStart"/>
      <w:r>
        <w:rPr>
          <w:rStyle w:val="apple-converted-space"/>
          <w:sz w:val="22"/>
          <w:szCs w:val="22"/>
          <w:shd w:val="clear" w:color="auto" w:fill="FFFFFF"/>
        </w:rPr>
        <w:t>Torx</w:t>
      </w:r>
      <w:proofErr w:type="spellEnd"/>
      <w:r>
        <w:rPr>
          <w:rStyle w:val="apple-converted-space"/>
          <w:sz w:val="22"/>
          <w:szCs w:val="22"/>
          <w:shd w:val="clear" w:color="auto" w:fill="FFFFFF"/>
        </w:rPr>
        <w:t xml:space="preserve"> screwdriver</w:t>
      </w:r>
    </w:p>
    <w:p w:rsidR="00EB55F7" w:rsidRDefault="00EB55F7" w:rsidP="00EB55F7">
      <w:pPr>
        <w:pStyle w:val="ListParagraph"/>
        <w:numPr>
          <w:ilvl w:val="2"/>
          <w:numId w:val="21"/>
        </w:numPr>
      </w:pPr>
      <w:r>
        <w:rPr>
          <w:snapToGrid w:val="0"/>
          <w:sz w:val="22"/>
          <w:szCs w:val="22"/>
        </w:rPr>
        <w:t>Flat head screwdriver, large</w:t>
      </w:r>
    </w:p>
    <w:p w:rsidR="00EB55F7" w:rsidRDefault="00EB55F7" w:rsidP="00EB55F7">
      <w:pPr>
        <w:pStyle w:val="ListParagraph"/>
        <w:numPr>
          <w:ilvl w:val="2"/>
          <w:numId w:val="21"/>
        </w:numPr>
        <w:rPr>
          <w:b/>
          <w:snapToGrid w:val="0"/>
          <w:sz w:val="22"/>
          <w:szCs w:val="22"/>
        </w:rPr>
      </w:pPr>
      <w:r>
        <w:rPr>
          <w:snapToGrid w:val="0"/>
          <w:sz w:val="22"/>
          <w:szCs w:val="22"/>
        </w:rPr>
        <w:t>Hex key, 5 mm</w:t>
      </w:r>
    </w:p>
    <w:p w:rsidR="00EB55F7" w:rsidRDefault="00EB55F7" w:rsidP="00EB55F7">
      <w:pPr>
        <w:pStyle w:val="ListParagraph"/>
        <w:numPr>
          <w:ilvl w:val="2"/>
          <w:numId w:val="21"/>
        </w:numPr>
        <w:rPr>
          <w:b/>
          <w:snapToGrid w:val="0"/>
          <w:sz w:val="22"/>
          <w:szCs w:val="22"/>
        </w:rPr>
      </w:pPr>
      <w:r>
        <w:rPr>
          <w:snapToGrid w:val="0"/>
          <w:sz w:val="22"/>
          <w:szCs w:val="22"/>
        </w:rPr>
        <w:t>Inland 45 pump oil</w:t>
      </w:r>
    </w:p>
    <w:p w:rsidR="00EB55F7" w:rsidRDefault="00EB55F7" w:rsidP="00EB55F7">
      <w:pPr>
        <w:pStyle w:val="ListParagraph"/>
        <w:numPr>
          <w:ilvl w:val="2"/>
          <w:numId w:val="21"/>
        </w:numPr>
        <w:rPr>
          <w:b/>
          <w:snapToGrid w:val="0"/>
          <w:sz w:val="22"/>
          <w:szCs w:val="22"/>
        </w:rPr>
      </w:pPr>
      <w:r>
        <w:rPr>
          <w:snapToGrid w:val="0"/>
          <w:sz w:val="22"/>
          <w:szCs w:val="22"/>
        </w:rPr>
        <w:t>Funnel</w:t>
      </w:r>
    </w:p>
    <w:p w:rsidR="00EB55F7" w:rsidRDefault="00EB55F7" w:rsidP="00EB55F7">
      <w:pPr>
        <w:pStyle w:val="ListParagraph"/>
        <w:numPr>
          <w:ilvl w:val="2"/>
          <w:numId w:val="21"/>
        </w:numPr>
        <w:rPr>
          <w:b/>
          <w:snapToGrid w:val="0"/>
          <w:sz w:val="22"/>
          <w:szCs w:val="22"/>
        </w:rPr>
      </w:pPr>
      <w:r>
        <w:rPr>
          <w:snapToGrid w:val="0"/>
          <w:sz w:val="22"/>
          <w:szCs w:val="22"/>
        </w:rPr>
        <w:t xml:space="preserve">Hex ball driver, 1.5 mm </w:t>
      </w:r>
    </w:p>
    <w:p w:rsidR="00EB55F7" w:rsidRDefault="00EB55F7" w:rsidP="00EB55F7">
      <w:pPr>
        <w:pStyle w:val="ListParagraph"/>
        <w:numPr>
          <w:ilvl w:val="2"/>
          <w:numId w:val="21"/>
        </w:numPr>
        <w:rPr>
          <w:b/>
          <w:snapToGrid w:val="0"/>
          <w:sz w:val="22"/>
          <w:szCs w:val="22"/>
        </w:rPr>
      </w:pPr>
      <w:r>
        <w:rPr>
          <w:snapToGrid w:val="0"/>
          <w:sz w:val="22"/>
          <w:szCs w:val="22"/>
        </w:rPr>
        <w:t>Hex ball driver, 2.0 mm</w:t>
      </w:r>
    </w:p>
    <w:p w:rsidR="00EB55F7" w:rsidRDefault="00EB55F7" w:rsidP="00EB55F7">
      <w:pPr>
        <w:pStyle w:val="ListParagraph"/>
        <w:numPr>
          <w:ilvl w:val="2"/>
          <w:numId w:val="21"/>
        </w:numPr>
        <w:rPr>
          <w:b/>
          <w:snapToGrid w:val="0"/>
          <w:sz w:val="22"/>
          <w:szCs w:val="22"/>
        </w:rPr>
      </w:pPr>
      <w:r>
        <w:rPr>
          <w:snapToGrid w:val="0"/>
          <w:sz w:val="22"/>
          <w:szCs w:val="22"/>
        </w:rPr>
        <w:t xml:space="preserve">Wrench, open-end, 10 mm </w:t>
      </w:r>
    </w:p>
    <w:p w:rsidR="00EB55F7" w:rsidRDefault="00EB55F7" w:rsidP="00EB55F7">
      <w:pPr>
        <w:pStyle w:val="ListParagraph"/>
        <w:numPr>
          <w:ilvl w:val="2"/>
          <w:numId w:val="21"/>
        </w:numPr>
        <w:rPr>
          <w:b/>
          <w:snapToGrid w:val="0"/>
          <w:sz w:val="22"/>
          <w:szCs w:val="22"/>
        </w:rPr>
      </w:pPr>
      <w:r>
        <w:rPr>
          <w:snapToGrid w:val="0"/>
          <w:sz w:val="22"/>
          <w:szCs w:val="22"/>
        </w:rPr>
        <w:t>Alumina abrasive powder</w:t>
      </w:r>
    </w:p>
    <w:p w:rsidR="00EB55F7" w:rsidRDefault="00EB55F7" w:rsidP="00EB55F7">
      <w:pPr>
        <w:pStyle w:val="ListParagraph"/>
        <w:numPr>
          <w:ilvl w:val="2"/>
          <w:numId w:val="21"/>
        </w:numPr>
        <w:rPr>
          <w:b/>
          <w:snapToGrid w:val="0"/>
          <w:sz w:val="22"/>
          <w:szCs w:val="22"/>
        </w:rPr>
      </w:pPr>
      <w:r>
        <w:rPr>
          <w:snapToGrid w:val="0"/>
          <w:sz w:val="22"/>
          <w:szCs w:val="22"/>
        </w:rPr>
        <w:t>Cotton swabs</w:t>
      </w:r>
    </w:p>
    <w:p w:rsidR="00EB55F7" w:rsidRDefault="00EB55F7" w:rsidP="00EB55F7">
      <w:pPr>
        <w:pStyle w:val="ListParagraph"/>
        <w:numPr>
          <w:ilvl w:val="2"/>
          <w:numId w:val="21"/>
        </w:numPr>
        <w:rPr>
          <w:b/>
          <w:snapToGrid w:val="0"/>
          <w:sz w:val="22"/>
          <w:szCs w:val="22"/>
        </w:rPr>
      </w:pPr>
      <w:r>
        <w:rPr>
          <w:snapToGrid w:val="0"/>
          <w:sz w:val="22"/>
          <w:szCs w:val="22"/>
        </w:rPr>
        <w:t>Ultrasonic bath</w:t>
      </w:r>
    </w:p>
    <w:p w:rsidR="00EB55F7" w:rsidRDefault="00EB55F7" w:rsidP="00EB55F7">
      <w:pPr>
        <w:pStyle w:val="ListParagraph"/>
        <w:ind w:left="1224"/>
        <w:rPr>
          <w:b/>
          <w:snapToGrid w:val="0"/>
          <w:sz w:val="22"/>
          <w:szCs w:val="22"/>
        </w:rPr>
      </w:pPr>
    </w:p>
    <w:p w:rsidR="00EB55F7" w:rsidRDefault="00EB55F7" w:rsidP="00EB55F7">
      <w:pPr>
        <w:pStyle w:val="ListParagraph"/>
        <w:numPr>
          <w:ilvl w:val="1"/>
          <w:numId w:val="21"/>
        </w:numPr>
        <w:rPr>
          <w:b/>
          <w:snapToGrid w:val="0"/>
          <w:sz w:val="22"/>
          <w:szCs w:val="22"/>
        </w:rPr>
      </w:pPr>
      <w:r>
        <w:rPr>
          <w:b/>
          <w:snapToGrid w:val="0"/>
          <w:sz w:val="22"/>
          <w:szCs w:val="22"/>
        </w:rPr>
        <w:t>Commercial Reagents</w:t>
      </w:r>
    </w:p>
    <w:p w:rsidR="00EB55F7" w:rsidRDefault="00EB55F7" w:rsidP="00EB55F7">
      <w:pPr>
        <w:pStyle w:val="ListParagraph"/>
        <w:rPr>
          <w:b/>
          <w:snapToGrid w:val="0"/>
          <w:sz w:val="22"/>
          <w:szCs w:val="22"/>
        </w:rPr>
      </w:pPr>
    </w:p>
    <w:p w:rsidR="00EB55F7" w:rsidRDefault="00EB55F7" w:rsidP="00EB55F7">
      <w:pPr>
        <w:pStyle w:val="ListParagraph"/>
        <w:numPr>
          <w:ilvl w:val="2"/>
          <w:numId w:val="21"/>
        </w:numPr>
        <w:rPr>
          <w:b/>
          <w:sz w:val="22"/>
          <w:szCs w:val="22"/>
        </w:rPr>
      </w:pPr>
      <w:r>
        <w:rPr>
          <w:sz w:val="22"/>
          <w:szCs w:val="22"/>
        </w:rPr>
        <w:t xml:space="preserve">Methanol, Optima or GC </w:t>
      </w:r>
      <w:proofErr w:type="spellStart"/>
      <w:r>
        <w:rPr>
          <w:sz w:val="22"/>
          <w:szCs w:val="22"/>
        </w:rPr>
        <w:t>Resolv</w:t>
      </w:r>
      <w:proofErr w:type="spellEnd"/>
      <w:r>
        <w:rPr>
          <w:sz w:val="22"/>
          <w:szCs w:val="22"/>
        </w:rPr>
        <w:t xml:space="preserve"> grade</w:t>
      </w:r>
    </w:p>
    <w:p w:rsidR="00EB55F7" w:rsidRDefault="00EB55F7" w:rsidP="00EB55F7">
      <w:pPr>
        <w:pStyle w:val="ListParagraph"/>
        <w:numPr>
          <w:ilvl w:val="2"/>
          <w:numId w:val="21"/>
        </w:numPr>
        <w:rPr>
          <w:b/>
          <w:sz w:val="22"/>
          <w:szCs w:val="22"/>
        </w:rPr>
      </w:pPr>
      <w:r>
        <w:rPr>
          <w:sz w:val="22"/>
          <w:szCs w:val="22"/>
        </w:rPr>
        <w:t>Hexanes, Optima grade</w:t>
      </w:r>
    </w:p>
    <w:p w:rsidR="00EB55F7" w:rsidRDefault="00EB55F7" w:rsidP="00EB55F7">
      <w:pPr>
        <w:pStyle w:val="ListParagraph"/>
        <w:numPr>
          <w:ilvl w:val="2"/>
          <w:numId w:val="21"/>
        </w:numPr>
        <w:rPr>
          <w:b/>
          <w:sz w:val="22"/>
          <w:szCs w:val="22"/>
        </w:rPr>
      </w:pPr>
      <w:r>
        <w:rPr>
          <w:sz w:val="22"/>
          <w:szCs w:val="22"/>
        </w:rPr>
        <w:t>Chloroform, Optima grade</w:t>
      </w:r>
    </w:p>
    <w:p w:rsidR="00EB55F7" w:rsidRDefault="00EB55F7" w:rsidP="00EB55F7">
      <w:pPr>
        <w:pStyle w:val="ListParagraph"/>
        <w:numPr>
          <w:ilvl w:val="2"/>
          <w:numId w:val="21"/>
        </w:numPr>
        <w:rPr>
          <w:b/>
          <w:sz w:val="22"/>
          <w:szCs w:val="22"/>
        </w:rPr>
      </w:pPr>
      <w:r>
        <w:rPr>
          <w:sz w:val="22"/>
          <w:szCs w:val="22"/>
        </w:rPr>
        <w:t>Acetonitrile, Optima grade</w:t>
      </w:r>
    </w:p>
    <w:p w:rsidR="00EB55F7" w:rsidRDefault="00EB55F7" w:rsidP="00EB55F7">
      <w:pPr>
        <w:pStyle w:val="ListParagraph"/>
        <w:numPr>
          <w:ilvl w:val="2"/>
          <w:numId w:val="21"/>
        </w:numPr>
        <w:rPr>
          <w:b/>
          <w:sz w:val="22"/>
          <w:szCs w:val="22"/>
        </w:rPr>
      </w:pPr>
      <w:r>
        <w:rPr>
          <w:sz w:val="22"/>
          <w:szCs w:val="22"/>
        </w:rPr>
        <w:t>Ethyl acetate, Optima grade</w:t>
      </w:r>
    </w:p>
    <w:p w:rsidR="00EB55F7" w:rsidRDefault="00EB55F7" w:rsidP="00EB55F7">
      <w:pPr>
        <w:pStyle w:val="ListParagraph"/>
        <w:numPr>
          <w:ilvl w:val="2"/>
          <w:numId w:val="21"/>
        </w:numPr>
        <w:rPr>
          <w:b/>
          <w:sz w:val="22"/>
          <w:szCs w:val="22"/>
        </w:rPr>
      </w:pPr>
      <w:r>
        <w:rPr>
          <w:sz w:val="22"/>
          <w:szCs w:val="22"/>
        </w:rPr>
        <w:t>Methylene chloride, Optima or Pesticide grade</w:t>
      </w:r>
    </w:p>
    <w:p w:rsidR="00EB55F7" w:rsidRDefault="00EB55F7" w:rsidP="00EB55F7">
      <w:pPr>
        <w:pStyle w:val="ListParagraph"/>
        <w:numPr>
          <w:ilvl w:val="2"/>
          <w:numId w:val="21"/>
        </w:numPr>
        <w:rPr>
          <w:b/>
          <w:sz w:val="22"/>
          <w:szCs w:val="22"/>
        </w:rPr>
      </w:pPr>
      <w:r>
        <w:rPr>
          <w:sz w:val="22"/>
          <w:szCs w:val="22"/>
        </w:rPr>
        <w:t>Helium gas, Grade 5.0</w:t>
      </w:r>
    </w:p>
    <w:p w:rsidR="00EB55F7" w:rsidRDefault="00EB55F7" w:rsidP="00EB55F7">
      <w:pPr>
        <w:pStyle w:val="ListParagraph"/>
        <w:numPr>
          <w:ilvl w:val="2"/>
          <w:numId w:val="21"/>
        </w:numPr>
        <w:rPr>
          <w:b/>
          <w:sz w:val="22"/>
          <w:szCs w:val="22"/>
        </w:rPr>
      </w:pPr>
      <w:r>
        <w:rPr>
          <w:sz w:val="22"/>
          <w:szCs w:val="22"/>
        </w:rPr>
        <w:t>Perfluorotributylamine [PFTBA], neat</w:t>
      </w:r>
    </w:p>
    <w:p w:rsidR="00EB55F7" w:rsidRDefault="00EB55F7" w:rsidP="00EB55F7">
      <w:pPr>
        <w:rPr>
          <w:snapToGrid w:val="0"/>
          <w:sz w:val="22"/>
          <w:szCs w:val="22"/>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Standards and Controls</w:t>
      </w:r>
    </w:p>
    <w:p w:rsidR="00EB55F7" w:rsidRDefault="00EB55F7" w:rsidP="00EB55F7">
      <w:pPr>
        <w:pStyle w:val="ListParagraph"/>
        <w:autoSpaceDE w:val="0"/>
        <w:autoSpaceDN w:val="0"/>
        <w:adjustRightInd w:val="0"/>
        <w:ind w:left="360"/>
        <w:rPr>
          <w:b/>
          <w:sz w:val="22"/>
          <w:szCs w:val="22"/>
        </w:rPr>
      </w:pPr>
    </w:p>
    <w:p w:rsidR="00EB55F7" w:rsidRDefault="00EB55F7" w:rsidP="00EB55F7">
      <w:pPr>
        <w:pStyle w:val="ListParagraph"/>
        <w:numPr>
          <w:ilvl w:val="1"/>
          <w:numId w:val="21"/>
        </w:numPr>
        <w:autoSpaceDE w:val="0"/>
        <w:autoSpaceDN w:val="0"/>
        <w:adjustRightInd w:val="0"/>
        <w:rPr>
          <w:b/>
          <w:color w:val="000000" w:themeColor="text1"/>
          <w:sz w:val="22"/>
          <w:szCs w:val="22"/>
        </w:rPr>
      </w:pPr>
      <w:r>
        <w:rPr>
          <w:color w:val="000000" w:themeColor="text1"/>
          <w:sz w:val="22"/>
          <w:szCs w:val="22"/>
        </w:rPr>
        <w:t xml:space="preserve">An electronic GC-MS logbook shall be maintained.  The logbook shall contain the GC-MS Activity Log, GC-MS Daily QCC Log, the GC-MS Monthly QCC Log, the GC-MS Maintenance Log and any manufacturer’s certificates, performance verification documentation, monthly and daily QCC’s, sequence logs and maintenance documentation. </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The logbook shall contain the Drug Chemistry GC-MS activity log.</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Record the date, data file name, initials of operator, GC-MS method used, NQCC results, and any results/comments for each sample analyzed on the Drug Chemistry GC-MS Activity Log.  </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If samples are rerun for any reason, record a new entry on the Drug Chemistry GC-MS Activity Log.</w:t>
      </w:r>
    </w:p>
    <w:p w:rsidR="00EB55F7" w:rsidRDefault="00EB55F7" w:rsidP="00EB55F7">
      <w:pPr>
        <w:pStyle w:val="ListParagraph"/>
        <w:autoSpaceDE w:val="0"/>
        <w:autoSpaceDN w:val="0"/>
        <w:adjustRightInd w:val="0"/>
        <w:ind w:left="349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any error messages on the Drug Chemistry GC-MS Activity Log.</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lastRenderedPageBreak/>
        <w:t xml:space="preserve">The logbook shall contain the Drug Chemistry GC-MS daily QCC log. </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Record all Daily QCC’s on the Daily QCC log with the date, time, initials, NQCC results and any comments.  </w:t>
      </w:r>
    </w:p>
    <w:p w:rsidR="00EB55F7" w:rsidRDefault="00EB55F7" w:rsidP="00EB55F7">
      <w:pPr>
        <w:pStyle w:val="ListParagraph"/>
        <w:autoSpaceDE w:val="0"/>
        <w:autoSpaceDN w:val="0"/>
        <w:adjustRightInd w:val="0"/>
        <w:ind w:left="176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Save Daily QCC’s in the instrument logbook folder.  </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The logbook shall contain the monthly QCC data, refer to 5.7.  Other reference material retention time data may be maintained in the logbook.</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The logbook shall contain the GC-MS maintenance log, refer to Section 6.  </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When the GC-MS has been placed out of service for maintenance, malfunction or leaving direct control of the Laboratory, the Drug Chemistry Technical Leader shall evaluate the instrument and determine if any additional quality control checks are needed to ensure instrument performance.  At a minimum, a Daily QCC must be successfully performed prior to placing the instrument back in service, refer to 5.6. </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If maintenance is performed that may affect retention times, a monthly QCC, refer to 5.7., shall be performed before the instrument is placed back in service.  </w:t>
      </w:r>
    </w:p>
    <w:p w:rsidR="00EB55F7" w:rsidRDefault="00EB55F7" w:rsidP="00EB55F7">
      <w:pPr>
        <w:tabs>
          <w:tab w:val="left" w:pos="1440"/>
        </w:tabs>
        <w:autoSpaceDE w:val="0"/>
        <w:autoSpaceDN w:val="0"/>
        <w:adjustRightInd w:val="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The Drug Chemist shall record any malfunctions or error messages in the GC-MS Activity Log, notify the Drug Chemistry Technical Leader of any malfunctions or error messages and place the instrument out of service by marking the GC-MS Activity Log “Out of Service.”  </w:t>
      </w:r>
    </w:p>
    <w:p w:rsidR="00EB55F7" w:rsidRDefault="00EB55F7" w:rsidP="00EB55F7">
      <w:pPr>
        <w:pStyle w:val="ListParagraph"/>
        <w:rPr>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The Drug Chemistry Technical Leader shall correct any problems with the instrument or request service.  The Drug Chemistry Technical Leader shall examine the effect(s), if any, of a malfunction or error message on analysis results and implement the CCBI Laboratory Procedure for Corrective and Preventive Action as required.</w:t>
      </w:r>
    </w:p>
    <w:p w:rsidR="00EB55F7" w:rsidRDefault="00EB55F7" w:rsidP="00EB55F7">
      <w:pPr>
        <w:autoSpaceDE w:val="0"/>
        <w:autoSpaceDN w:val="0"/>
        <w:adjustRightInd w:val="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b/>
          <w:sz w:val="22"/>
          <w:szCs w:val="22"/>
        </w:rPr>
        <w:t>Negative Quality Control Check</w:t>
      </w:r>
    </w:p>
    <w:p w:rsidR="00EB55F7" w:rsidRDefault="00EB55F7" w:rsidP="00EB55F7">
      <w:pPr>
        <w:pStyle w:val="ListParagraph"/>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Negative QCC’s are performed prior to each sample injection, refer to 7.3.</w:t>
      </w:r>
      <w:r>
        <w:rPr>
          <w:sz w:val="22"/>
          <w:szCs w:val="22"/>
        </w:rPr>
        <w:br/>
      </w:r>
    </w:p>
    <w:p w:rsidR="00EB55F7" w:rsidRDefault="00EB55F7" w:rsidP="00EB55F7">
      <w:pPr>
        <w:pStyle w:val="ListParagraph"/>
        <w:numPr>
          <w:ilvl w:val="1"/>
          <w:numId w:val="21"/>
        </w:numPr>
        <w:autoSpaceDE w:val="0"/>
        <w:autoSpaceDN w:val="0"/>
        <w:adjustRightInd w:val="0"/>
        <w:rPr>
          <w:b/>
          <w:sz w:val="22"/>
          <w:szCs w:val="22"/>
        </w:rPr>
      </w:pPr>
      <w:r>
        <w:rPr>
          <w:b/>
          <w:sz w:val="22"/>
          <w:szCs w:val="22"/>
        </w:rPr>
        <w:t>Daily Quality Control Check – Autotune</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Perform an Autotune (</w:t>
      </w:r>
      <w:proofErr w:type="spellStart"/>
      <w:r>
        <w:rPr>
          <w:sz w:val="22"/>
          <w:szCs w:val="22"/>
        </w:rPr>
        <w:t>atune</w:t>
      </w:r>
      <w:proofErr w:type="spellEnd"/>
      <w:r>
        <w:rPr>
          <w:sz w:val="22"/>
          <w:szCs w:val="22"/>
        </w:rPr>
        <w:t xml:space="preserve">) with Perfluorotributylamine (PFTBA) as the tuning standard prior to beginning the first sample sequence each day the instrument is in use.  </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Sample sequences that continue overnight may be allowed to complete without performing a new tune provided that they do not extend more than </w:t>
      </w:r>
      <w:proofErr w:type="gramStart"/>
      <w:r>
        <w:rPr>
          <w:sz w:val="22"/>
          <w:szCs w:val="22"/>
        </w:rPr>
        <w:t>thirty six</w:t>
      </w:r>
      <w:proofErr w:type="gramEnd"/>
      <w:r>
        <w:rPr>
          <w:sz w:val="22"/>
          <w:szCs w:val="22"/>
        </w:rPr>
        <w:t xml:space="preserve"> hours beyond the time of the tune.</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tabs>
          <w:tab w:val="left" w:pos="1440"/>
        </w:tabs>
        <w:autoSpaceDE w:val="0"/>
        <w:autoSpaceDN w:val="0"/>
        <w:adjustRightInd w:val="0"/>
        <w:rPr>
          <w:b/>
          <w:sz w:val="22"/>
          <w:szCs w:val="22"/>
        </w:rPr>
      </w:pPr>
      <w:r>
        <w:rPr>
          <w:sz w:val="22"/>
          <w:szCs w:val="22"/>
        </w:rPr>
        <w:lastRenderedPageBreak/>
        <w:t xml:space="preserve">Compare the </w:t>
      </w:r>
      <w:proofErr w:type="spellStart"/>
      <w:r>
        <w:rPr>
          <w:sz w:val="22"/>
          <w:szCs w:val="22"/>
        </w:rPr>
        <w:t>atune</w:t>
      </w:r>
      <w:proofErr w:type="spellEnd"/>
      <w:r>
        <w:rPr>
          <w:sz w:val="22"/>
          <w:szCs w:val="22"/>
        </w:rPr>
        <w:t xml:space="preserve"> report to previous ones.  Record any major variations on the Daily QCC log and notify the Drug Chemistry Technical Leader.</w:t>
      </w:r>
    </w:p>
    <w:p w:rsidR="00EB55F7" w:rsidRDefault="00EB55F7" w:rsidP="00EB55F7">
      <w:pPr>
        <w:pStyle w:val="ListParagraph"/>
        <w:autoSpaceDE w:val="0"/>
        <w:autoSpaceDN w:val="0"/>
        <w:adjustRightInd w:val="0"/>
        <w:ind w:left="230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The mass assignments of the tuning masses, 69.00, 219.00, and 502.00, in the upper part of the tune report must be within </w:t>
      </w:r>
      <w:r>
        <w:rPr>
          <w:b/>
          <w:sz w:val="22"/>
          <w:szCs w:val="22"/>
        </w:rPr>
        <w:t>+/-</w:t>
      </w:r>
      <w:r>
        <w:rPr>
          <w:sz w:val="22"/>
          <w:szCs w:val="22"/>
        </w:rPr>
        <w:t xml:space="preserve"> 0.2 </w:t>
      </w:r>
      <w:proofErr w:type="spellStart"/>
      <w:r>
        <w:rPr>
          <w:sz w:val="22"/>
          <w:szCs w:val="22"/>
        </w:rPr>
        <w:t>amu</w:t>
      </w:r>
      <w:proofErr w:type="spellEnd"/>
      <w:r>
        <w:rPr>
          <w:sz w:val="22"/>
          <w:szCs w:val="22"/>
        </w:rPr>
        <w:t xml:space="preserve">.  </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The peak widths on the tune report for masses 69.00, 219.00, and 502.00, must be within </w:t>
      </w:r>
      <w:r>
        <w:rPr>
          <w:b/>
          <w:sz w:val="22"/>
          <w:szCs w:val="22"/>
        </w:rPr>
        <w:t>+/-</w:t>
      </w:r>
      <w:r>
        <w:rPr>
          <w:sz w:val="22"/>
          <w:szCs w:val="22"/>
        </w:rPr>
        <w:t xml:space="preserve"> 0.10 </w:t>
      </w:r>
      <w:proofErr w:type="spellStart"/>
      <w:r>
        <w:rPr>
          <w:sz w:val="22"/>
          <w:szCs w:val="22"/>
        </w:rPr>
        <w:t>amu</w:t>
      </w:r>
      <w:proofErr w:type="spellEnd"/>
      <w:r>
        <w:rPr>
          <w:sz w:val="22"/>
          <w:szCs w:val="22"/>
        </w:rPr>
        <w:t xml:space="preserve"> of 0.55 (i.e., 0.45-0.65) </w:t>
      </w:r>
      <w:proofErr w:type="spellStart"/>
      <w:r>
        <w:rPr>
          <w:sz w:val="22"/>
          <w:szCs w:val="22"/>
        </w:rPr>
        <w:t>amu</w:t>
      </w:r>
      <w:proofErr w:type="spellEnd"/>
      <w:r>
        <w:rPr>
          <w:sz w:val="22"/>
          <w:szCs w:val="22"/>
        </w:rPr>
        <w:t xml:space="preserve"> at 50% peak height (PW50) and the peaks should be generally be smooth and symmetrical.</w:t>
      </w:r>
    </w:p>
    <w:p w:rsidR="00EB55F7" w:rsidRDefault="00EB55F7" w:rsidP="00EB55F7">
      <w:pPr>
        <w:pStyle w:val="ListParagraph"/>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The base peak on the tune report must be identified as mass 69 or 219.  The relative abundance ratio of mass 219 to mass 69 must be &gt; 40% and the relative abundance ratio of mass 502 to mass 69 must be &gt; 2.4%.</w:t>
      </w:r>
    </w:p>
    <w:p w:rsidR="00EB55F7" w:rsidRDefault="00EB55F7" w:rsidP="00EB55F7">
      <w:pPr>
        <w:pStyle w:val="ListParagraph"/>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The 70/69 isotopic ratio must be from 0.5 – 1.6, the 220/219 ratio must be from 3.2 – 5.4, and the 503/502 the ratio must be from 7.9 – 12.3.  </w:t>
      </w:r>
    </w:p>
    <w:p w:rsidR="00EB55F7" w:rsidRDefault="00EB55F7" w:rsidP="00EB55F7">
      <w:pPr>
        <w:pStyle w:val="ListParagraph"/>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The abundance of any peaks less than 69 </w:t>
      </w:r>
      <w:proofErr w:type="spellStart"/>
      <w:r>
        <w:rPr>
          <w:sz w:val="22"/>
          <w:szCs w:val="22"/>
        </w:rPr>
        <w:t>amu</w:t>
      </w:r>
      <w:proofErr w:type="spellEnd"/>
      <w:r>
        <w:rPr>
          <w:sz w:val="22"/>
          <w:szCs w:val="22"/>
        </w:rPr>
        <w:t xml:space="preserve"> should not be greater than 10 % of the abundance of the base peak.</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Peaks at 18, 28 or 32 </w:t>
      </w:r>
      <w:proofErr w:type="spellStart"/>
      <w:r>
        <w:rPr>
          <w:sz w:val="22"/>
          <w:szCs w:val="22"/>
        </w:rPr>
        <w:t>amu</w:t>
      </w:r>
      <w:proofErr w:type="spellEnd"/>
      <w:r>
        <w:rPr>
          <w:sz w:val="22"/>
          <w:szCs w:val="22"/>
        </w:rPr>
        <w:t xml:space="preserve"> are indicative of water, nitrogen and oxygen, respectively, and may indicate an air leak.  Other peaks may indicate gas impurities.</w:t>
      </w:r>
    </w:p>
    <w:p w:rsidR="00EB55F7" w:rsidRDefault="00EB55F7" w:rsidP="00EB55F7">
      <w:pPr>
        <w:pStyle w:val="ListParagraph"/>
        <w:autoSpaceDE w:val="0"/>
        <w:autoSpaceDN w:val="0"/>
        <w:adjustRightInd w:val="0"/>
        <w:ind w:left="21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If an air leak is detected, isolate the leak and tighten fittings to correct the leak and perform another </w:t>
      </w:r>
      <w:proofErr w:type="spellStart"/>
      <w:r>
        <w:rPr>
          <w:sz w:val="22"/>
          <w:szCs w:val="22"/>
        </w:rPr>
        <w:t>atune</w:t>
      </w:r>
      <w:proofErr w:type="spellEnd"/>
      <w:r>
        <w:rPr>
          <w:sz w:val="22"/>
          <w:szCs w:val="22"/>
        </w:rPr>
        <w:t xml:space="preserve">.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If the problem persists, place the instrument out of service by marking the activity log “out of service” and notify the Drug Chemistry Technical Leader.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The Drug Chemistry Technical Leader shall correct any problems with the instrument or request service.  </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If any parameter listed in 5.6.2. - 5.6.7. does not meet the requirements listed, document the deviation on the </w:t>
      </w:r>
      <w:proofErr w:type="spellStart"/>
      <w:r>
        <w:rPr>
          <w:sz w:val="22"/>
          <w:szCs w:val="22"/>
        </w:rPr>
        <w:t>atune</w:t>
      </w:r>
      <w:proofErr w:type="spellEnd"/>
      <w:r>
        <w:rPr>
          <w:sz w:val="22"/>
          <w:szCs w:val="22"/>
        </w:rPr>
        <w:t xml:space="preserve"> report and on the GC-MS daily QCC log.   </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Perform another </w:t>
      </w:r>
      <w:proofErr w:type="spellStart"/>
      <w:r>
        <w:rPr>
          <w:sz w:val="22"/>
          <w:szCs w:val="22"/>
        </w:rPr>
        <w:t>atune</w:t>
      </w:r>
      <w:proofErr w:type="spellEnd"/>
      <w:r>
        <w:rPr>
          <w:sz w:val="22"/>
          <w:szCs w:val="22"/>
        </w:rPr>
        <w:t xml:space="preserve">.  </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If the problem persists, place the instrument out of service by marking the activity log “out of service” and notify the Drug Chemistry Technical Leader.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The Drug Chemistry Technical Leader shall correct any problems with the instrument or request service.  </w:t>
      </w:r>
    </w:p>
    <w:p w:rsidR="00EB55F7" w:rsidRDefault="00EB55F7" w:rsidP="00EB55F7">
      <w:pPr>
        <w:pStyle w:val="ListParagraph"/>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daily QCC must be successfully completed prior to placing the instrument back in service.</w:t>
      </w:r>
    </w:p>
    <w:p w:rsidR="00EB55F7" w:rsidRDefault="00EB55F7" w:rsidP="00EB55F7">
      <w:pPr>
        <w:rPr>
          <w:b/>
          <w:sz w:val="22"/>
          <w:szCs w:val="22"/>
        </w:rPr>
      </w:pP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Save the </w:t>
      </w:r>
      <w:proofErr w:type="spellStart"/>
      <w:r>
        <w:rPr>
          <w:sz w:val="22"/>
          <w:szCs w:val="22"/>
        </w:rPr>
        <w:t>atune</w:t>
      </w:r>
      <w:proofErr w:type="spellEnd"/>
      <w:r>
        <w:rPr>
          <w:sz w:val="22"/>
          <w:szCs w:val="22"/>
        </w:rPr>
        <w:t xml:space="preserve"> report in the instrument logbook folder and record the results in the GC-MS daily QCC log.</w:t>
      </w:r>
    </w:p>
    <w:p w:rsidR="00EB55F7" w:rsidRDefault="00EB55F7" w:rsidP="00EB55F7">
      <w:pPr>
        <w:pStyle w:val="ListParagraph"/>
        <w:autoSpaceDE w:val="0"/>
        <w:autoSpaceDN w:val="0"/>
        <w:adjustRightInd w:val="0"/>
        <w:ind w:left="36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b/>
          <w:sz w:val="22"/>
          <w:szCs w:val="22"/>
        </w:rPr>
        <w:t>Monthly Quality Control Check</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The multi-component drug solution from 4.2.1. shall be injected on each method, refer to 7.1., each month the instrument is in use to verify instrument performance.</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The solution shall, when feasible, be run during the first seven calendar days of each month.</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If the standard solution is not run during the first seven calendar days of the month, the instrument shall be out of service until the standard solution is successfully run.</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Name the multi-component reference material solution data files with “MC” followed by the numerical year and month designation and the method name.  Name the corresponding solvent blank with the same designation followed by “-b”, indicating that it is a blank.  </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autoSpaceDE w:val="0"/>
        <w:autoSpaceDN w:val="0"/>
        <w:adjustRightInd w:val="0"/>
        <w:ind w:left="1224"/>
        <w:rPr>
          <w:b/>
          <w:sz w:val="22"/>
          <w:szCs w:val="22"/>
        </w:rPr>
      </w:pPr>
      <w:r>
        <w:rPr>
          <w:sz w:val="22"/>
          <w:szCs w:val="22"/>
        </w:rPr>
        <w:t xml:space="preserve">Example:  The name of a standard solution run in </w:t>
      </w:r>
      <w:proofErr w:type="gramStart"/>
      <w:r>
        <w:rPr>
          <w:sz w:val="22"/>
          <w:szCs w:val="22"/>
        </w:rPr>
        <w:t>January,</w:t>
      </w:r>
      <w:proofErr w:type="gramEnd"/>
      <w:r>
        <w:rPr>
          <w:sz w:val="22"/>
          <w:szCs w:val="22"/>
        </w:rPr>
        <w:t xml:space="preserve"> 2099 on the LOW method would be “MC209901LOW” and the blank would be “MC209901LOW-b.”</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Visually examine the TIC of the monthly QCC solution for chromatographic quality and resolution.  All components must exhibit visually symmetrical peaks that are visually baseline resolved or for peaks separated by 0.2 minutes or less, visually resolved at half height.    </w:t>
      </w:r>
    </w:p>
    <w:p w:rsidR="00EB55F7" w:rsidRDefault="00EB55F7" w:rsidP="00EB55F7">
      <w:pPr>
        <w:rPr>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Perform a GC retention time comparison, refer to 7.10., for the Oxazepam, Temazepam and Alprazolam components of the monthly QCC solution to those of the previous monthly QCC solution run.    </w:t>
      </w:r>
    </w:p>
    <w:p w:rsidR="00EB55F7" w:rsidRDefault="00EB55F7" w:rsidP="00EB55F7">
      <w:pPr>
        <w:autoSpaceDE w:val="0"/>
        <w:autoSpaceDN w:val="0"/>
        <w:adjustRightInd w:val="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Perform a mass spectral comparison, refer to 7.9., for the Oxazepam, Temazepam and Alprazolam components of the monthly QCC solution to reference material. </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Each component must have a positive comparison for 5.7.5. and 5.7.6.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Record any component that does have a positive comparison on the instrument monthly QCC log, place the instrument out of service by marking the GC-MS activity log “out of service” and notify the Drug Chemistry Technical Leader.  </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Drug Chemistry Technical Leader shall correct any problems with the instrument or request service.  The Drug Chemistry Technical Leader shall examine the effect(s), if any, on analysis results and implement the CCBI Laboratory Procedure for Corrective and Preventive Action as required.</w:t>
      </w:r>
    </w:p>
    <w:p w:rsidR="00EB55F7" w:rsidRDefault="00EB55F7" w:rsidP="00EB55F7">
      <w:pPr>
        <w:pStyle w:val="ListParagraph"/>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monthly QCC must be successfully completed prior to placing the instrument back in service.</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Save the monthly QCC TIC with the retention times displayed, the mass spectrum of Oxazepam, Temazepam and Alprazolam and the corresponding blank TIC.</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the lot number</w:t>
      </w:r>
      <w:r>
        <w:rPr>
          <w:color w:val="FF0000"/>
          <w:sz w:val="22"/>
          <w:szCs w:val="22"/>
        </w:rPr>
        <w:t xml:space="preserve"> </w:t>
      </w:r>
      <w:r>
        <w:rPr>
          <w:sz w:val="22"/>
          <w:szCs w:val="22"/>
        </w:rPr>
        <w:t>of the standard solution on the TIC.</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Save the generated data in the instrument logbook folder.</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the monthly check in the monthly QCC log.</w:t>
      </w:r>
    </w:p>
    <w:p w:rsidR="00EB55F7" w:rsidRDefault="00EB55F7" w:rsidP="00EB55F7">
      <w:pPr>
        <w:rPr>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Additional reference material solutions may be run on a monthly basis to establish retention times.</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b/>
          <w:sz w:val="22"/>
          <w:szCs w:val="22"/>
        </w:rPr>
        <w:t>Performance Verification for New Instrumentation</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New GC-MS instruments shall be installed by a manufacturer representative or approved vendor according to the manufacturer’s guidelines.</w:t>
      </w:r>
    </w:p>
    <w:p w:rsidR="00EB55F7" w:rsidRDefault="00EB55F7" w:rsidP="00EB55F7">
      <w:pPr>
        <w:pStyle w:val="ListParagraph"/>
        <w:autoSpaceDE w:val="0"/>
        <w:autoSpaceDN w:val="0"/>
        <w:adjustRightInd w:val="0"/>
        <w:ind w:left="115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Prior to use, perform daily QCC’s, refer to 5.6., on three separate days.  The daily QCC’s must meet all specified requirements.  </w:t>
      </w:r>
    </w:p>
    <w:p w:rsidR="00EB55F7" w:rsidRDefault="00EB55F7" w:rsidP="00EB55F7">
      <w:pPr>
        <w:pStyle w:val="ListParagraph"/>
        <w:rPr>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Prior to use, analyze the multi-component drug solution from 4.2.1 on each method (refer to 7.1.) on three separate days.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The mass spectra of each component must have a positive mass spectral comparison to reference material, refer to 7.9.  </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retention times of each component must have a positive GC retention time comparison to reference material, refer to 7.10.</w:t>
      </w:r>
    </w:p>
    <w:p w:rsidR="00EB55F7" w:rsidRDefault="00EB55F7" w:rsidP="00EB55F7">
      <w:pPr>
        <w:pStyle w:val="ListParagraph"/>
        <w:rPr>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Label the instrument data with the lot number of the reference material and date.  Record the performance verification in the GC-MS logbook and place the data in the GC-MS logbook folder.</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The performance verification must be reviewed and approved by the Drug Chemistry Technical Leader prior to the instrument being used for casework.  The Drug Chemistry Technical Leader shall record the review and approval in the GC-MS logbook.</w:t>
      </w:r>
    </w:p>
    <w:p w:rsidR="00EB55F7" w:rsidRDefault="00EB55F7" w:rsidP="00EB55F7">
      <w:pPr>
        <w:autoSpaceDE w:val="0"/>
        <w:autoSpaceDN w:val="0"/>
        <w:adjustRightInd w:val="0"/>
        <w:rPr>
          <w:b/>
          <w:sz w:val="22"/>
          <w:szCs w:val="22"/>
        </w:rPr>
      </w:pPr>
    </w:p>
    <w:p w:rsidR="00EB55F7" w:rsidRDefault="00EB55F7" w:rsidP="00EB55F7">
      <w:pPr>
        <w:pStyle w:val="ListParagraph"/>
        <w:numPr>
          <w:ilvl w:val="0"/>
          <w:numId w:val="21"/>
        </w:numPr>
        <w:autoSpaceDE w:val="0"/>
        <w:autoSpaceDN w:val="0"/>
        <w:rPr>
          <w:b/>
          <w:bCs/>
          <w:sz w:val="22"/>
          <w:szCs w:val="22"/>
        </w:rPr>
      </w:pPr>
      <w:r>
        <w:rPr>
          <w:b/>
          <w:sz w:val="22"/>
          <w:szCs w:val="22"/>
        </w:rPr>
        <w:t>Maintenance</w:t>
      </w:r>
    </w:p>
    <w:p w:rsidR="00EB55F7" w:rsidRDefault="00EB55F7" w:rsidP="00EB55F7">
      <w:pPr>
        <w:pStyle w:val="ListParagraph"/>
        <w:autoSpaceDE w:val="0"/>
        <w:autoSpaceDN w:val="0"/>
        <w:ind w:left="360"/>
        <w:rPr>
          <w:b/>
          <w:bCs/>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lastRenderedPageBreak/>
        <w:t>Place the instrument out of service prior to performing any column or mass spectrometer maintenance by marking the GC-MS activity log “Out of Service.”  When the instrument is ready to be returned to service, mark the GC-MS activity log “Back in Service.”</w:t>
      </w:r>
    </w:p>
    <w:p w:rsidR="00EB55F7" w:rsidRDefault="00EB55F7" w:rsidP="00EB55F7">
      <w:pPr>
        <w:pStyle w:val="ListParagraph"/>
        <w:autoSpaceDE w:val="0"/>
        <w:autoSpaceDN w:val="0"/>
        <w:ind w:left="792"/>
        <w:rPr>
          <w:b/>
          <w:bCs/>
          <w:sz w:val="22"/>
          <w:szCs w:val="22"/>
        </w:rPr>
      </w:pPr>
    </w:p>
    <w:p w:rsidR="00EB55F7" w:rsidRDefault="00EB55F7" w:rsidP="00EB55F7">
      <w:pPr>
        <w:pStyle w:val="ListParagraph"/>
        <w:numPr>
          <w:ilvl w:val="1"/>
          <w:numId w:val="21"/>
        </w:numPr>
        <w:autoSpaceDE w:val="0"/>
        <w:autoSpaceDN w:val="0"/>
        <w:rPr>
          <w:b/>
          <w:bCs/>
          <w:sz w:val="22"/>
          <w:szCs w:val="22"/>
        </w:rPr>
      </w:pPr>
      <w:r>
        <w:rPr>
          <w:sz w:val="22"/>
          <w:szCs w:val="22"/>
        </w:rPr>
        <w:t xml:space="preserve">Record all maintenance on the GC-MS maintenance log at the time it is performed with the name of the person performing the maintenance or repairs, the initials of the Drug Chemist recording the maintenance or repairs, the date, the time, a description of the maintenance or repairs and a list of any parts replaced, the type of post maintenance QCC performed, and any additional comments. </w:t>
      </w:r>
    </w:p>
    <w:p w:rsidR="00EB55F7" w:rsidRDefault="00EB55F7" w:rsidP="00EB55F7">
      <w:pPr>
        <w:autoSpaceDE w:val="0"/>
        <w:autoSpaceDN w:val="0"/>
        <w:rPr>
          <w:b/>
          <w:bCs/>
          <w:sz w:val="22"/>
          <w:szCs w:val="22"/>
        </w:rPr>
      </w:pPr>
    </w:p>
    <w:p w:rsidR="00EB55F7" w:rsidRDefault="00EB55F7" w:rsidP="00EB55F7">
      <w:pPr>
        <w:pStyle w:val="ListParagraph"/>
        <w:numPr>
          <w:ilvl w:val="1"/>
          <w:numId w:val="21"/>
        </w:numPr>
        <w:autoSpaceDE w:val="0"/>
        <w:autoSpaceDN w:val="0"/>
        <w:rPr>
          <w:b/>
          <w:bCs/>
          <w:sz w:val="22"/>
          <w:szCs w:val="22"/>
        </w:rPr>
      </w:pPr>
      <w:r>
        <w:rPr>
          <w:sz w:val="22"/>
          <w:szCs w:val="22"/>
        </w:rPr>
        <w:t>Record the length of column trimmed in the activity log and maintenance log.  If the column is trimmed, the instrument shall be out of service until a monthly QCC is successfully completed, refer to 5.7.</w:t>
      </w:r>
    </w:p>
    <w:p w:rsidR="00EB55F7" w:rsidRDefault="00EB55F7" w:rsidP="00EB55F7">
      <w:pPr>
        <w:pStyle w:val="ListParagraph"/>
        <w:autoSpaceDE w:val="0"/>
        <w:autoSpaceDN w:val="0"/>
        <w:adjustRightInd w:val="0"/>
        <w:ind w:left="216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Reference materials ran prior to the column maintenance shall not be used for retention time comparison after the column maintenance.</w:t>
      </w:r>
    </w:p>
    <w:p w:rsidR="00EB55F7" w:rsidRDefault="00EB55F7" w:rsidP="00EB55F7">
      <w:pPr>
        <w:pStyle w:val="ListParagraph"/>
        <w:autoSpaceDE w:val="0"/>
        <w:autoSpaceDN w:val="0"/>
        <w:adjustRightInd w:val="0"/>
        <w:ind w:left="2808"/>
        <w:rPr>
          <w:b/>
          <w:sz w:val="22"/>
          <w:szCs w:val="22"/>
        </w:rPr>
      </w:pPr>
    </w:p>
    <w:p w:rsidR="00EB55F7" w:rsidRDefault="00EB55F7" w:rsidP="00EB55F7">
      <w:pPr>
        <w:pStyle w:val="ListParagraph"/>
        <w:numPr>
          <w:ilvl w:val="2"/>
          <w:numId w:val="21"/>
        </w:numPr>
        <w:autoSpaceDE w:val="0"/>
        <w:autoSpaceDN w:val="0"/>
        <w:adjustRightInd w:val="0"/>
        <w:rPr>
          <w:rStyle w:val="CommentReference"/>
          <w:sz w:val="22"/>
          <w:szCs w:val="22"/>
        </w:rPr>
      </w:pPr>
      <w:r>
        <w:rPr>
          <w:sz w:val="22"/>
          <w:szCs w:val="22"/>
        </w:rPr>
        <w:t>The Drug Chemistry Technical Leader shall update the instrument log when the instrument is ready to be used for casework and save any generated data in the instrument logbook folder.</w:t>
      </w:r>
    </w:p>
    <w:p w:rsidR="00EB55F7" w:rsidRDefault="00EB55F7" w:rsidP="00EB55F7">
      <w:pPr>
        <w:pStyle w:val="ListParagraph"/>
        <w:autoSpaceDE w:val="0"/>
        <w:autoSpaceDN w:val="0"/>
        <w:adjustRightInd w:val="0"/>
        <w:ind w:left="2016"/>
        <w:rPr>
          <w:rStyle w:val="CommentReference"/>
          <w:b/>
          <w:sz w:val="22"/>
          <w:szCs w:val="22"/>
        </w:rPr>
      </w:pPr>
    </w:p>
    <w:p w:rsidR="00EB55F7" w:rsidRDefault="00EB55F7" w:rsidP="00EB55F7">
      <w:pPr>
        <w:pStyle w:val="ListParagraph"/>
        <w:numPr>
          <w:ilvl w:val="1"/>
          <w:numId w:val="21"/>
        </w:numPr>
        <w:autoSpaceDE w:val="0"/>
        <w:autoSpaceDN w:val="0"/>
        <w:adjustRightInd w:val="0"/>
      </w:pPr>
      <w:r>
        <w:rPr>
          <w:b/>
          <w:sz w:val="22"/>
          <w:szCs w:val="22"/>
        </w:rPr>
        <w:t>Suggested Routine maintenance</w:t>
      </w:r>
      <w:r>
        <w:rPr>
          <w:sz w:val="22"/>
          <w:szCs w:val="22"/>
        </w:rPr>
        <w:t xml:space="preserve"> – The routine maintenance schedule is a suggested guideline.  The maintenance schedule will be determined by the Drug Chemistry Technical Leader based upon instrument usage and performance.</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Wash Vials</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Rinse and fill daily when in use.  Use methanol in the first wash vial and ethyl acetate in the second wash vial.</w:t>
      </w:r>
    </w:p>
    <w:p w:rsidR="00EB55F7" w:rsidRDefault="00EB55F7" w:rsidP="00EB55F7">
      <w:pPr>
        <w:pStyle w:val="ListParagraph"/>
        <w:numPr>
          <w:ilvl w:val="3"/>
          <w:numId w:val="21"/>
        </w:numPr>
        <w:autoSpaceDE w:val="0"/>
        <w:autoSpaceDN w:val="0"/>
        <w:adjustRightInd w:val="0"/>
        <w:rPr>
          <w:b/>
          <w:sz w:val="22"/>
          <w:szCs w:val="22"/>
        </w:rPr>
      </w:pPr>
      <w:r>
        <w:rPr>
          <w:sz w:val="22"/>
          <w:szCs w:val="22"/>
        </w:rPr>
        <w:t>Required post-maintenance check:  None.</w:t>
      </w:r>
    </w:p>
    <w:p w:rsidR="00EB55F7" w:rsidRDefault="00EB55F7" w:rsidP="00EB55F7">
      <w:pPr>
        <w:pStyle w:val="ListParagraph"/>
        <w:autoSpaceDE w:val="0"/>
        <w:autoSpaceDN w:val="0"/>
        <w:adjustRightInd w:val="0"/>
        <w:ind w:left="410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Septum or Merlin </w:t>
      </w:r>
      <w:proofErr w:type="spellStart"/>
      <w:r>
        <w:rPr>
          <w:sz w:val="22"/>
          <w:szCs w:val="22"/>
        </w:rPr>
        <w:t>microseal</w:t>
      </w:r>
      <w:proofErr w:type="spellEnd"/>
    </w:p>
    <w:p w:rsidR="00EB55F7" w:rsidRDefault="00EB55F7" w:rsidP="00EB55F7">
      <w:pPr>
        <w:pStyle w:val="ListParagraph"/>
        <w:autoSpaceDE w:val="0"/>
        <w:autoSpaceDN w:val="0"/>
        <w:adjustRightInd w:val="0"/>
        <w:ind w:left="2952"/>
        <w:rPr>
          <w:b/>
          <w:sz w:val="22"/>
          <w:szCs w:val="22"/>
        </w:rPr>
      </w:pPr>
    </w:p>
    <w:p w:rsidR="00EB55F7" w:rsidRPr="0014702A" w:rsidRDefault="00EB55F7" w:rsidP="00EB55F7">
      <w:pPr>
        <w:pStyle w:val="ListParagraph"/>
        <w:numPr>
          <w:ilvl w:val="3"/>
          <w:numId w:val="21"/>
        </w:numPr>
        <w:autoSpaceDE w:val="0"/>
        <w:autoSpaceDN w:val="0"/>
        <w:adjustRightInd w:val="0"/>
        <w:rPr>
          <w:b/>
          <w:sz w:val="22"/>
          <w:szCs w:val="22"/>
        </w:rPr>
      </w:pPr>
      <w:r>
        <w:rPr>
          <w:sz w:val="22"/>
          <w:szCs w:val="22"/>
        </w:rPr>
        <w:t xml:space="preserve">For septum, replace </w:t>
      </w:r>
      <w:r>
        <w:rPr>
          <w:color w:val="000000" w:themeColor="text1"/>
          <w:sz w:val="22"/>
          <w:szCs w:val="22"/>
        </w:rPr>
        <w:t xml:space="preserve">weekly, at a minimum, when </w:t>
      </w:r>
      <w:r>
        <w:rPr>
          <w:sz w:val="22"/>
          <w:szCs w:val="22"/>
        </w:rPr>
        <w:t>in use.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For Merlin </w:t>
      </w:r>
      <w:proofErr w:type="spellStart"/>
      <w:r>
        <w:rPr>
          <w:sz w:val="22"/>
          <w:szCs w:val="22"/>
        </w:rPr>
        <w:t>microseal</w:t>
      </w:r>
      <w:proofErr w:type="spellEnd"/>
      <w:r>
        <w:rPr>
          <w:sz w:val="22"/>
          <w:szCs w:val="22"/>
        </w:rPr>
        <w:t>, replace yearly at a minimum when in use.</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Press [Oven] and set the oven to 35°C. When the temperature reaches setpoint, turn the oven off.  Press [Front Inlet] and turn off the inlet temperature and pressure.</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Be careful - The inlet fittings may be hot enough to cause burns.  Remove the septum retainer nut, using the wrench if the nut is hot or sticks.  </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Remove the old septum or Merlin </w:t>
      </w:r>
      <w:proofErr w:type="spellStart"/>
      <w:r>
        <w:rPr>
          <w:sz w:val="22"/>
          <w:szCs w:val="22"/>
        </w:rPr>
        <w:t>microseal</w:t>
      </w:r>
      <w:proofErr w:type="spellEnd"/>
      <w:r>
        <w:rPr>
          <w:sz w:val="22"/>
          <w:szCs w:val="22"/>
        </w:rPr>
        <w:t>, using tweezers if necessary.  Be sure that it is completely removed and take care to avoid gouging or scratching the interior of the septum head.</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Press a new septum or Merlin </w:t>
      </w:r>
      <w:proofErr w:type="spellStart"/>
      <w:r>
        <w:rPr>
          <w:sz w:val="22"/>
          <w:szCs w:val="22"/>
        </w:rPr>
        <w:t>microseal</w:t>
      </w:r>
      <w:proofErr w:type="spellEnd"/>
      <w:r>
        <w:rPr>
          <w:sz w:val="22"/>
          <w:szCs w:val="22"/>
        </w:rPr>
        <w:t xml:space="preserve"> into place firmly.  </w:t>
      </w:r>
    </w:p>
    <w:p w:rsidR="00EB55F7" w:rsidRDefault="00EB55F7" w:rsidP="00EB55F7">
      <w:pPr>
        <w:pStyle w:val="ListParagraph"/>
        <w:numPr>
          <w:ilvl w:val="4"/>
          <w:numId w:val="21"/>
        </w:numPr>
        <w:autoSpaceDE w:val="0"/>
        <w:autoSpaceDN w:val="0"/>
        <w:adjustRightInd w:val="0"/>
        <w:rPr>
          <w:b/>
          <w:sz w:val="22"/>
          <w:szCs w:val="22"/>
        </w:rPr>
      </w:pPr>
      <w:r>
        <w:rPr>
          <w:sz w:val="22"/>
          <w:szCs w:val="22"/>
        </w:rPr>
        <w:lastRenderedPageBreak/>
        <w:t xml:space="preserve">Replace the septum or Merlin </w:t>
      </w:r>
      <w:proofErr w:type="spellStart"/>
      <w:r>
        <w:rPr>
          <w:sz w:val="22"/>
          <w:szCs w:val="22"/>
        </w:rPr>
        <w:t>microseal</w:t>
      </w:r>
      <w:proofErr w:type="spellEnd"/>
      <w:r>
        <w:rPr>
          <w:sz w:val="22"/>
          <w:szCs w:val="22"/>
        </w:rPr>
        <w:t xml:space="preserve"> retainer nut, tightening it finger-tight until the c-ring is about 1 mm above the nut.  Avoid overtightening.</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Using </w:t>
      </w:r>
      <w:proofErr w:type="spellStart"/>
      <w:r>
        <w:rPr>
          <w:sz w:val="22"/>
          <w:szCs w:val="22"/>
        </w:rPr>
        <w:t>ChemStation</w:t>
      </w:r>
      <w:proofErr w:type="spellEnd"/>
      <w:r>
        <w:rPr>
          <w:sz w:val="22"/>
          <w:szCs w:val="22"/>
        </w:rPr>
        <w:t xml:space="preserve"> load a method to return the GC to appropriate settings.  If prompted, do not save any method changes.</w:t>
      </w:r>
    </w:p>
    <w:p w:rsidR="00EB55F7" w:rsidRDefault="00EB55F7" w:rsidP="00EB55F7">
      <w:pPr>
        <w:pStyle w:val="ListParagraph"/>
        <w:numPr>
          <w:ilvl w:val="4"/>
          <w:numId w:val="21"/>
        </w:numPr>
        <w:autoSpaceDE w:val="0"/>
        <w:autoSpaceDN w:val="0"/>
        <w:adjustRightInd w:val="0"/>
        <w:rPr>
          <w:b/>
          <w:sz w:val="22"/>
          <w:szCs w:val="22"/>
        </w:rPr>
      </w:pPr>
      <w:r>
        <w:rPr>
          <w:sz w:val="22"/>
          <w:szCs w:val="22"/>
        </w:rPr>
        <w:t>Allow the GC to return to the setpoints.</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on the GCMS Maintenance Log.</w:t>
      </w:r>
    </w:p>
    <w:p w:rsidR="00EB55F7" w:rsidRDefault="00EB55F7" w:rsidP="00EB55F7">
      <w:pPr>
        <w:pStyle w:val="ListParagraph"/>
        <w:numPr>
          <w:ilvl w:val="3"/>
          <w:numId w:val="21"/>
        </w:numPr>
        <w:autoSpaceDE w:val="0"/>
        <w:autoSpaceDN w:val="0"/>
        <w:adjustRightInd w:val="0"/>
        <w:rPr>
          <w:b/>
          <w:sz w:val="22"/>
          <w:szCs w:val="22"/>
        </w:rPr>
      </w:pPr>
      <w:r>
        <w:rPr>
          <w:sz w:val="22"/>
          <w:szCs w:val="22"/>
        </w:rPr>
        <w:t>Required post-maintenance check:  Successful daily QCC, refer to 5.6.</w:t>
      </w:r>
    </w:p>
    <w:p w:rsidR="00EB55F7" w:rsidRDefault="00EB55F7" w:rsidP="00EB55F7">
      <w:pPr>
        <w:pStyle w:val="ListParagraph"/>
        <w:autoSpaceDE w:val="0"/>
        <w:autoSpaceDN w:val="0"/>
        <w:adjustRightInd w:val="0"/>
        <w:ind w:left="324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Syringe</w:t>
      </w:r>
    </w:p>
    <w:p w:rsidR="00EB55F7" w:rsidRDefault="00EB55F7" w:rsidP="00EB55F7">
      <w:pPr>
        <w:pStyle w:val="ListParagraph"/>
        <w:autoSpaceDE w:val="0"/>
        <w:autoSpaceDN w:val="0"/>
        <w:adjustRightInd w:val="0"/>
        <w:ind w:left="295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Inspect monthly for cleanliness and ease of movement.  Replace yearly, at a minimum, when in use.</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Mount the injector on a parking post.</w:t>
      </w:r>
    </w:p>
    <w:p w:rsidR="00EB55F7" w:rsidRDefault="00EB55F7" w:rsidP="00EB55F7">
      <w:pPr>
        <w:pStyle w:val="ListParagraph"/>
        <w:numPr>
          <w:ilvl w:val="4"/>
          <w:numId w:val="21"/>
        </w:numPr>
        <w:autoSpaceDE w:val="0"/>
        <w:autoSpaceDN w:val="0"/>
        <w:adjustRightInd w:val="0"/>
        <w:rPr>
          <w:b/>
          <w:sz w:val="22"/>
          <w:szCs w:val="22"/>
        </w:rPr>
      </w:pPr>
      <w:r>
        <w:rPr>
          <w:sz w:val="22"/>
          <w:szCs w:val="22"/>
        </w:rPr>
        <w:t>Open the injector door.</w:t>
      </w:r>
    </w:p>
    <w:p w:rsidR="00EB55F7" w:rsidRDefault="00EB55F7" w:rsidP="00EB55F7">
      <w:pPr>
        <w:pStyle w:val="ListParagraph"/>
        <w:numPr>
          <w:ilvl w:val="4"/>
          <w:numId w:val="21"/>
        </w:numPr>
        <w:autoSpaceDE w:val="0"/>
        <w:autoSpaceDN w:val="0"/>
        <w:adjustRightInd w:val="0"/>
        <w:rPr>
          <w:b/>
          <w:sz w:val="22"/>
          <w:szCs w:val="22"/>
        </w:rPr>
      </w:pPr>
      <w:r>
        <w:rPr>
          <w:sz w:val="22"/>
          <w:szCs w:val="22"/>
        </w:rPr>
        <w:t>Slide the syringe carriage to the top position.</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Completely loosen the plunger thumb screw until it reaches the </w:t>
      </w:r>
      <w:proofErr w:type="gramStart"/>
      <w:r>
        <w:rPr>
          <w:sz w:val="22"/>
          <w:szCs w:val="22"/>
        </w:rPr>
        <w:t>stop, and</w:t>
      </w:r>
      <w:proofErr w:type="gramEnd"/>
      <w:r>
        <w:rPr>
          <w:sz w:val="22"/>
          <w:szCs w:val="22"/>
        </w:rPr>
        <w:t xml:space="preserve"> lift the plunger carrier off of the syringe plunger.</w:t>
      </w:r>
    </w:p>
    <w:p w:rsidR="00EB55F7" w:rsidRDefault="00EB55F7" w:rsidP="00EB55F7">
      <w:pPr>
        <w:pStyle w:val="ListParagraph"/>
        <w:numPr>
          <w:ilvl w:val="4"/>
          <w:numId w:val="21"/>
        </w:numPr>
        <w:autoSpaceDE w:val="0"/>
        <w:autoSpaceDN w:val="0"/>
        <w:adjustRightInd w:val="0"/>
        <w:rPr>
          <w:b/>
          <w:sz w:val="22"/>
          <w:szCs w:val="22"/>
        </w:rPr>
      </w:pPr>
      <w:r>
        <w:rPr>
          <w:sz w:val="22"/>
          <w:szCs w:val="22"/>
        </w:rPr>
        <w:t>Open the syringe latch by swinging it in a counterclockwise direction.</w:t>
      </w:r>
    </w:p>
    <w:p w:rsidR="00EB55F7" w:rsidRDefault="00EB55F7" w:rsidP="00EB55F7">
      <w:pPr>
        <w:pStyle w:val="ListParagraph"/>
        <w:numPr>
          <w:ilvl w:val="4"/>
          <w:numId w:val="21"/>
        </w:numPr>
        <w:autoSpaceDE w:val="0"/>
        <w:autoSpaceDN w:val="0"/>
        <w:adjustRightInd w:val="0"/>
        <w:rPr>
          <w:b/>
          <w:sz w:val="22"/>
          <w:szCs w:val="22"/>
        </w:rPr>
      </w:pPr>
      <w:r>
        <w:rPr>
          <w:sz w:val="22"/>
          <w:szCs w:val="22"/>
        </w:rPr>
        <w:t>Carefully pull the top of the syringe out of the flange guide, then lift the needle out of the needle support foot.</w:t>
      </w:r>
    </w:p>
    <w:p w:rsidR="00EB55F7" w:rsidRDefault="00EB55F7" w:rsidP="00EB55F7">
      <w:pPr>
        <w:pStyle w:val="ListParagraph"/>
        <w:numPr>
          <w:ilvl w:val="4"/>
          <w:numId w:val="21"/>
        </w:numPr>
        <w:autoSpaceDE w:val="0"/>
        <w:autoSpaceDN w:val="0"/>
        <w:adjustRightInd w:val="0"/>
        <w:rPr>
          <w:b/>
          <w:sz w:val="22"/>
          <w:szCs w:val="22"/>
        </w:rPr>
      </w:pPr>
      <w:r>
        <w:rPr>
          <w:sz w:val="22"/>
          <w:szCs w:val="22"/>
        </w:rPr>
        <w:t>Carefully pass the new syringe needle through the guide hole in the needle support foot.</w:t>
      </w:r>
    </w:p>
    <w:p w:rsidR="00EB55F7" w:rsidRDefault="00EB55F7" w:rsidP="00EB55F7">
      <w:pPr>
        <w:pStyle w:val="ListParagraph"/>
        <w:numPr>
          <w:ilvl w:val="4"/>
          <w:numId w:val="21"/>
        </w:numPr>
        <w:autoSpaceDE w:val="0"/>
        <w:autoSpaceDN w:val="0"/>
        <w:adjustRightInd w:val="0"/>
        <w:rPr>
          <w:b/>
          <w:sz w:val="22"/>
          <w:szCs w:val="22"/>
        </w:rPr>
      </w:pPr>
      <w:r>
        <w:rPr>
          <w:sz w:val="22"/>
          <w:szCs w:val="22"/>
        </w:rPr>
        <w:t>Align the syringe flange with the flange guide and press the syringe into place, keeping the needle end in the guide hole of the needle support foot. Make sure that the flat edge of the syringe flange faces out.</w:t>
      </w:r>
    </w:p>
    <w:p w:rsidR="00EB55F7" w:rsidRDefault="00EB55F7" w:rsidP="00EB55F7">
      <w:pPr>
        <w:pStyle w:val="ListParagraph"/>
        <w:numPr>
          <w:ilvl w:val="4"/>
          <w:numId w:val="21"/>
        </w:numPr>
        <w:autoSpaceDE w:val="0"/>
        <w:autoSpaceDN w:val="0"/>
        <w:adjustRightInd w:val="0"/>
        <w:rPr>
          <w:b/>
          <w:sz w:val="22"/>
          <w:szCs w:val="22"/>
        </w:rPr>
      </w:pPr>
      <w:r>
        <w:rPr>
          <w:sz w:val="22"/>
          <w:szCs w:val="22"/>
        </w:rPr>
        <w:t>Close the syringe latch by swinging it clockwise until it snaps in place.</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Slide the plunger carrier down until it is completely over the syringe </w:t>
      </w:r>
      <w:proofErr w:type="gramStart"/>
      <w:r>
        <w:rPr>
          <w:sz w:val="22"/>
          <w:szCs w:val="22"/>
        </w:rPr>
        <w:t>plunger, and</w:t>
      </w:r>
      <w:proofErr w:type="gramEnd"/>
      <w:r>
        <w:rPr>
          <w:sz w:val="22"/>
          <w:szCs w:val="22"/>
        </w:rPr>
        <w:t xml:space="preserve"> tighten the plunger thumb screw until finger- tight.</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Manually move the plunger carrier up and down. If the syringe plunger does not move along with the carrier, repeat the previous steps until installed correctly.  Be sure the plunger thumb screw is secure and tight.  Verify that the needle is inside the guide hole of the needle support foot.  The needle should be straight and pass freely through the needle guide hole.  If the needle is bent or is outside the guide hole, remove the syringe and reinstall. </w:t>
      </w:r>
    </w:p>
    <w:p w:rsidR="00EB55F7" w:rsidRDefault="00EB55F7" w:rsidP="00EB55F7">
      <w:pPr>
        <w:pStyle w:val="ListParagraph"/>
        <w:numPr>
          <w:ilvl w:val="4"/>
          <w:numId w:val="21"/>
        </w:numPr>
        <w:autoSpaceDE w:val="0"/>
        <w:autoSpaceDN w:val="0"/>
        <w:adjustRightInd w:val="0"/>
        <w:rPr>
          <w:b/>
          <w:sz w:val="22"/>
          <w:szCs w:val="22"/>
        </w:rPr>
      </w:pPr>
      <w:r>
        <w:rPr>
          <w:sz w:val="22"/>
          <w:szCs w:val="22"/>
        </w:rPr>
        <w:t>Close the injector door.</w:t>
      </w:r>
    </w:p>
    <w:p w:rsidR="00EB55F7" w:rsidRDefault="00EB55F7" w:rsidP="00EB55F7">
      <w:pPr>
        <w:pStyle w:val="ListParagraph"/>
        <w:numPr>
          <w:ilvl w:val="4"/>
          <w:numId w:val="21"/>
        </w:numPr>
        <w:autoSpaceDE w:val="0"/>
        <w:autoSpaceDN w:val="0"/>
        <w:adjustRightInd w:val="0"/>
        <w:rPr>
          <w:b/>
          <w:sz w:val="22"/>
          <w:szCs w:val="22"/>
        </w:rPr>
      </w:pPr>
      <w:r>
        <w:rPr>
          <w:sz w:val="22"/>
          <w:szCs w:val="22"/>
        </w:rPr>
        <w:t>Mount the injector on the inlet.</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on the GCMS Maintenance Log.</w:t>
      </w:r>
    </w:p>
    <w:p w:rsidR="00EB55F7" w:rsidRDefault="00EB55F7" w:rsidP="00EB55F7">
      <w:pPr>
        <w:pStyle w:val="ListParagraph"/>
        <w:numPr>
          <w:ilvl w:val="3"/>
          <w:numId w:val="21"/>
        </w:numPr>
        <w:autoSpaceDE w:val="0"/>
        <w:autoSpaceDN w:val="0"/>
        <w:adjustRightInd w:val="0"/>
        <w:rPr>
          <w:b/>
          <w:sz w:val="22"/>
          <w:szCs w:val="22"/>
        </w:rPr>
      </w:pPr>
      <w:r>
        <w:rPr>
          <w:sz w:val="22"/>
          <w:szCs w:val="22"/>
        </w:rPr>
        <w:t>Required post-maintenance check:  None.</w:t>
      </w:r>
    </w:p>
    <w:p w:rsidR="00EB55F7" w:rsidRDefault="00EB55F7" w:rsidP="00EB55F7">
      <w:pPr>
        <w:pStyle w:val="ListParagraph"/>
        <w:autoSpaceDE w:val="0"/>
        <w:autoSpaceDN w:val="0"/>
        <w:adjustRightInd w:val="0"/>
        <w:ind w:left="324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Liner</w:t>
      </w:r>
    </w:p>
    <w:p w:rsidR="00EB55F7" w:rsidRDefault="00EB55F7" w:rsidP="00EB55F7">
      <w:pPr>
        <w:pStyle w:val="ListParagraph"/>
        <w:autoSpaceDE w:val="0"/>
        <w:autoSpaceDN w:val="0"/>
        <w:adjustRightInd w:val="0"/>
        <w:ind w:left="295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Replace </w:t>
      </w:r>
      <w:r>
        <w:rPr>
          <w:color w:val="000000" w:themeColor="text1"/>
          <w:sz w:val="22"/>
          <w:szCs w:val="22"/>
        </w:rPr>
        <w:t xml:space="preserve">monthly, at a minimum, when </w:t>
      </w:r>
      <w:r>
        <w:rPr>
          <w:sz w:val="22"/>
          <w:szCs w:val="22"/>
        </w:rPr>
        <w:t>in use.</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Press [Oven] and set the oven to 35°C. When the temperature reaches setpoint, turn the oven off.  Press [Front Inlet] and turn off the inlet temperature and pressure.</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Be careful - The inlet fittings may be hot enough to cause burns.  Flip the inlet open.  </w:t>
      </w:r>
    </w:p>
    <w:p w:rsidR="00EB55F7" w:rsidRDefault="00EB55F7" w:rsidP="00EB55F7">
      <w:pPr>
        <w:pStyle w:val="ListParagraph"/>
        <w:numPr>
          <w:ilvl w:val="4"/>
          <w:numId w:val="21"/>
        </w:numPr>
        <w:autoSpaceDE w:val="0"/>
        <w:autoSpaceDN w:val="0"/>
        <w:adjustRightInd w:val="0"/>
        <w:rPr>
          <w:b/>
          <w:sz w:val="22"/>
          <w:szCs w:val="22"/>
        </w:rPr>
      </w:pPr>
      <w:r>
        <w:rPr>
          <w:sz w:val="22"/>
          <w:szCs w:val="22"/>
        </w:rPr>
        <w:t>Remove liner with tweezers, being careful not to break the liner.</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Hold the new liner with tweezers or lint free tissue and place the </w:t>
      </w:r>
      <w:proofErr w:type="spellStart"/>
      <w:r>
        <w:rPr>
          <w:sz w:val="22"/>
          <w:szCs w:val="22"/>
        </w:rPr>
        <w:t>o-ring</w:t>
      </w:r>
      <w:proofErr w:type="spellEnd"/>
      <w:r>
        <w:rPr>
          <w:sz w:val="22"/>
          <w:szCs w:val="22"/>
        </w:rPr>
        <w:t xml:space="preserve"> on the liner about 2 to 3 mm from its top end.</w:t>
      </w:r>
    </w:p>
    <w:p w:rsidR="00EB55F7" w:rsidRDefault="00EB55F7" w:rsidP="00EB55F7">
      <w:pPr>
        <w:pStyle w:val="ListParagraph"/>
        <w:numPr>
          <w:ilvl w:val="4"/>
          <w:numId w:val="21"/>
        </w:numPr>
        <w:autoSpaceDE w:val="0"/>
        <w:autoSpaceDN w:val="0"/>
        <w:adjustRightInd w:val="0"/>
        <w:rPr>
          <w:b/>
          <w:sz w:val="22"/>
          <w:szCs w:val="22"/>
        </w:rPr>
      </w:pPr>
      <w:r>
        <w:rPr>
          <w:sz w:val="22"/>
          <w:szCs w:val="22"/>
        </w:rPr>
        <w:t>Insert the liner straight down into the inlet and press gently to ensure it is seated.</w:t>
      </w:r>
    </w:p>
    <w:p w:rsidR="00EB55F7" w:rsidRDefault="00EB55F7" w:rsidP="00EB55F7">
      <w:pPr>
        <w:pStyle w:val="ListParagraph"/>
        <w:numPr>
          <w:ilvl w:val="4"/>
          <w:numId w:val="21"/>
        </w:numPr>
        <w:autoSpaceDE w:val="0"/>
        <w:autoSpaceDN w:val="0"/>
        <w:adjustRightInd w:val="0"/>
        <w:rPr>
          <w:b/>
          <w:sz w:val="22"/>
          <w:szCs w:val="22"/>
        </w:rPr>
      </w:pPr>
      <w:r>
        <w:rPr>
          <w:sz w:val="22"/>
          <w:szCs w:val="22"/>
        </w:rPr>
        <w:t>Replace the inlet cover and flip the top into place.</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Using </w:t>
      </w:r>
      <w:proofErr w:type="spellStart"/>
      <w:r>
        <w:rPr>
          <w:sz w:val="22"/>
          <w:szCs w:val="22"/>
        </w:rPr>
        <w:t>ChemStation</w:t>
      </w:r>
      <w:proofErr w:type="spellEnd"/>
      <w:r>
        <w:rPr>
          <w:sz w:val="22"/>
          <w:szCs w:val="22"/>
        </w:rPr>
        <w:t xml:space="preserve"> load a method to return the GC to appropriate settings.  If prompted, do not save any method changes.</w:t>
      </w:r>
    </w:p>
    <w:p w:rsidR="00EB55F7" w:rsidRDefault="00EB55F7" w:rsidP="00EB55F7">
      <w:pPr>
        <w:pStyle w:val="ListParagraph"/>
        <w:numPr>
          <w:ilvl w:val="4"/>
          <w:numId w:val="21"/>
        </w:numPr>
        <w:autoSpaceDE w:val="0"/>
        <w:autoSpaceDN w:val="0"/>
        <w:adjustRightInd w:val="0"/>
        <w:rPr>
          <w:b/>
          <w:sz w:val="22"/>
          <w:szCs w:val="22"/>
        </w:rPr>
      </w:pPr>
      <w:r>
        <w:rPr>
          <w:sz w:val="22"/>
          <w:szCs w:val="22"/>
        </w:rPr>
        <w:t>Allow the GC to return to the setpoints.</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on the GCMS Maintenance Log.</w:t>
      </w:r>
    </w:p>
    <w:p w:rsidR="00EB55F7" w:rsidRDefault="00EB55F7" w:rsidP="00EB55F7">
      <w:pPr>
        <w:pStyle w:val="ListParagraph"/>
        <w:numPr>
          <w:ilvl w:val="3"/>
          <w:numId w:val="21"/>
        </w:numPr>
        <w:autoSpaceDE w:val="0"/>
        <w:autoSpaceDN w:val="0"/>
        <w:adjustRightInd w:val="0"/>
        <w:rPr>
          <w:b/>
          <w:sz w:val="22"/>
          <w:szCs w:val="22"/>
        </w:rPr>
      </w:pPr>
      <w:r>
        <w:rPr>
          <w:sz w:val="22"/>
          <w:szCs w:val="22"/>
        </w:rPr>
        <w:t>Required post-maintenance check:  Successful daily QCC, refer to 5.6.</w:t>
      </w:r>
    </w:p>
    <w:p w:rsidR="00EB55F7" w:rsidRDefault="00EB55F7" w:rsidP="00EB55F7">
      <w:pPr>
        <w:pStyle w:val="ListParagraph"/>
        <w:autoSpaceDE w:val="0"/>
        <w:autoSpaceDN w:val="0"/>
        <w:adjustRightInd w:val="0"/>
        <w:ind w:left="324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Pump Oil</w:t>
      </w:r>
    </w:p>
    <w:p w:rsidR="00EB55F7" w:rsidRDefault="00EB55F7" w:rsidP="00EB55F7">
      <w:pPr>
        <w:pStyle w:val="ListParagraph"/>
        <w:autoSpaceDE w:val="0"/>
        <w:autoSpaceDN w:val="0"/>
        <w:adjustRightInd w:val="0"/>
        <w:ind w:left="295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Change every six months.</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Vent the MSD by selecting the vent option in Instrument Control of </w:t>
      </w:r>
      <w:proofErr w:type="spellStart"/>
      <w:r>
        <w:rPr>
          <w:sz w:val="22"/>
          <w:szCs w:val="22"/>
        </w:rPr>
        <w:t>Chemstation</w:t>
      </w:r>
      <w:proofErr w:type="spellEnd"/>
      <w:r>
        <w:rPr>
          <w:sz w:val="22"/>
          <w:szCs w:val="22"/>
        </w:rPr>
        <w:t xml:space="preserve">.  Allow the vent cycle to run, when the cycle is </w:t>
      </w:r>
      <w:proofErr w:type="gramStart"/>
      <w:r>
        <w:rPr>
          <w:sz w:val="22"/>
          <w:szCs w:val="22"/>
        </w:rPr>
        <w:t>complete</w:t>
      </w:r>
      <w:proofErr w:type="gramEnd"/>
      <w:r>
        <w:rPr>
          <w:sz w:val="22"/>
          <w:szCs w:val="22"/>
        </w:rPr>
        <w:t xml:space="preserve"> and the temperatures are below 100 degrees Celsius turn off the MSD.</w:t>
      </w:r>
    </w:p>
    <w:p w:rsidR="00EB55F7" w:rsidRDefault="00EB55F7" w:rsidP="00EB55F7">
      <w:pPr>
        <w:pStyle w:val="ListParagraph"/>
        <w:numPr>
          <w:ilvl w:val="4"/>
          <w:numId w:val="21"/>
        </w:numPr>
        <w:autoSpaceDE w:val="0"/>
        <w:autoSpaceDN w:val="0"/>
        <w:adjustRightInd w:val="0"/>
        <w:rPr>
          <w:b/>
          <w:sz w:val="22"/>
          <w:szCs w:val="22"/>
        </w:rPr>
      </w:pPr>
      <w:r>
        <w:rPr>
          <w:sz w:val="22"/>
          <w:szCs w:val="22"/>
        </w:rPr>
        <w:t>Press [Oven] and set the oven to 35°C.  Press [Front Inlet] and turn off the inlet temperature and pressure.  When the temperature reaches the setpoint turn the GC off.</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Place a book or other object approximately two inches thick under the pump motor to tilt it up slightly. </w:t>
      </w:r>
    </w:p>
    <w:p w:rsidR="00EB55F7" w:rsidRDefault="00EB55F7" w:rsidP="00EB55F7">
      <w:pPr>
        <w:pStyle w:val="ListParagraph"/>
        <w:numPr>
          <w:ilvl w:val="4"/>
          <w:numId w:val="21"/>
        </w:numPr>
        <w:autoSpaceDE w:val="0"/>
        <w:autoSpaceDN w:val="0"/>
        <w:adjustRightInd w:val="0"/>
        <w:rPr>
          <w:b/>
          <w:sz w:val="22"/>
          <w:szCs w:val="22"/>
        </w:rPr>
      </w:pPr>
      <w:r>
        <w:rPr>
          <w:sz w:val="22"/>
          <w:szCs w:val="22"/>
        </w:rPr>
        <w:t>Remove the fill cap.</w:t>
      </w:r>
    </w:p>
    <w:p w:rsidR="00EB55F7" w:rsidRDefault="00EB55F7" w:rsidP="00EB55F7">
      <w:pPr>
        <w:pStyle w:val="ListParagraph"/>
        <w:numPr>
          <w:ilvl w:val="4"/>
          <w:numId w:val="21"/>
        </w:numPr>
        <w:autoSpaceDE w:val="0"/>
        <w:autoSpaceDN w:val="0"/>
        <w:adjustRightInd w:val="0"/>
        <w:rPr>
          <w:b/>
          <w:sz w:val="22"/>
          <w:szCs w:val="22"/>
        </w:rPr>
      </w:pPr>
      <w:r>
        <w:rPr>
          <w:sz w:val="22"/>
          <w:szCs w:val="22"/>
        </w:rPr>
        <w:t>Place a container under the drain plug.</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Remove the drain plug.  Allow the pump oil to drain out.  The </w:t>
      </w:r>
      <w:proofErr w:type="spellStart"/>
      <w:r>
        <w:rPr>
          <w:sz w:val="22"/>
          <w:szCs w:val="22"/>
        </w:rPr>
        <w:t>foreline</w:t>
      </w:r>
      <w:proofErr w:type="spellEnd"/>
      <w:r>
        <w:rPr>
          <w:sz w:val="22"/>
          <w:szCs w:val="22"/>
        </w:rPr>
        <w:t xml:space="preserve"> pump and oil may be hot.</w:t>
      </w:r>
    </w:p>
    <w:p w:rsidR="00EB55F7" w:rsidRDefault="00EB55F7" w:rsidP="00EB55F7">
      <w:pPr>
        <w:pStyle w:val="ListParagraph"/>
        <w:numPr>
          <w:ilvl w:val="4"/>
          <w:numId w:val="21"/>
        </w:numPr>
        <w:autoSpaceDE w:val="0"/>
        <w:autoSpaceDN w:val="0"/>
        <w:adjustRightInd w:val="0"/>
        <w:rPr>
          <w:b/>
          <w:sz w:val="22"/>
          <w:szCs w:val="22"/>
        </w:rPr>
      </w:pPr>
      <w:r>
        <w:rPr>
          <w:sz w:val="22"/>
          <w:szCs w:val="22"/>
        </w:rPr>
        <w:t>Replace the drain plug.</w:t>
      </w:r>
    </w:p>
    <w:p w:rsidR="00EB55F7" w:rsidRDefault="00EB55F7" w:rsidP="00EB55F7">
      <w:pPr>
        <w:pStyle w:val="ListParagraph"/>
        <w:numPr>
          <w:ilvl w:val="4"/>
          <w:numId w:val="21"/>
        </w:numPr>
        <w:autoSpaceDE w:val="0"/>
        <w:autoSpaceDN w:val="0"/>
        <w:adjustRightInd w:val="0"/>
        <w:rPr>
          <w:b/>
          <w:sz w:val="22"/>
          <w:szCs w:val="22"/>
        </w:rPr>
      </w:pPr>
      <w:r>
        <w:rPr>
          <w:sz w:val="22"/>
          <w:szCs w:val="22"/>
        </w:rPr>
        <w:t>Remove the book or object used to prop up the pump.</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Refill the </w:t>
      </w:r>
      <w:proofErr w:type="spellStart"/>
      <w:r>
        <w:rPr>
          <w:sz w:val="22"/>
          <w:szCs w:val="22"/>
        </w:rPr>
        <w:t>foreline</w:t>
      </w:r>
      <w:proofErr w:type="spellEnd"/>
      <w:r>
        <w:rPr>
          <w:sz w:val="22"/>
          <w:szCs w:val="22"/>
        </w:rPr>
        <w:t xml:space="preserve"> pump with Inland 45 pump oil, using a funnel, until the oil level is between the two fill marks in the site window, approximately 0.28 L of oil. </w:t>
      </w:r>
    </w:p>
    <w:p w:rsidR="00EB55F7" w:rsidRDefault="00EB55F7" w:rsidP="00EB55F7">
      <w:pPr>
        <w:pStyle w:val="ListParagraph"/>
        <w:numPr>
          <w:ilvl w:val="4"/>
          <w:numId w:val="21"/>
        </w:numPr>
        <w:autoSpaceDE w:val="0"/>
        <w:autoSpaceDN w:val="0"/>
        <w:adjustRightInd w:val="0"/>
        <w:rPr>
          <w:b/>
          <w:sz w:val="22"/>
          <w:szCs w:val="22"/>
        </w:rPr>
      </w:pPr>
      <w:r>
        <w:rPr>
          <w:sz w:val="22"/>
          <w:szCs w:val="22"/>
        </w:rPr>
        <w:t>Wait a few minutes for the oil to settle. If the oil level drops, add oil to bring the oil level near the upper line.</w:t>
      </w:r>
    </w:p>
    <w:p w:rsidR="00EB55F7" w:rsidRDefault="00EB55F7" w:rsidP="00EB55F7">
      <w:pPr>
        <w:pStyle w:val="ListParagraph"/>
        <w:numPr>
          <w:ilvl w:val="4"/>
          <w:numId w:val="21"/>
        </w:numPr>
        <w:autoSpaceDE w:val="0"/>
        <w:autoSpaceDN w:val="0"/>
        <w:adjustRightInd w:val="0"/>
        <w:rPr>
          <w:b/>
          <w:sz w:val="22"/>
          <w:szCs w:val="22"/>
        </w:rPr>
      </w:pPr>
      <w:r>
        <w:rPr>
          <w:sz w:val="22"/>
          <w:szCs w:val="22"/>
        </w:rPr>
        <w:t>Reinstall the fill cap.</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Power on the GC.</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lastRenderedPageBreak/>
        <w:t>Ensure that the vent valve is closed.  Holding the MSD chamber door closed, power on the MSD and ensure that the turbo pump speed climbs to 100%.</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Start the </w:t>
      </w:r>
      <w:proofErr w:type="spellStart"/>
      <w:r>
        <w:rPr>
          <w:sz w:val="22"/>
          <w:szCs w:val="22"/>
        </w:rPr>
        <w:t>Chemstation</w:t>
      </w:r>
      <w:proofErr w:type="spellEnd"/>
      <w:r>
        <w:rPr>
          <w:sz w:val="22"/>
          <w:szCs w:val="22"/>
        </w:rPr>
        <w:t xml:space="preserve"> software and apply setpoints.</w:t>
      </w:r>
    </w:p>
    <w:p w:rsidR="00EB55F7" w:rsidRDefault="00EB55F7" w:rsidP="00EB55F7">
      <w:pPr>
        <w:pStyle w:val="ListParagraph"/>
        <w:numPr>
          <w:ilvl w:val="4"/>
          <w:numId w:val="21"/>
        </w:numPr>
        <w:autoSpaceDE w:val="0"/>
        <w:autoSpaceDN w:val="0"/>
        <w:adjustRightInd w:val="0"/>
        <w:rPr>
          <w:b/>
          <w:sz w:val="22"/>
          <w:szCs w:val="22"/>
        </w:rPr>
      </w:pPr>
      <w:r>
        <w:rPr>
          <w:sz w:val="22"/>
          <w:szCs w:val="22"/>
        </w:rPr>
        <w:t>Allow the instrument to equilibrate for two hours prior to tuning.</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on the GCMS Maintenance Log.</w:t>
      </w:r>
    </w:p>
    <w:p w:rsidR="00EB55F7" w:rsidRDefault="00EB55F7" w:rsidP="00EB55F7">
      <w:pPr>
        <w:pStyle w:val="ListParagraph"/>
        <w:numPr>
          <w:ilvl w:val="3"/>
          <w:numId w:val="21"/>
        </w:numPr>
        <w:autoSpaceDE w:val="0"/>
        <w:autoSpaceDN w:val="0"/>
        <w:adjustRightInd w:val="0"/>
        <w:rPr>
          <w:b/>
          <w:sz w:val="22"/>
          <w:szCs w:val="22"/>
        </w:rPr>
      </w:pPr>
      <w:r>
        <w:rPr>
          <w:sz w:val="22"/>
          <w:szCs w:val="22"/>
        </w:rPr>
        <w:t>Required post-maintenance check:  Successful daily QCC, refer to 5.6.</w:t>
      </w:r>
    </w:p>
    <w:p w:rsidR="00EB55F7" w:rsidRDefault="00EB55F7" w:rsidP="00EB55F7">
      <w:pPr>
        <w:pStyle w:val="ListParagraph"/>
        <w:autoSpaceDE w:val="0"/>
        <w:autoSpaceDN w:val="0"/>
        <w:adjustRightInd w:val="0"/>
        <w:ind w:left="3834"/>
        <w:rPr>
          <w:b/>
          <w:sz w:val="22"/>
          <w:szCs w:val="22"/>
        </w:rPr>
      </w:pPr>
    </w:p>
    <w:p w:rsidR="00EB55F7" w:rsidRDefault="00EB55F7" w:rsidP="00EB55F7">
      <w:pPr>
        <w:pStyle w:val="ListParagraph"/>
        <w:numPr>
          <w:ilvl w:val="2"/>
          <w:numId w:val="21"/>
        </w:numPr>
        <w:tabs>
          <w:tab w:val="left" w:pos="1440"/>
        </w:tabs>
        <w:autoSpaceDE w:val="0"/>
        <w:autoSpaceDN w:val="0"/>
        <w:adjustRightInd w:val="0"/>
        <w:rPr>
          <w:b/>
          <w:sz w:val="22"/>
          <w:szCs w:val="22"/>
        </w:rPr>
      </w:pPr>
      <w:r>
        <w:rPr>
          <w:sz w:val="22"/>
          <w:szCs w:val="22"/>
        </w:rPr>
        <w:t>Clean Source</w:t>
      </w:r>
    </w:p>
    <w:p w:rsidR="00EB55F7" w:rsidRDefault="00EB55F7" w:rsidP="00EB55F7">
      <w:pPr>
        <w:pStyle w:val="ListParagraph"/>
        <w:tabs>
          <w:tab w:val="left" w:pos="1440"/>
        </w:tabs>
        <w:autoSpaceDE w:val="0"/>
        <w:autoSpaceDN w:val="0"/>
        <w:adjustRightInd w:val="0"/>
        <w:ind w:left="2952"/>
        <w:rPr>
          <w:b/>
          <w:sz w:val="22"/>
          <w:szCs w:val="22"/>
        </w:rPr>
      </w:pPr>
    </w:p>
    <w:p w:rsidR="00EB55F7" w:rsidRDefault="00EB55F7" w:rsidP="00EB55F7">
      <w:pPr>
        <w:pStyle w:val="ListParagraph"/>
        <w:numPr>
          <w:ilvl w:val="3"/>
          <w:numId w:val="21"/>
        </w:numPr>
        <w:tabs>
          <w:tab w:val="left" w:pos="1440"/>
        </w:tabs>
        <w:autoSpaceDE w:val="0"/>
        <w:autoSpaceDN w:val="0"/>
        <w:adjustRightInd w:val="0"/>
        <w:rPr>
          <w:b/>
          <w:sz w:val="22"/>
          <w:szCs w:val="22"/>
        </w:rPr>
      </w:pPr>
      <w:r>
        <w:rPr>
          <w:sz w:val="22"/>
          <w:szCs w:val="22"/>
        </w:rPr>
        <w:t xml:space="preserve">Clean </w:t>
      </w:r>
      <w:r>
        <w:rPr>
          <w:color w:val="000000" w:themeColor="text1"/>
          <w:sz w:val="22"/>
          <w:szCs w:val="22"/>
        </w:rPr>
        <w:t>annually, at a minimum.</w:t>
      </w:r>
    </w:p>
    <w:p w:rsidR="00EB55F7" w:rsidRDefault="00EB55F7" w:rsidP="00EB55F7">
      <w:pPr>
        <w:autoSpaceDE w:val="0"/>
        <w:autoSpaceDN w:val="0"/>
        <w:adjustRightInd w:val="0"/>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Vent the MSD by selecting the vent option in Instrument Control of </w:t>
      </w:r>
      <w:proofErr w:type="spellStart"/>
      <w:r>
        <w:rPr>
          <w:sz w:val="22"/>
          <w:szCs w:val="22"/>
        </w:rPr>
        <w:t>Chemstation</w:t>
      </w:r>
      <w:proofErr w:type="spellEnd"/>
      <w:r>
        <w:rPr>
          <w:sz w:val="22"/>
          <w:szCs w:val="22"/>
        </w:rPr>
        <w:t xml:space="preserve">.  Allow the vent cycle to run, when the cycle is </w:t>
      </w:r>
      <w:proofErr w:type="gramStart"/>
      <w:r>
        <w:rPr>
          <w:sz w:val="22"/>
          <w:szCs w:val="22"/>
        </w:rPr>
        <w:t>complete</w:t>
      </w:r>
      <w:proofErr w:type="gramEnd"/>
      <w:r>
        <w:rPr>
          <w:sz w:val="22"/>
          <w:szCs w:val="22"/>
        </w:rPr>
        <w:t xml:space="preserve"> and the temperatures are below 100 degrees Celsius turn off the MSD.</w:t>
      </w:r>
    </w:p>
    <w:p w:rsidR="00EB55F7" w:rsidRDefault="00EB55F7" w:rsidP="00EB55F7">
      <w:pPr>
        <w:pStyle w:val="ListParagraph"/>
        <w:numPr>
          <w:ilvl w:val="4"/>
          <w:numId w:val="21"/>
        </w:numPr>
        <w:autoSpaceDE w:val="0"/>
        <w:autoSpaceDN w:val="0"/>
        <w:adjustRightInd w:val="0"/>
        <w:rPr>
          <w:b/>
          <w:sz w:val="22"/>
          <w:szCs w:val="22"/>
        </w:rPr>
      </w:pPr>
      <w:r>
        <w:rPr>
          <w:sz w:val="22"/>
          <w:szCs w:val="22"/>
        </w:rPr>
        <w:t>Press [Oven] and set the oven to 35°C.  Press [Front Inlet] and turn off the inlet temperature and pressure.  When the temperature reaches the setpoint turn the GC off.</w:t>
      </w:r>
    </w:p>
    <w:p w:rsidR="00EB55F7" w:rsidRDefault="00EB55F7" w:rsidP="00EB55F7">
      <w:pPr>
        <w:pStyle w:val="ListParagraph"/>
        <w:numPr>
          <w:ilvl w:val="4"/>
          <w:numId w:val="21"/>
        </w:numPr>
        <w:autoSpaceDE w:val="0"/>
        <w:autoSpaceDN w:val="0"/>
        <w:adjustRightInd w:val="0"/>
        <w:rPr>
          <w:b/>
          <w:sz w:val="22"/>
          <w:szCs w:val="22"/>
        </w:rPr>
      </w:pPr>
      <w:r>
        <w:rPr>
          <w:sz w:val="22"/>
          <w:szCs w:val="22"/>
        </w:rPr>
        <w:t>Open the vent valve</w:t>
      </w:r>
    </w:p>
    <w:p w:rsidR="00EB55F7" w:rsidRDefault="00EB55F7" w:rsidP="00EB55F7">
      <w:pPr>
        <w:pStyle w:val="ListParagraph"/>
        <w:numPr>
          <w:ilvl w:val="4"/>
          <w:numId w:val="21"/>
        </w:numPr>
        <w:autoSpaceDE w:val="0"/>
        <w:autoSpaceDN w:val="0"/>
        <w:adjustRightInd w:val="0"/>
        <w:rPr>
          <w:b/>
          <w:sz w:val="22"/>
          <w:szCs w:val="22"/>
        </w:rPr>
      </w:pPr>
      <w:r>
        <w:rPr>
          <w:sz w:val="22"/>
          <w:szCs w:val="22"/>
        </w:rPr>
        <w:t>Detach the ribbon cables from the circuit board on the MSD chamber door.</w:t>
      </w:r>
    </w:p>
    <w:p w:rsidR="00EB55F7" w:rsidRDefault="00EB55F7" w:rsidP="00EB55F7">
      <w:pPr>
        <w:pStyle w:val="ListParagraph"/>
        <w:numPr>
          <w:ilvl w:val="4"/>
          <w:numId w:val="21"/>
        </w:numPr>
        <w:autoSpaceDE w:val="0"/>
        <w:autoSpaceDN w:val="0"/>
        <w:adjustRightInd w:val="0"/>
        <w:rPr>
          <w:b/>
          <w:sz w:val="22"/>
          <w:szCs w:val="22"/>
        </w:rPr>
      </w:pPr>
      <w:r>
        <w:rPr>
          <w:sz w:val="22"/>
          <w:szCs w:val="22"/>
        </w:rPr>
        <w:t>Pull open the MSD chamber door by hand.</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Detach the leads from the ion source, loosen the screws and remove the ion source.</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Remove the filaments using a hex ball driver.</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Separate the </w:t>
      </w:r>
      <w:proofErr w:type="spellStart"/>
      <w:r>
        <w:rPr>
          <w:sz w:val="22"/>
          <w:szCs w:val="22"/>
        </w:rPr>
        <w:t>repeller</w:t>
      </w:r>
      <w:proofErr w:type="spellEnd"/>
      <w:r>
        <w:rPr>
          <w:sz w:val="22"/>
          <w:szCs w:val="22"/>
        </w:rPr>
        <w:t xml:space="preserve"> assembly from the source body. The </w:t>
      </w:r>
      <w:proofErr w:type="spellStart"/>
      <w:r>
        <w:rPr>
          <w:sz w:val="22"/>
          <w:szCs w:val="22"/>
        </w:rPr>
        <w:t>repeller</w:t>
      </w:r>
      <w:proofErr w:type="spellEnd"/>
      <w:r>
        <w:rPr>
          <w:sz w:val="22"/>
          <w:szCs w:val="22"/>
        </w:rPr>
        <w:t xml:space="preserve"> assembly includes the source heater assembly, </w:t>
      </w:r>
      <w:proofErr w:type="spellStart"/>
      <w:r>
        <w:rPr>
          <w:sz w:val="22"/>
          <w:szCs w:val="22"/>
        </w:rPr>
        <w:t>repeller</w:t>
      </w:r>
      <w:proofErr w:type="spellEnd"/>
      <w:r>
        <w:rPr>
          <w:sz w:val="22"/>
          <w:szCs w:val="22"/>
        </w:rPr>
        <w:t>, and related parts.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Remove the </w:t>
      </w:r>
      <w:proofErr w:type="spellStart"/>
      <w:r>
        <w:rPr>
          <w:sz w:val="22"/>
          <w:szCs w:val="22"/>
        </w:rPr>
        <w:t>repeller</w:t>
      </w:r>
      <w:proofErr w:type="spellEnd"/>
      <w:r>
        <w:rPr>
          <w:sz w:val="22"/>
          <w:szCs w:val="22"/>
        </w:rPr>
        <w:t>.</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Unscrew the interface socket. A 10-mm open-end wrench fits the flats on the interface socket.</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Remove the setscrew for the lenses.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Push the lenses out of the source body.</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If insulators are dirty, clean them with a cotton swab dampened with reagent-grade methanol.  If that does not clean the insulators, replace them.  Do not abrasively or ultrasonically clean the insulators.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The filaments and source heater assembly cannot be cleaned ultrasonically.  Replace these components if major contamination occurs.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Collect the following parts that contact the sample or ion beam to be cleaned. </w:t>
      </w:r>
    </w:p>
    <w:p w:rsidR="00EB55F7" w:rsidRDefault="00EB55F7" w:rsidP="00EB55F7">
      <w:pPr>
        <w:pStyle w:val="ListParagraph"/>
        <w:numPr>
          <w:ilvl w:val="5"/>
          <w:numId w:val="21"/>
        </w:numPr>
        <w:tabs>
          <w:tab w:val="left" w:pos="1440"/>
        </w:tabs>
        <w:autoSpaceDE w:val="0"/>
        <w:autoSpaceDN w:val="0"/>
        <w:adjustRightInd w:val="0"/>
        <w:rPr>
          <w:b/>
          <w:sz w:val="22"/>
          <w:szCs w:val="22"/>
        </w:rPr>
      </w:pPr>
      <w:proofErr w:type="spellStart"/>
      <w:r>
        <w:rPr>
          <w:sz w:val="22"/>
          <w:szCs w:val="22"/>
        </w:rPr>
        <w:t>Repeller</w:t>
      </w:r>
      <w:proofErr w:type="spellEnd"/>
    </w:p>
    <w:p w:rsidR="00EB55F7" w:rsidRDefault="00EB55F7" w:rsidP="00EB55F7">
      <w:pPr>
        <w:pStyle w:val="ListParagraph"/>
        <w:numPr>
          <w:ilvl w:val="5"/>
          <w:numId w:val="21"/>
        </w:numPr>
        <w:tabs>
          <w:tab w:val="left" w:pos="1440"/>
        </w:tabs>
        <w:autoSpaceDE w:val="0"/>
        <w:autoSpaceDN w:val="0"/>
        <w:adjustRightInd w:val="0"/>
        <w:rPr>
          <w:b/>
          <w:sz w:val="22"/>
          <w:szCs w:val="22"/>
        </w:rPr>
      </w:pPr>
      <w:r>
        <w:rPr>
          <w:sz w:val="22"/>
          <w:szCs w:val="22"/>
        </w:rPr>
        <w:t>Interface socket</w:t>
      </w:r>
    </w:p>
    <w:p w:rsidR="00EB55F7" w:rsidRDefault="00EB55F7" w:rsidP="00EB55F7">
      <w:pPr>
        <w:pStyle w:val="ListParagraph"/>
        <w:numPr>
          <w:ilvl w:val="5"/>
          <w:numId w:val="21"/>
        </w:numPr>
        <w:tabs>
          <w:tab w:val="left" w:pos="1440"/>
        </w:tabs>
        <w:autoSpaceDE w:val="0"/>
        <w:autoSpaceDN w:val="0"/>
        <w:adjustRightInd w:val="0"/>
        <w:rPr>
          <w:b/>
          <w:sz w:val="22"/>
          <w:szCs w:val="22"/>
        </w:rPr>
      </w:pPr>
      <w:r>
        <w:rPr>
          <w:sz w:val="22"/>
          <w:szCs w:val="22"/>
        </w:rPr>
        <w:t>Source body</w:t>
      </w:r>
    </w:p>
    <w:p w:rsidR="00EB55F7" w:rsidRDefault="00EB55F7" w:rsidP="00EB55F7">
      <w:pPr>
        <w:pStyle w:val="ListParagraph"/>
        <w:numPr>
          <w:ilvl w:val="5"/>
          <w:numId w:val="21"/>
        </w:numPr>
        <w:tabs>
          <w:tab w:val="left" w:pos="1440"/>
        </w:tabs>
        <w:autoSpaceDE w:val="0"/>
        <w:autoSpaceDN w:val="0"/>
        <w:adjustRightInd w:val="0"/>
        <w:rPr>
          <w:b/>
          <w:sz w:val="22"/>
          <w:szCs w:val="22"/>
        </w:rPr>
      </w:pPr>
      <w:proofErr w:type="spellStart"/>
      <w:r>
        <w:rPr>
          <w:sz w:val="22"/>
          <w:szCs w:val="22"/>
        </w:rPr>
        <w:t>Drawout</w:t>
      </w:r>
      <w:proofErr w:type="spellEnd"/>
      <w:r>
        <w:rPr>
          <w:sz w:val="22"/>
          <w:szCs w:val="22"/>
        </w:rPr>
        <w:t xml:space="preserve"> plate</w:t>
      </w:r>
    </w:p>
    <w:p w:rsidR="00EB55F7" w:rsidRDefault="00EB55F7" w:rsidP="00EB55F7">
      <w:pPr>
        <w:pStyle w:val="ListParagraph"/>
        <w:numPr>
          <w:ilvl w:val="5"/>
          <w:numId w:val="21"/>
        </w:numPr>
        <w:tabs>
          <w:tab w:val="left" w:pos="1440"/>
        </w:tabs>
        <w:autoSpaceDE w:val="0"/>
        <w:autoSpaceDN w:val="0"/>
        <w:adjustRightInd w:val="0"/>
        <w:rPr>
          <w:b/>
          <w:sz w:val="22"/>
          <w:szCs w:val="22"/>
        </w:rPr>
      </w:pPr>
      <w:proofErr w:type="spellStart"/>
      <w:r>
        <w:rPr>
          <w:sz w:val="22"/>
          <w:szCs w:val="22"/>
        </w:rPr>
        <w:t>Drawout</w:t>
      </w:r>
      <w:proofErr w:type="spellEnd"/>
      <w:r>
        <w:rPr>
          <w:sz w:val="22"/>
          <w:szCs w:val="22"/>
        </w:rPr>
        <w:t xml:space="preserve"> cylinder</w:t>
      </w:r>
    </w:p>
    <w:p w:rsidR="00EB55F7" w:rsidRDefault="00EB55F7" w:rsidP="00EB55F7">
      <w:pPr>
        <w:pStyle w:val="ListParagraph"/>
        <w:numPr>
          <w:ilvl w:val="5"/>
          <w:numId w:val="21"/>
        </w:numPr>
        <w:tabs>
          <w:tab w:val="left" w:pos="1440"/>
        </w:tabs>
        <w:autoSpaceDE w:val="0"/>
        <w:autoSpaceDN w:val="0"/>
        <w:adjustRightInd w:val="0"/>
        <w:rPr>
          <w:b/>
          <w:sz w:val="22"/>
          <w:szCs w:val="22"/>
        </w:rPr>
      </w:pPr>
      <w:r>
        <w:rPr>
          <w:sz w:val="22"/>
          <w:szCs w:val="22"/>
        </w:rPr>
        <w:lastRenderedPageBreak/>
        <w:t>Ion focus lens</w:t>
      </w:r>
    </w:p>
    <w:p w:rsidR="00EB55F7" w:rsidRDefault="00EB55F7" w:rsidP="00EB55F7">
      <w:pPr>
        <w:pStyle w:val="ListParagraph"/>
        <w:numPr>
          <w:ilvl w:val="5"/>
          <w:numId w:val="21"/>
        </w:numPr>
        <w:tabs>
          <w:tab w:val="left" w:pos="1440"/>
        </w:tabs>
        <w:autoSpaceDE w:val="0"/>
        <w:autoSpaceDN w:val="0"/>
        <w:adjustRightInd w:val="0"/>
        <w:rPr>
          <w:b/>
          <w:sz w:val="22"/>
          <w:szCs w:val="22"/>
        </w:rPr>
      </w:pPr>
      <w:r>
        <w:rPr>
          <w:sz w:val="22"/>
          <w:szCs w:val="22"/>
        </w:rPr>
        <w:t xml:space="preserve">Entrance lens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Abrasively clean the surfaces that contact the sample or ion beam.</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Use an abrasive slurry of alumina powder and methanol on a cotton swab.  Use enough force to remove all discolorations.  Polishing the parts is not necessary; small scratches will not harm performance.  Also abrasively clean the discolorations where electrons from the filaments enter the source body.</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Rinse away all abrasive residue with reagent-grade methanol.</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Make sure all abrasive residue is rinsed way before ultrasonic cleaning.  If the methanol becomes cloudy or contains visible particles, rinse again.</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Separate the parts that were abrasively cleaned from the parts that were not abrasively cleaned.</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Ultrasonically clean the parts (each group separately) in polar and non-polar solvents; as recommended by the instrument manufacturer.</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Place the parts in a clean beaker.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If needed, dry the cleaned parts in an oven at 100 °C for 5–6 minutes.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If needed, let the parts cool before you handle them.</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Take care to avoid </w:t>
      </w:r>
      <w:proofErr w:type="spellStart"/>
      <w:r>
        <w:rPr>
          <w:sz w:val="22"/>
          <w:szCs w:val="22"/>
        </w:rPr>
        <w:t>recontaminating</w:t>
      </w:r>
      <w:proofErr w:type="spellEnd"/>
      <w:r>
        <w:rPr>
          <w:sz w:val="22"/>
          <w:szCs w:val="22"/>
        </w:rPr>
        <w:t xml:space="preserve"> cleaned and dried parts.  Put on new, clean gloves before handling the parts.  Do not set the cleaned parts on a dirty surface. Set them only on clean, lint-free cloths.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Slide the </w:t>
      </w:r>
      <w:proofErr w:type="spellStart"/>
      <w:r>
        <w:rPr>
          <w:sz w:val="22"/>
          <w:szCs w:val="22"/>
        </w:rPr>
        <w:t>drawout</w:t>
      </w:r>
      <w:proofErr w:type="spellEnd"/>
      <w:r>
        <w:rPr>
          <w:sz w:val="22"/>
          <w:szCs w:val="22"/>
        </w:rPr>
        <w:t xml:space="preserve"> plate and the </w:t>
      </w:r>
      <w:proofErr w:type="spellStart"/>
      <w:r>
        <w:rPr>
          <w:sz w:val="22"/>
          <w:szCs w:val="22"/>
        </w:rPr>
        <w:t>drawout</w:t>
      </w:r>
      <w:proofErr w:type="spellEnd"/>
      <w:r>
        <w:rPr>
          <w:sz w:val="22"/>
          <w:szCs w:val="22"/>
        </w:rPr>
        <w:t xml:space="preserve"> cylinder into the source body.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Assemble the ion focus lens, entrance lens, and lens insulators.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Slide the assembled parts into the source body.</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Install the setscrew that holds the lenses in place.</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Reinstall the </w:t>
      </w:r>
      <w:proofErr w:type="spellStart"/>
      <w:r>
        <w:rPr>
          <w:sz w:val="22"/>
          <w:szCs w:val="22"/>
        </w:rPr>
        <w:t>repeller</w:t>
      </w:r>
      <w:proofErr w:type="spellEnd"/>
      <w:r>
        <w:rPr>
          <w:sz w:val="22"/>
          <w:szCs w:val="22"/>
        </w:rPr>
        <w:t xml:space="preserve">, </w:t>
      </w:r>
      <w:proofErr w:type="spellStart"/>
      <w:r>
        <w:rPr>
          <w:sz w:val="22"/>
          <w:szCs w:val="22"/>
        </w:rPr>
        <w:t>repeller</w:t>
      </w:r>
      <w:proofErr w:type="spellEnd"/>
      <w:r>
        <w:rPr>
          <w:sz w:val="22"/>
          <w:szCs w:val="22"/>
        </w:rPr>
        <w:t xml:space="preserve"> insulators, washer, and </w:t>
      </w:r>
      <w:proofErr w:type="spellStart"/>
      <w:r>
        <w:rPr>
          <w:sz w:val="22"/>
          <w:szCs w:val="22"/>
        </w:rPr>
        <w:t>repeller</w:t>
      </w:r>
      <w:proofErr w:type="spellEnd"/>
      <w:r>
        <w:rPr>
          <w:sz w:val="22"/>
          <w:szCs w:val="22"/>
        </w:rPr>
        <w:t xml:space="preserve"> nut into the source heater assembly.  The resulting assembly is called the </w:t>
      </w:r>
      <w:proofErr w:type="spellStart"/>
      <w:r>
        <w:rPr>
          <w:sz w:val="22"/>
          <w:szCs w:val="22"/>
        </w:rPr>
        <w:t>repeller</w:t>
      </w:r>
      <w:proofErr w:type="spellEnd"/>
      <w:r>
        <w:rPr>
          <w:sz w:val="22"/>
          <w:szCs w:val="22"/>
        </w:rPr>
        <w:t xml:space="preserve"> assembly.</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Reconnect the </w:t>
      </w:r>
      <w:proofErr w:type="spellStart"/>
      <w:r>
        <w:rPr>
          <w:sz w:val="22"/>
          <w:szCs w:val="22"/>
        </w:rPr>
        <w:t>repeller</w:t>
      </w:r>
      <w:proofErr w:type="spellEnd"/>
      <w:r>
        <w:rPr>
          <w:sz w:val="22"/>
          <w:szCs w:val="22"/>
        </w:rPr>
        <w:t xml:space="preserve"> assembly to the source body. The </w:t>
      </w:r>
      <w:proofErr w:type="spellStart"/>
      <w:r>
        <w:rPr>
          <w:sz w:val="22"/>
          <w:szCs w:val="22"/>
        </w:rPr>
        <w:t>repeller</w:t>
      </w:r>
      <w:proofErr w:type="spellEnd"/>
      <w:r>
        <w:rPr>
          <w:sz w:val="22"/>
          <w:szCs w:val="22"/>
        </w:rPr>
        <w:t xml:space="preserve"> assembly includes the source heater assembly, </w:t>
      </w:r>
      <w:proofErr w:type="spellStart"/>
      <w:r>
        <w:rPr>
          <w:sz w:val="22"/>
          <w:szCs w:val="22"/>
        </w:rPr>
        <w:t>repeller</w:t>
      </w:r>
      <w:proofErr w:type="spellEnd"/>
      <w:r>
        <w:rPr>
          <w:sz w:val="22"/>
          <w:szCs w:val="22"/>
        </w:rPr>
        <w:t>, and related parts.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Reinstall the filaments, replace if excessively worn.</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Reinstall the interface socket.</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Do not overtighten the </w:t>
      </w:r>
      <w:proofErr w:type="spellStart"/>
      <w:r>
        <w:rPr>
          <w:sz w:val="22"/>
          <w:szCs w:val="22"/>
        </w:rPr>
        <w:t>repeller</w:t>
      </w:r>
      <w:proofErr w:type="spellEnd"/>
      <w:r>
        <w:rPr>
          <w:sz w:val="22"/>
          <w:szCs w:val="22"/>
        </w:rPr>
        <w:t xml:space="preserve"> nut or the ceramic </w:t>
      </w:r>
      <w:proofErr w:type="spellStart"/>
      <w:r>
        <w:rPr>
          <w:sz w:val="22"/>
          <w:szCs w:val="22"/>
        </w:rPr>
        <w:t>repeller</w:t>
      </w:r>
      <w:proofErr w:type="spellEnd"/>
      <w:r>
        <w:rPr>
          <w:sz w:val="22"/>
          <w:szCs w:val="22"/>
        </w:rPr>
        <w:t xml:space="preserve"> insulators will break when the source heats up.  The nut should only be </w:t>
      </w:r>
      <w:proofErr w:type="gramStart"/>
      <w:r>
        <w:rPr>
          <w:sz w:val="22"/>
          <w:szCs w:val="22"/>
        </w:rPr>
        <w:t>finger-tight</w:t>
      </w:r>
      <w:proofErr w:type="gramEnd"/>
      <w:r>
        <w:rPr>
          <w:sz w:val="22"/>
          <w:szCs w:val="22"/>
        </w:rPr>
        <w:t>.</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Do not overtighten the interface socket.  Overtightening could strip the threads.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Reinstall the ion source into the MSD and reattach the leads.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Close the vent valve.</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Push the MSD chamber door close and reattach the ribbon cables to the circuit board.</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Power on the GC.</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Holding the MSD chamber door closed, power on the MSD and ensure that the turbo pump speed climbs to 100%.</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Start the </w:t>
      </w:r>
      <w:proofErr w:type="spellStart"/>
      <w:r>
        <w:rPr>
          <w:sz w:val="22"/>
          <w:szCs w:val="22"/>
        </w:rPr>
        <w:t>Chemstation</w:t>
      </w:r>
      <w:proofErr w:type="spellEnd"/>
      <w:r>
        <w:rPr>
          <w:sz w:val="22"/>
          <w:szCs w:val="22"/>
        </w:rPr>
        <w:t xml:space="preserve"> software and apply setpoints.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Allow the instrument to equilibrate for two hours prior to tuning.</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on the GCMS Maintenance Log.</w:t>
      </w:r>
    </w:p>
    <w:p w:rsidR="00EB55F7" w:rsidRDefault="00EB55F7" w:rsidP="00EB55F7">
      <w:pPr>
        <w:pStyle w:val="ListParagraph"/>
        <w:numPr>
          <w:ilvl w:val="3"/>
          <w:numId w:val="21"/>
        </w:numPr>
        <w:autoSpaceDE w:val="0"/>
        <w:autoSpaceDN w:val="0"/>
        <w:adjustRightInd w:val="0"/>
        <w:rPr>
          <w:b/>
          <w:sz w:val="22"/>
          <w:szCs w:val="22"/>
        </w:rPr>
      </w:pPr>
      <w:r>
        <w:rPr>
          <w:sz w:val="22"/>
          <w:szCs w:val="22"/>
        </w:rPr>
        <w:lastRenderedPageBreak/>
        <w:t>Required post-maintenance check:  Successful daily QCC, refer to 5.6., and monthly QCC, refer to 5.7.</w:t>
      </w:r>
    </w:p>
    <w:p w:rsidR="00EB55F7" w:rsidRDefault="00EB55F7" w:rsidP="00EB55F7">
      <w:pPr>
        <w:pStyle w:val="ListParagraph"/>
        <w:tabs>
          <w:tab w:val="left" w:pos="1440"/>
        </w:tabs>
        <w:autoSpaceDE w:val="0"/>
        <w:autoSpaceDN w:val="0"/>
        <w:adjustRightInd w:val="0"/>
        <w:ind w:left="3240"/>
        <w:rPr>
          <w:b/>
          <w:sz w:val="22"/>
          <w:szCs w:val="22"/>
        </w:rPr>
      </w:pPr>
    </w:p>
    <w:p w:rsidR="00EB55F7" w:rsidRDefault="00EB55F7" w:rsidP="00EB55F7">
      <w:pPr>
        <w:pStyle w:val="ListParagraph"/>
        <w:numPr>
          <w:ilvl w:val="2"/>
          <w:numId w:val="21"/>
        </w:numPr>
        <w:tabs>
          <w:tab w:val="left" w:pos="1440"/>
        </w:tabs>
        <w:autoSpaceDE w:val="0"/>
        <w:autoSpaceDN w:val="0"/>
        <w:adjustRightInd w:val="0"/>
        <w:rPr>
          <w:b/>
          <w:sz w:val="22"/>
          <w:szCs w:val="22"/>
        </w:rPr>
      </w:pPr>
      <w:r>
        <w:rPr>
          <w:sz w:val="22"/>
          <w:szCs w:val="22"/>
        </w:rPr>
        <w:t>Gold Seal</w:t>
      </w:r>
    </w:p>
    <w:p w:rsidR="00EB55F7" w:rsidRDefault="00EB55F7" w:rsidP="00EB55F7">
      <w:pPr>
        <w:pStyle w:val="ListParagraph"/>
        <w:tabs>
          <w:tab w:val="left" w:pos="1440"/>
        </w:tabs>
        <w:autoSpaceDE w:val="0"/>
        <w:autoSpaceDN w:val="0"/>
        <w:adjustRightInd w:val="0"/>
        <w:ind w:left="2952"/>
        <w:rPr>
          <w:b/>
          <w:sz w:val="22"/>
          <w:szCs w:val="22"/>
        </w:rPr>
      </w:pPr>
    </w:p>
    <w:p w:rsidR="00EB55F7" w:rsidRDefault="00EB55F7" w:rsidP="00EB55F7">
      <w:pPr>
        <w:pStyle w:val="ListParagraph"/>
        <w:numPr>
          <w:ilvl w:val="3"/>
          <w:numId w:val="21"/>
        </w:numPr>
        <w:tabs>
          <w:tab w:val="left" w:pos="1440"/>
        </w:tabs>
        <w:autoSpaceDE w:val="0"/>
        <w:autoSpaceDN w:val="0"/>
        <w:adjustRightInd w:val="0"/>
        <w:rPr>
          <w:b/>
          <w:color w:val="000000" w:themeColor="text1"/>
          <w:sz w:val="22"/>
          <w:szCs w:val="22"/>
        </w:rPr>
      </w:pPr>
      <w:r>
        <w:rPr>
          <w:sz w:val="22"/>
          <w:szCs w:val="22"/>
        </w:rPr>
        <w:t xml:space="preserve">Replace </w:t>
      </w:r>
      <w:r>
        <w:rPr>
          <w:color w:val="000000" w:themeColor="text1"/>
          <w:sz w:val="22"/>
          <w:szCs w:val="22"/>
        </w:rPr>
        <w:t>annually, at a minimum.</w:t>
      </w:r>
    </w:p>
    <w:p w:rsidR="00EB55F7" w:rsidRDefault="00EB55F7" w:rsidP="00EB55F7">
      <w:pPr>
        <w:pStyle w:val="ListParagraph"/>
        <w:tabs>
          <w:tab w:val="left" w:pos="1440"/>
        </w:tabs>
        <w:autoSpaceDE w:val="0"/>
        <w:autoSpaceDN w:val="0"/>
        <w:adjustRightInd w:val="0"/>
        <w:ind w:left="1728"/>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Vent the MSD by selecting the vent option in Instrument Control of </w:t>
      </w:r>
      <w:proofErr w:type="spellStart"/>
      <w:r>
        <w:rPr>
          <w:sz w:val="22"/>
          <w:szCs w:val="22"/>
        </w:rPr>
        <w:t>Chemstation</w:t>
      </w:r>
      <w:proofErr w:type="spellEnd"/>
      <w:r>
        <w:rPr>
          <w:sz w:val="22"/>
          <w:szCs w:val="22"/>
        </w:rPr>
        <w:t xml:space="preserve">.  Allow the vent cycle to run, when the cycle is </w:t>
      </w:r>
      <w:proofErr w:type="gramStart"/>
      <w:r>
        <w:rPr>
          <w:sz w:val="22"/>
          <w:szCs w:val="22"/>
        </w:rPr>
        <w:t>complete</w:t>
      </w:r>
      <w:proofErr w:type="gramEnd"/>
      <w:r>
        <w:rPr>
          <w:sz w:val="22"/>
          <w:szCs w:val="22"/>
        </w:rPr>
        <w:t xml:space="preserve"> and the temperatures are below 100 degrees Celsius turn off the MSD.</w:t>
      </w:r>
    </w:p>
    <w:p w:rsidR="00EB55F7" w:rsidRDefault="00EB55F7" w:rsidP="00EB55F7">
      <w:pPr>
        <w:pStyle w:val="ListParagraph"/>
        <w:numPr>
          <w:ilvl w:val="4"/>
          <w:numId w:val="21"/>
        </w:numPr>
        <w:autoSpaceDE w:val="0"/>
        <w:autoSpaceDN w:val="0"/>
        <w:adjustRightInd w:val="0"/>
        <w:rPr>
          <w:b/>
          <w:sz w:val="22"/>
          <w:szCs w:val="22"/>
        </w:rPr>
      </w:pPr>
      <w:r>
        <w:rPr>
          <w:sz w:val="22"/>
          <w:szCs w:val="22"/>
        </w:rPr>
        <w:t>Press [Oven] and set the oven to 35°C.  Press [Front Inlet] and turn off the inlet temperature and pressure.  When the temperature reaches the setpoint turn the GC off.</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Be careful - The inlet fittings may be hot enough to cause burns.  Loosen the inlet column nut with the ¼ inch wrench and remove the column from the inlet. Cap the open end of the column to prevent contamination.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Remove the insulation cup from around the base of the inlet using the star screwdriver.</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Use the 1/2-inch wrench to loosen the reducing nut, and then remove it.</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The washer and seal are inside the reducing nut.  Remove them, noting their orientation.</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Handle the new gold seal and washer with clean, lint-free, non-nylon gloves.  Place the washer in the reducing nut.  Place the new inlet base seal on top of it with the raised portion facing down.</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Replace the reducing nut. Use the 1/2-inch wrench to tighten the nut.  </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Replace the column and the insulation cup. </w:t>
      </w: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Using </w:t>
      </w:r>
      <w:proofErr w:type="spellStart"/>
      <w:r>
        <w:rPr>
          <w:sz w:val="22"/>
          <w:szCs w:val="22"/>
        </w:rPr>
        <w:t>ChemStation</w:t>
      </w:r>
      <w:proofErr w:type="spellEnd"/>
      <w:r>
        <w:rPr>
          <w:sz w:val="22"/>
          <w:szCs w:val="22"/>
        </w:rPr>
        <w:t xml:space="preserve"> load a method to return the GC to appropriate settings.  If prompted, do not save any method changes.</w:t>
      </w:r>
    </w:p>
    <w:p w:rsidR="00EB55F7" w:rsidRDefault="00EB55F7" w:rsidP="00EB55F7">
      <w:pPr>
        <w:pStyle w:val="ListParagraph"/>
        <w:numPr>
          <w:ilvl w:val="4"/>
          <w:numId w:val="21"/>
        </w:numPr>
        <w:autoSpaceDE w:val="0"/>
        <w:autoSpaceDN w:val="0"/>
        <w:adjustRightInd w:val="0"/>
        <w:rPr>
          <w:b/>
          <w:sz w:val="22"/>
          <w:szCs w:val="22"/>
        </w:rPr>
      </w:pPr>
      <w:r>
        <w:rPr>
          <w:sz w:val="22"/>
          <w:szCs w:val="22"/>
        </w:rPr>
        <w:t>Allow the GC to return to the setpoints.</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Ensure that the vent valve is closed.  Holding the MSD chamber door closed, power on the MSD and ensure that the turbo pump speed climbs to 100%.</w:t>
      </w:r>
    </w:p>
    <w:p w:rsidR="00EB55F7" w:rsidRDefault="00EB55F7" w:rsidP="00EB55F7">
      <w:pPr>
        <w:pStyle w:val="ListParagraph"/>
        <w:numPr>
          <w:ilvl w:val="4"/>
          <w:numId w:val="21"/>
        </w:numPr>
        <w:tabs>
          <w:tab w:val="left" w:pos="1440"/>
        </w:tabs>
        <w:autoSpaceDE w:val="0"/>
        <w:autoSpaceDN w:val="0"/>
        <w:adjustRightInd w:val="0"/>
        <w:rPr>
          <w:b/>
          <w:sz w:val="22"/>
          <w:szCs w:val="22"/>
        </w:rPr>
      </w:pPr>
      <w:r>
        <w:rPr>
          <w:sz w:val="22"/>
          <w:szCs w:val="22"/>
        </w:rPr>
        <w:t xml:space="preserve">Start the </w:t>
      </w:r>
      <w:proofErr w:type="spellStart"/>
      <w:r>
        <w:rPr>
          <w:sz w:val="22"/>
          <w:szCs w:val="22"/>
        </w:rPr>
        <w:t>ChemStation</w:t>
      </w:r>
      <w:proofErr w:type="spellEnd"/>
      <w:r>
        <w:rPr>
          <w:sz w:val="22"/>
          <w:szCs w:val="22"/>
        </w:rPr>
        <w:t xml:space="preserve"> software and apply setpoints.</w:t>
      </w:r>
    </w:p>
    <w:p w:rsidR="00EB55F7" w:rsidRDefault="00EB55F7" w:rsidP="00EB55F7">
      <w:pPr>
        <w:pStyle w:val="ListParagraph"/>
        <w:numPr>
          <w:ilvl w:val="4"/>
          <w:numId w:val="21"/>
        </w:numPr>
        <w:autoSpaceDE w:val="0"/>
        <w:autoSpaceDN w:val="0"/>
        <w:adjustRightInd w:val="0"/>
        <w:rPr>
          <w:b/>
          <w:sz w:val="22"/>
          <w:szCs w:val="22"/>
        </w:rPr>
      </w:pPr>
      <w:r>
        <w:rPr>
          <w:sz w:val="22"/>
          <w:szCs w:val="22"/>
        </w:rPr>
        <w:t>Allow the instrument to equilibrate for two hours prior to tuning.</w:t>
      </w:r>
    </w:p>
    <w:p w:rsidR="00EB55F7" w:rsidRDefault="00EB55F7" w:rsidP="00EB55F7">
      <w:pPr>
        <w:pStyle w:val="ListParagraph"/>
        <w:tabs>
          <w:tab w:val="left" w:pos="1440"/>
        </w:tabs>
        <w:autoSpaceDE w:val="0"/>
        <w:autoSpaceDN w:val="0"/>
        <w:adjustRightInd w:val="0"/>
        <w:ind w:left="2232"/>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Record on the GCMS Maintenance Log. </w:t>
      </w:r>
    </w:p>
    <w:p w:rsidR="00EB55F7" w:rsidRDefault="00EB55F7" w:rsidP="00EB55F7">
      <w:pPr>
        <w:pStyle w:val="ListParagraph"/>
        <w:numPr>
          <w:ilvl w:val="3"/>
          <w:numId w:val="21"/>
        </w:numPr>
        <w:autoSpaceDE w:val="0"/>
        <w:autoSpaceDN w:val="0"/>
        <w:adjustRightInd w:val="0"/>
        <w:rPr>
          <w:b/>
          <w:sz w:val="22"/>
          <w:szCs w:val="22"/>
        </w:rPr>
      </w:pPr>
      <w:r>
        <w:rPr>
          <w:sz w:val="22"/>
          <w:szCs w:val="22"/>
        </w:rPr>
        <w:t>Required post-maintenance check: Successful daily QCC, refer to 5.6., and monthly QCC, refer to 5.7.</w:t>
      </w:r>
    </w:p>
    <w:p w:rsidR="00EB55F7" w:rsidRDefault="00EB55F7" w:rsidP="00EB55F7">
      <w:pPr>
        <w:autoSpaceDE w:val="0"/>
        <w:autoSpaceDN w:val="0"/>
        <w:adjustRightInd w:val="0"/>
        <w:rPr>
          <w:b/>
          <w:sz w:val="22"/>
          <w:szCs w:val="22"/>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Procedure</w:t>
      </w:r>
    </w:p>
    <w:p w:rsidR="00EB55F7" w:rsidRDefault="00EB55F7" w:rsidP="00EB55F7">
      <w:pPr>
        <w:pStyle w:val="ListParagraph"/>
        <w:autoSpaceDE w:val="0"/>
        <w:autoSpaceDN w:val="0"/>
        <w:adjustRightInd w:val="0"/>
        <w:ind w:left="36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Instrument Settings </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Select a GC-MS method based on the sample and any analysis results.</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lastRenderedPageBreak/>
        <w:t xml:space="preserve">The SCREEN (SCRN) method shall be used when a controlled substance is not previously indicated and a GC-MS analysis is performed, i.e. negative preliminary testing and/or infrared analysis indicated a non-controlled substance and a GC-MS analysis is performed. </w:t>
      </w:r>
    </w:p>
    <w:p w:rsidR="00EB55F7" w:rsidRDefault="00EB55F7" w:rsidP="00EB55F7">
      <w:pPr>
        <w:pStyle w:val="ListParagraph"/>
        <w:autoSpaceDE w:val="0"/>
        <w:autoSpaceDN w:val="0"/>
        <w:adjustRightInd w:val="0"/>
        <w:ind w:left="2088"/>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SCREEN (SCRN) method shall be used for at least one sample preparation when GC-MS is the sole technique used in analysis.</w:t>
      </w:r>
    </w:p>
    <w:p w:rsidR="00EB55F7" w:rsidRDefault="00EB55F7" w:rsidP="00EB55F7">
      <w:pPr>
        <w:pStyle w:val="ListParagraph"/>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Each method may be used with split ratios of 5:1, 20:1, or 100:1.  Numbers in front of the method name indicates the split ratio.</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3"/>
          <w:numId w:val="21"/>
        </w:numPr>
        <w:autoSpaceDE w:val="0"/>
        <w:autoSpaceDN w:val="0"/>
        <w:adjustRightInd w:val="0"/>
        <w:rPr>
          <w:b/>
          <w:sz w:val="22"/>
          <w:szCs w:val="22"/>
        </w:rPr>
      </w:pPr>
      <w:proofErr w:type="spellStart"/>
      <w:r>
        <w:rPr>
          <w:sz w:val="22"/>
          <w:szCs w:val="22"/>
        </w:rPr>
        <w:t>Splitless</w:t>
      </w:r>
      <w:proofErr w:type="spellEnd"/>
      <w:r>
        <w:rPr>
          <w:sz w:val="22"/>
          <w:szCs w:val="22"/>
        </w:rPr>
        <w:t xml:space="preserve"> injections are generally not </w:t>
      </w:r>
      <w:proofErr w:type="gramStart"/>
      <w:r>
        <w:rPr>
          <w:sz w:val="22"/>
          <w:szCs w:val="22"/>
        </w:rPr>
        <w:t>utilized, but</w:t>
      </w:r>
      <w:proofErr w:type="gramEnd"/>
      <w:r>
        <w:rPr>
          <w:sz w:val="22"/>
          <w:szCs w:val="22"/>
        </w:rPr>
        <w:t xml:space="preserve"> may be used for sample preparations that did not provide successful GC or MS comparison of a compound using a 5:1 or higher split ratio.  “</w:t>
      </w:r>
      <w:proofErr w:type="spellStart"/>
      <w:r>
        <w:rPr>
          <w:sz w:val="22"/>
          <w:szCs w:val="22"/>
        </w:rPr>
        <w:t>NoSplit</w:t>
      </w:r>
      <w:proofErr w:type="spellEnd"/>
      <w:r>
        <w:rPr>
          <w:sz w:val="22"/>
          <w:szCs w:val="22"/>
        </w:rPr>
        <w:t xml:space="preserve">” in front of the method name indicates a </w:t>
      </w:r>
      <w:proofErr w:type="spellStart"/>
      <w:r>
        <w:rPr>
          <w:sz w:val="22"/>
          <w:szCs w:val="22"/>
        </w:rPr>
        <w:t>splitless</w:t>
      </w:r>
      <w:proofErr w:type="spellEnd"/>
      <w:r>
        <w:rPr>
          <w:sz w:val="22"/>
          <w:szCs w:val="22"/>
        </w:rPr>
        <w:t xml:space="preserve"> injection.</w:t>
      </w:r>
    </w:p>
    <w:p w:rsidR="00EB55F7" w:rsidRDefault="00EB55F7" w:rsidP="00EB55F7">
      <w:pPr>
        <w:pStyle w:val="ListParagraph"/>
        <w:autoSpaceDE w:val="0"/>
        <w:autoSpaceDN w:val="0"/>
        <w:adjustRightInd w:val="0"/>
        <w:ind w:left="230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Each method shall wash the syringe at least 10 times between injections to ensure sample integrity</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When the standard methods are not appropriate to analyze a compound, a modified method may be used in accordance with the CCBI Administrative Procedure for Exceptions.</w:t>
      </w:r>
    </w:p>
    <w:p w:rsidR="00EB55F7" w:rsidRDefault="00EB55F7" w:rsidP="00EB55F7">
      <w:pPr>
        <w:pStyle w:val="ListParagraph"/>
        <w:autoSpaceDE w:val="0"/>
        <w:autoSpaceDN w:val="0"/>
        <w:adjustRightInd w:val="0"/>
        <w:ind w:left="216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bCs/>
          <w:sz w:val="22"/>
          <w:szCs w:val="22"/>
        </w:rPr>
        <w:t>HIGH – typically u</w:t>
      </w:r>
      <w:r>
        <w:rPr>
          <w:sz w:val="22"/>
          <w:szCs w:val="22"/>
        </w:rPr>
        <w:t>sed for compounds that elute after 13 minutes in the screen method, e.g. buprenorphine, LSD, some steroids and some synthetic cannabinoids.</w:t>
      </w:r>
    </w:p>
    <w:p w:rsidR="00EB55F7" w:rsidRDefault="00EB55F7" w:rsidP="00EB55F7">
      <w:pPr>
        <w:pStyle w:val="ListParagraph"/>
        <w:autoSpaceDE w:val="0"/>
        <w:autoSpaceDN w:val="0"/>
        <w:adjustRightInd w:val="0"/>
        <w:ind w:left="4320"/>
        <w:rPr>
          <w:b/>
          <w:sz w:val="22"/>
          <w:szCs w:val="22"/>
        </w:rPr>
      </w:pPr>
    </w:p>
    <w:p w:rsidR="00EB55F7" w:rsidRDefault="00EB55F7" w:rsidP="00EB55F7">
      <w:pPr>
        <w:pStyle w:val="ListParagraph"/>
        <w:numPr>
          <w:ilvl w:val="3"/>
          <w:numId w:val="21"/>
        </w:numPr>
        <w:autoSpaceDE w:val="0"/>
        <w:autoSpaceDN w:val="0"/>
        <w:adjustRightInd w:val="0"/>
        <w:rPr>
          <w:b/>
          <w:sz w:val="22"/>
          <w:szCs w:val="22"/>
        </w:rPr>
      </w:pPr>
      <w:proofErr w:type="gramStart"/>
      <w:r>
        <w:rPr>
          <w:sz w:val="22"/>
          <w:szCs w:val="22"/>
        </w:rPr>
        <w:t>1.0 minute</w:t>
      </w:r>
      <w:proofErr w:type="gramEnd"/>
      <w:r>
        <w:rPr>
          <w:sz w:val="22"/>
          <w:szCs w:val="22"/>
        </w:rPr>
        <w:t xml:space="preserve"> initial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280 </w:t>
      </w:r>
      <w:r>
        <w:rPr>
          <w:rFonts w:ascii="Courier New" w:hAnsi="Courier New" w:cs="Courier New"/>
          <w:sz w:val="22"/>
          <w:szCs w:val="22"/>
        </w:rPr>
        <w:t>°</w:t>
      </w:r>
      <w:r>
        <w:rPr>
          <w:sz w:val="22"/>
          <w:szCs w:val="22"/>
        </w:rPr>
        <w:t>C initial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10 </w:t>
      </w:r>
      <w:r>
        <w:rPr>
          <w:rFonts w:ascii="Courier New" w:hAnsi="Courier New" w:cs="Courier New"/>
          <w:sz w:val="22"/>
          <w:szCs w:val="22"/>
        </w:rPr>
        <w:t>°</w:t>
      </w:r>
      <w:r>
        <w:rPr>
          <w:sz w:val="22"/>
          <w:szCs w:val="22"/>
        </w:rPr>
        <w:t>C/minute ramp</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300 </w:t>
      </w:r>
      <w:r>
        <w:rPr>
          <w:rFonts w:ascii="Courier New" w:hAnsi="Courier New" w:cs="Courier New"/>
          <w:sz w:val="22"/>
          <w:szCs w:val="22"/>
        </w:rPr>
        <w:t>°</w:t>
      </w:r>
      <w:r>
        <w:rPr>
          <w:sz w:val="22"/>
          <w:szCs w:val="22"/>
        </w:rPr>
        <w:t xml:space="preserve">C </w:t>
      </w:r>
      <w:proofErr w:type="gramStart"/>
      <w:r>
        <w:rPr>
          <w:sz w:val="22"/>
          <w:szCs w:val="22"/>
        </w:rPr>
        <w:t>final  temperature</w:t>
      </w:r>
      <w:proofErr w:type="gramEnd"/>
    </w:p>
    <w:p w:rsidR="00EB55F7" w:rsidRDefault="00EB55F7" w:rsidP="00EB55F7">
      <w:pPr>
        <w:pStyle w:val="ListParagraph"/>
        <w:numPr>
          <w:ilvl w:val="3"/>
          <w:numId w:val="21"/>
        </w:numPr>
        <w:autoSpaceDE w:val="0"/>
        <w:autoSpaceDN w:val="0"/>
        <w:adjustRightInd w:val="0"/>
        <w:rPr>
          <w:b/>
          <w:sz w:val="22"/>
          <w:szCs w:val="22"/>
        </w:rPr>
      </w:pPr>
      <w:r>
        <w:rPr>
          <w:sz w:val="22"/>
          <w:szCs w:val="22"/>
        </w:rPr>
        <w:t>22.0 minutes final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25.0 minutes total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EB55F7" w:rsidRDefault="00EB55F7" w:rsidP="00EB55F7">
      <w:pPr>
        <w:pStyle w:val="ListParagraph"/>
        <w:numPr>
          <w:ilvl w:val="3"/>
          <w:numId w:val="21"/>
        </w:numPr>
        <w:autoSpaceDE w:val="0"/>
        <w:autoSpaceDN w:val="0"/>
        <w:adjustRightInd w:val="0"/>
        <w:rPr>
          <w:b/>
          <w:sz w:val="22"/>
          <w:szCs w:val="22"/>
        </w:rPr>
      </w:pPr>
      <w:r>
        <w:rPr>
          <w:sz w:val="22"/>
          <w:szCs w:val="22"/>
        </w:rPr>
        <w:t>230 °C source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150 °C quadrupole temperature</w:t>
      </w:r>
    </w:p>
    <w:p w:rsidR="00EB55F7" w:rsidRDefault="00EB55F7" w:rsidP="00EB55F7">
      <w:pPr>
        <w:pStyle w:val="ListParagraph"/>
        <w:autoSpaceDE w:val="0"/>
        <w:autoSpaceDN w:val="0"/>
        <w:adjustRightInd w:val="0"/>
        <w:ind w:left="446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bCs/>
          <w:sz w:val="22"/>
          <w:szCs w:val="22"/>
        </w:rPr>
        <w:t xml:space="preserve">LOW2 – </w:t>
      </w:r>
      <w:r>
        <w:rPr>
          <w:sz w:val="22"/>
          <w:szCs w:val="22"/>
        </w:rPr>
        <w:t>typically used for compounds that elute prior to 15 minutes in the screen method, e.g. cocaine, amphetamines, some steroids, some synthetic cannabinoids, most opiates and most benzodiazepines.</w:t>
      </w:r>
    </w:p>
    <w:p w:rsidR="00EB55F7" w:rsidRDefault="00EB55F7" w:rsidP="00EB55F7">
      <w:pPr>
        <w:pStyle w:val="ListParagraph"/>
        <w:autoSpaceDE w:val="0"/>
        <w:autoSpaceDN w:val="0"/>
        <w:adjustRightInd w:val="0"/>
        <w:ind w:left="4320"/>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1.5 minutes initial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100 </w:t>
      </w:r>
      <w:r>
        <w:rPr>
          <w:rFonts w:ascii="Courier New" w:hAnsi="Courier New" w:cs="Courier New"/>
          <w:sz w:val="22"/>
          <w:szCs w:val="22"/>
        </w:rPr>
        <w:t>°</w:t>
      </w:r>
      <w:r>
        <w:rPr>
          <w:sz w:val="22"/>
          <w:szCs w:val="22"/>
        </w:rPr>
        <w:t>C initial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30 </w:t>
      </w:r>
      <w:r>
        <w:rPr>
          <w:rFonts w:ascii="Courier New" w:hAnsi="Courier New" w:cs="Courier New"/>
          <w:sz w:val="22"/>
          <w:szCs w:val="22"/>
        </w:rPr>
        <w:t>°</w:t>
      </w:r>
      <w:r>
        <w:rPr>
          <w:sz w:val="22"/>
          <w:szCs w:val="22"/>
        </w:rPr>
        <w:t>C/minute ramp</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300 </w:t>
      </w:r>
      <w:r>
        <w:rPr>
          <w:rFonts w:ascii="Courier New" w:hAnsi="Courier New" w:cs="Courier New"/>
          <w:sz w:val="22"/>
          <w:szCs w:val="22"/>
        </w:rPr>
        <w:t>°</w:t>
      </w:r>
      <w:r>
        <w:rPr>
          <w:sz w:val="22"/>
          <w:szCs w:val="22"/>
        </w:rPr>
        <w:t>C final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lastRenderedPageBreak/>
        <w:t>6.83 minutes final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15.0 minutes total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EB55F7" w:rsidRDefault="00EB55F7" w:rsidP="00EB55F7">
      <w:pPr>
        <w:pStyle w:val="ListParagraph"/>
        <w:numPr>
          <w:ilvl w:val="3"/>
          <w:numId w:val="21"/>
        </w:numPr>
        <w:autoSpaceDE w:val="0"/>
        <w:autoSpaceDN w:val="0"/>
        <w:adjustRightInd w:val="0"/>
        <w:rPr>
          <w:b/>
          <w:sz w:val="22"/>
          <w:szCs w:val="22"/>
        </w:rPr>
      </w:pPr>
      <w:r>
        <w:rPr>
          <w:sz w:val="22"/>
          <w:szCs w:val="22"/>
        </w:rPr>
        <w:t>230 °C source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150 °C quadrupole temperature</w:t>
      </w:r>
    </w:p>
    <w:p w:rsidR="00EB55F7" w:rsidRDefault="00EB55F7" w:rsidP="00EB55F7">
      <w:pPr>
        <w:pStyle w:val="ListParagraph"/>
        <w:autoSpaceDE w:val="0"/>
        <w:autoSpaceDN w:val="0"/>
        <w:adjustRightInd w:val="0"/>
        <w:ind w:left="446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bCs/>
          <w:sz w:val="22"/>
          <w:szCs w:val="22"/>
        </w:rPr>
        <w:t>SCREEN (SCRN)</w:t>
      </w:r>
      <w:r>
        <w:rPr>
          <w:sz w:val="22"/>
          <w:szCs w:val="22"/>
        </w:rPr>
        <w:t xml:space="preserve"> – Use this method when GC-MS is used to screen samples to determine if a controlled substance may be present. </w:t>
      </w:r>
    </w:p>
    <w:p w:rsidR="00EB55F7" w:rsidRDefault="00EB55F7" w:rsidP="00EB55F7">
      <w:pPr>
        <w:autoSpaceDE w:val="0"/>
        <w:autoSpaceDN w:val="0"/>
        <w:adjustRightInd w:val="0"/>
        <w:rPr>
          <w:b/>
          <w:sz w:val="22"/>
          <w:szCs w:val="22"/>
        </w:rPr>
      </w:pPr>
    </w:p>
    <w:p w:rsidR="00EB55F7" w:rsidRDefault="00EB55F7" w:rsidP="00EB55F7">
      <w:pPr>
        <w:pStyle w:val="ListParagraph"/>
        <w:numPr>
          <w:ilvl w:val="3"/>
          <w:numId w:val="21"/>
        </w:numPr>
        <w:autoSpaceDE w:val="0"/>
        <w:autoSpaceDN w:val="0"/>
        <w:adjustRightInd w:val="0"/>
        <w:rPr>
          <w:b/>
          <w:sz w:val="22"/>
          <w:szCs w:val="22"/>
        </w:rPr>
      </w:pPr>
      <w:bookmarkStart w:id="65" w:name="_Hlk507406520"/>
      <w:r>
        <w:rPr>
          <w:sz w:val="22"/>
          <w:szCs w:val="22"/>
        </w:rPr>
        <w:t>1.5 minutes initial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100 </w:t>
      </w:r>
      <w:r>
        <w:rPr>
          <w:rFonts w:ascii="Courier New" w:hAnsi="Courier New" w:cs="Courier New"/>
          <w:sz w:val="22"/>
          <w:szCs w:val="22"/>
        </w:rPr>
        <w:t>°</w:t>
      </w:r>
      <w:r>
        <w:rPr>
          <w:sz w:val="22"/>
          <w:szCs w:val="22"/>
        </w:rPr>
        <w:t>C initial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30 </w:t>
      </w:r>
      <w:r>
        <w:rPr>
          <w:rFonts w:ascii="Courier New" w:hAnsi="Courier New" w:cs="Courier New"/>
          <w:sz w:val="22"/>
          <w:szCs w:val="22"/>
        </w:rPr>
        <w:t>°</w:t>
      </w:r>
      <w:r>
        <w:rPr>
          <w:sz w:val="22"/>
          <w:szCs w:val="22"/>
        </w:rPr>
        <w:t>C/minute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300 </w:t>
      </w:r>
      <w:r>
        <w:rPr>
          <w:rFonts w:ascii="Courier New" w:hAnsi="Courier New" w:cs="Courier New"/>
          <w:sz w:val="22"/>
          <w:szCs w:val="22"/>
        </w:rPr>
        <w:t>°</w:t>
      </w:r>
      <w:r>
        <w:rPr>
          <w:sz w:val="22"/>
          <w:szCs w:val="22"/>
        </w:rPr>
        <w:t>C final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26.83 minutes final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35.0 minutes total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EB55F7" w:rsidRDefault="00EB55F7" w:rsidP="00EB55F7">
      <w:pPr>
        <w:pStyle w:val="ListParagraph"/>
        <w:numPr>
          <w:ilvl w:val="3"/>
          <w:numId w:val="21"/>
        </w:numPr>
        <w:autoSpaceDE w:val="0"/>
        <w:autoSpaceDN w:val="0"/>
        <w:adjustRightInd w:val="0"/>
        <w:rPr>
          <w:b/>
          <w:sz w:val="22"/>
          <w:szCs w:val="22"/>
        </w:rPr>
      </w:pPr>
      <w:r>
        <w:rPr>
          <w:sz w:val="22"/>
          <w:szCs w:val="22"/>
        </w:rPr>
        <w:t>230 °C source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150 °C quadrupole temperature</w:t>
      </w:r>
    </w:p>
    <w:bookmarkEnd w:id="65"/>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2"/>
          <w:numId w:val="21"/>
        </w:numPr>
        <w:autoSpaceDE w:val="0"/>
        <w:autoSpaceDN w:val="0"/>
        <w:adjustRightInd w:val="0"/>
        <w:rPr>
          <w:sz w:val="22"/>
          <w:szCs w:val="22"/>
        </w:rPr>
      </w:pPr>
      <w:r>
        <w:rPr>
          <w:sz w:val="22"/>
          <w:szCs w:val="22"/>
        </w:rPr>
        <w:t>ISOTHERMAL2 (ISO) – This method can be used to differentiate structurally similar compounds including phenethylamines and fentanyl derivatives such as ortho, meta, and para-</w:t>
      </w:r>
      <w:proofErr w:type="spellStart"/>
      <w:r>
        <w:rPr>
          <w:sz w:val="22"/>
          <w:szCs w:val="22"/>
        </w:rPr>
        <w:t>Fluoroisobutyryl</w:t>
      </w:r>
      <w:proofErr w:type="spellEnd"/>
      <w:r>
        <w:rPr>
          <w:sz w:val="22"/>
          <w:szCs w:val="22"/>
        </w:rPr>
        <w:t xml:space="preserve"> Fentanyl, ortho, meta, and para-</w:t>
      </w:r>
      <w:proofErr w:type="spellStart"/>
      <w:r>
        <w:rPr>
          <w:sz w:val="22"/>
          <w:szCs w:val="22"/>
        </w:rPr>
        <w:t>Fluorobutyryl</w:t>
      </w:r>
      <w:proofErr w:type="spellEnd"/>
      <w:r>
        <w:rPr>
          <w:sz w:val="22"/>
          <w:szCs w:val="22"/>
        </w:rPr>
        <w:t xml:space="preserve"> Fentanyl, Cyclopropyl Fentanyl, and Crotonyl Fentanyl.  </w:t>
      </w:r>
    </w:p>
    <w:p w:rsidR="00EB55F7" w:rsidRDefault="00EB55F7" w:rsidP="00EB55F7">
      <w:pPr>
        <w:pStyle w:val="ListParagraph"/>
        <w:autoSpaceDE w:val="0"/>
        <w:autoSpaceDN w:val="0"/>
        <w:adjustRightInd w:val="0"/>
        <w:ind w:left="1224"/>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25.00 minutes initial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250 </w:t>
      </w:r>
      <w:r>
        <w:rPr>
          <w:rFonts w:ascii="Courier New" w:hAnsi="Courier New" w:cs="Courier New"/>
          <w:sz w:val="22"/>
          <w:szCs w:val="22"/>
        </w:rPr>
        <w:t>°</w:t>
      </w:r>
      <w:r>
        <w:rPr>
          <w:sz w:val="22"/>
          <w:szCs w:val="22"/>
        </w:rPr>
        <w:t>C initial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250 </w:t>
      </w:r>
      <w:r>
        <w:rPr>
          <w:rFonts w:ascii="Courier New" w:hAnsi="Courier New" w:cs="Courier New"/>
          <w:sz w:val="22"/>
          <w:szCs w:val="22"/>
        </w:rPr>
        <w:t>°</w:t>
      </w:r>
      <w:r>
        <w:rPr>
          <w:sz w:val="22"/>
          <w:szCs w:val="22"/>
        </w:rPr>
        <w:t>C final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25.0 minutes total time</w:t>
      </w: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Scan range = 40-500 </w:t>
      </w:r>
      <w:proofErr w:type="spellStart"/>
      <w:r>
        <w:rPr>
          <w:sz w:val="22"/>
          <w:szCs w:val="22"/>
        </w:rPr>
        <w:t>amu</w:t>
      </w:r>
      <w:proofErr w:type="spellEnd"/>
    </w:p>
    <w:p w:rsidR="00EB55F7" w:rsidRDefault="00EB55F7" w:rsidP="00EB55F7">
      <w:pPr>
        <w:pStyle w:val="ListParagraph"/>
        <w:numPr>
          <w:ilvl w:val="3"/>
          <w:numId w:val="21"/>
        </w:numPr>
        <w:autoSpaceDE w:val="0"/>
        <w:autoSpaceDN w:val="0"/>
        <w:adjustRightInd w:val="0"/>
        <w:rPr>
          <w:b/>
          <w:sz w:val="22"/>
          <w:szCs w:val="22"/>
        </w:rPr>
      </w:pPr>
      <w:r>
        <w:rPr>
          <w:sz w:val="22"/>
          <w:szCs w:val="22"/>
        </w:rPr>
        <w:t>230 °C source temperature</w:t>
      </w:r>
    </w:p>
    <w:p w:rsidR="00EB55F7" w:rsidRDefault="00EB55F7" w:rsidP="00EB55F7">
      <w:pPr>
        <w:pStyle w:val="ListParagraph"/>
        <w:numPr>
          <w:ilvl w:val="3"/>
          <w:numId w:val="21"/>
        </w:numPr>
        <w:autoSpaceDE w:val="0"/>
        <w:autoSpaceDN w:val="0"/>
        <w:adjustRightInd w:val="0"/>
        <w:rPr>
          <w:b/>
          <w:sz w:val="22"/>
          <w:szCs w:val="22"/>
        </w:rPr>
      </w:pPr>
      <w:r>
        <w:rPr>
          <w:sz w:val="22"/>
          <w:szCs w:val="22"/>
        </w:rPr>
        <w:t>150 °C quadrupole temperature</w:t>
      </w:r>
    </w:p>
    <w:p w:rsidR="00EB55F7" w:rsidRDefault="00EB55F7" w:rsidP="00EB55F7">
      <w:pPr>
        <w:pStyle w:val="ListParagraph"/>
        <w:autoSpaceDE w:val="0"/>
        <w:autoSpaceDN w:val="0"/>
        <w:adjustRightInd w:val="0"/>
        <w:ind w:left="1728"/>
        <w:rPr>
          <w:sz w:val="22"/>
          <w:szCs w:val="22"/>
        </w:rPr>
      </w:pP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Shutdown / Startup</w:t>
      </w:r>
    </w:p>
    <w:p w:rsidR="00EB55F7" w:rsidRDefault="00EB55F7" w:rsidP="00EB55F7">
      <w:pPr>
        <w:pStyle w:val="ListParagraph"/>
        <w:tabs>
          <w:tab w:val="left" w:pos="1440"/>
        </w:tabs>
        <w:autoSpaceDE w:val="0"/>
        <w:autoSpaceDN w:val="0"/>
        <w:adjustRightInd w:val="0"/>
        <w:ind w:left="792"/>
        <w:rPr>
          <w:b/>
          <w:sz w:val="22"/>
          <w:szCs w:val="22"/>
        </w:rPr>
      </w:pPr>
    </w:p>
    <w:p w:rsidR="00EB55F7" w:rsidRDefault="00EB55F7" w:rsidP="00EB55F7">
      <w:pPr>
        <w:pStyle w:val="ListParagraph"/>
        <w:numPr>
          <w:ilvl w:val="2"/>
          <w:numId w:val="21"/>
        </w:numPr>
        <w:tabs>
          <w:tab w:val="left" w:pos="1440"/>
        </w:tabs>
        <w:autoSpaceDE w:val="0"/>
        <w:autoSpaceDN w:val="0"/>
        <w:adjustRightInd w:val="0"/>
        <w:rPr>
          <w:b/>
          <w:sz w:val="22"/>
          <w:szCs w:val="22"/>
        </w:rPr>
      </w:pPr>
      <w:r>
        <w:rPr>
          <w:sz w:val="22"/>
          <w:szCs w:val="22"/>
        </w:rPr>
        <w:t>The GC-MS shall be left on at all times.</w:t>
      </w:r>
    </w:p>
    <w:p w:rsidR="00EB55F7" w:rsidRDefault="00EB55F7" w:rsidP="00EB55F7">
      <w:pPr>
        <w:pStyle w:val="ListParagraph"/>
        <w:tabs>
          <w:tab w:val="left" w:pos="1440"/>
        </w:tabs>
        <w:autoSpaceDE w:val="0"/>
        <w:autoSpaceDN w:val="0"/>
        <w:adjustRightInd w:val="0"/>
        <w:ind w:left="1224"/>
        <w:rPr>
          <w:b/>
          <w:sz w:val="22"/>
          <w:szCs w:val="22"/>
        </w:rPr>
      </w:pPr>
    </w:p>
    <w:p w:rsidR="00EB55F7" w:rsidRDefault="00EB55F7" w:rsidP="00EB55F7">
      <w:pPr>
        <w:pStyle w:val="ListParagraph"/>
        <w:numPr>
          <w:ilvl w:val="2"/>
          <w:numId w:val="21"/>
        </w:numPr>
        <w:tabs>
          <w:tab w:val="left" w:pos="1440"/>
        </w:tabs>
        <w:autoSpaceDE w:val="0"/>
        <w:autoSpaceDN w:val="0"/>
        <w:adjustRightInd w:val="0"/>
        <w:rPr>
          <w:b/>
          <w:sz w:val="22"/>
          <w:szCs w:val="22"/>
        </w:rPr>
      </w:pPr>
      <w:r>
        <w:rPr>
          <w:sz w:val="22"/>
          <w:szCs w:val="22"/>
        </w:rPr>
        <w:t xml:space="preserve">The computer may be shut down or restarted if needed.  </w:t>
      </w:r>
    </w:p>
    <w:p w:rsidR="00EB55F7" w:rsidRDefault="00EB55F7" w:rsidP="00EB55F7">
      <w:pPr>
        <w:pStyle w:val="ListParagraph"/>
        <w:rPr>
          <w:sz w:val="22"/>
          <w:szCs w:val="22"/>
        </w:rPr>
      </w:pPr>
    </w:p>
    <w:p w:rsidR="00EB55F7" w:rsidRDefault="00EB55F7" w:rsidP="00EB55F7">
      <w:pPr>
        <w:pStyle w:val="ListParagraph"/>
        <w:numPr>
          <w:ilvl w:val="2"/>
          <w:numId w:val="21"/>
        </w:numPr>
        <w:tabs>
          <w:tab w:val="left" w:pos="1440"/>
        </w:tabs>
        <w:autoSpaceDE w:val="0"/>
        <w:autoSpaceDN w:val="0"/>
        <w:adjustRightInd w:val="0"/>
        <w:rPr>
          <w:b/>
          <w:sz w:val="22"/>
          <w:szCs w:val="22"/>
        </w:rPr>
      </w:pPr>
      <w:r>
        <w:rPr>
          <w:sz w:val="22"/>
          <w:szCs w:val="22"/>
        </w:rPr>
        <w:t>A successful daily QCC check, refer to 5.6., must be performed following any GC or MS shutdown.</w:t>
      </w:r>
    </w:p>
    <w:p w:rsidR="00EB55F7" w:rsidRDefault="00EB55F7" w:rsidP="00EB55F7">
      <w:pPr>
        <w:pStyle w:val="ListParagraph"/>
        <w:tabs>
          <w:tab w:val="left" w:pos="1440"/>
        </w:tabs>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Record any shutdown on the GC-MS activity Log.</w:t>
      </w:r>
    </w:p>
    <w:p w:rsidR="00EB55F7" w:rsidRDefault="00EB55F7" w:rsidP="00EB55F7">
      <w:pPr>
        <w:autoSpaceDE w:val="0"/>
        <w:autoSpaceDN w:val="0"/>
        <w:adjustRightInd w:val="0"/>
        <w:rPr>
          <w:b/>
          <w:sz w:val="22"/>
          <w:szCs w:val="22"/>
        </w:rPr>
      </w:pPr>
    </w:p>
    <w:p w:rsidR="00EB55F7" w:rsidRDefault="00EB55F7" w:rsidP="00EB55F7">
      <w:pPr>
        <w:pStyle w:val="ListParagraph"/>
        <w:numPr>
          <w:ilvl w:val="1"/>
          <w:numId w:val="21"/>
        </w:numPr>
        <w:autoSpaceDE w:val="0"/>
        <w:autoSpaceDN w:val="0"/>
        <w:adjustRightInd w:val="0"/>
        <w:rPr>
          <w:b/>
          <w:color w:val="000000" w:themeColor="text1"/>
          <w:sz w:val="22"/>
          <w:szCs w:val="22"/>
        </w:rPr>
      </w:pPr>
      <w:r>
        <w:rPr>
          <w:color w:val="000000" w:themeColor="text1"/>
          <w:sz w:val="22"/>
          <w:szCs w:val="22"/>
        </w:rPr>
        <w:lastRenderedPageBreak/>
        <w:t xml:space="preserve">Prior to the injection of a sample, perform a negative QCC injection using the negative quality control extraction </w:t>
      </w:r>
      <w:proofErr w:type="gramStart"/>
      <w:r>
        <w:rPr>
          <w:color w:val="000000" w:themeColor="text1"/>
          <w:sz w:val="22"/>
          <w:szCs w:val="22"/>
        </w:rPr>
        <w:t>prepared  using</w:t>
      </w:r>
      <w:proofErr w:type="gramEnd"/>
      <w:r>
        <w:rPr>
          <w:color w:val="000000" w:themeColor="text1"/>
          <w:sz w:val="22"/>
          <w:szCs w:val="22"/>
        </w:rPr>
        <w:t xml:space="preserve"> the same techniques, reagents materials, reagents and solvents as the sample preparation, refer to DCTP10.  Use the same method and split ratio as the sample.  </w:t>
      </w:r>
    </w:p>
    <w:p w:rsidR="00EB55F7" w:rsidRDefault="00EB55F7" w:rsidP="00EB55F7">
      <w:pPr>
        <w:pStyle w:val="ListParagraph"/>
        <w:autoSpaceDE w:val="0"/>
        <w:autoSpaceDN w:val="0"/>
        <w:adjustRightInd w:val="0"/>
        <w:ind w:left="3312"/>
        <w:rPr>
          <w:b/>
          <w:color w:val="000000" w:themeColor="text1"/>
          <w:sz w:val="22"/>
          <w:szCs w:val="22"/>
        </w:rPr>
      </w:pPr>
    </w:p>
    <w:p w:rsidR="00EB55F7" w:rsidRDefault="00EB55F7" w:rsidP="00EB55F7">
      <w:pPr>
        <w:pStyle w:val="ListParagraph"/>
        <w:numPr>
          <w:ilvl w:val="2"/>
          <w:numId w:val="21"/>
        </w:numPr>
        <w:autoSpaceDE w:val="0"/>
        <w:autoSpaceDN w:val="0"/>
        <w:adjustRightInd w:val="0"/>
        <w:rPr>
          <w:b/>
          <w:color w:val="000000" w:themeColor="text1"/>
          <w:sz w:val="22"/>
          <w:szCs w:val="22"/>
        </w:rPr>
      </w:pPr>
      <w:r>
        <w:rPr>
          <w:color w:val="000000" w:themeColor="text1"/>
          <w:sz w:val="22"/>
          <w:szCs w:val="22"/>
        </w:rPr>
        <w:t>Prepare the negative QCC extraction at the time of sample preparation from the same solvent source used in sample preparation.</w:t>
      </w:r>
    </w:p>
    <w:p w:rsidR="00EB55F7" w:rsidRDefault="00EB55F7" w:rsidP="00EB55F7">
      <w:pPr>
        <w:pStyle w:val="ListParagraph"/>
        <w:autoSpaceDE w:val="0"/>
        <w:autoSpaceDN w:val="0"/>
        <w:adjustRightInd w:val="0"/>
        <w:ind w:left="446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Evaluate the negative QCC to ensure that the instrument and solvent are free of any controlled substance, any substance being identified in the sample and any substance that may interfere with the identification of sample component(s).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 Note the presence of large amounts of common gas chromatography peaks (e.g., siloxanes) in the GC-MS activity log and notify the Drug Chemistry Technical Leader.</w:t>
      </w:r>
    </w:p>
    <w:p w:rsidR="00EB55F7" w:rsidRDefault="00EB55F7" w:rsidP="00EB55F7">
      <w:pPr>
        <w:pStyle w:val="ListParagraph"/>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 xml:space="preserve">Record all negative QCC’s results (pass/fail) and any comments on the GC-MS activity log. </w:t>
      </w:r>
    </w:p>
    <w:p w:rsidR="00EB55F7" w:rsidRDefault="00EB55F7" w:rsidP="00EB55F7">
      <w:pPr>
        <w:pStyle w:val="ListParagraph"/>
        <w:autoSpaceDE w:val="0"/>
        <w:autoSpaceDN w:val="0"/>
        <w:adjustRightInd w:val="0"/>
        <w:ind w:left="216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Evaluate and prepare samples prior to injection to avoid overloading, extreme pH, oils, sugars and compounds known to be retained in the instrument.</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At a minimum, filter solid samples with solvent to prevent particulate matter and undesired compounds from being introduced into the instrument (e.g., sugars).  Particulate matter should not be visible in an autosampler vial.</w:t>
      </w:r>
    </w:p>
    <w:p w:rsidR="00EB55F7" w:rsidRDefault="00EB55F7" w:rsidP="00EB55F7">
      <w:pPr>
        <w:pStyle w:val="ListParagraph"/>
        <w:autoSpaceDE w:val="0"/>
        <w:autoSpaceDN w:val="0"/>
        <w:adjustRightInd w:val="0"/>
        <w:ind w:left="2160"/>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Refer to the Drug Chemistry Unit Technical Procedure for Extractions for additional sample preparation.</w:t>
      </w:r>
    </w:p>
    <w:p w:rsidR="00EB55F7" w:rsidRDefault="00EB55F7" w:rsidP="00EB55F7">
      <w:pPr>
        <w:pStyle w:val="ListParagraph"/>
        <w:autoSpaceDE w:val="0"/>
        <w:autoSpaceDN w:val="0"/>
        <w:adjustRightInd w:val="0"/>
        <w:ind w:left="212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Extract/convert sulfates prior to introduction into the instrument.</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If a derivatizing agent is used the controlled substance reference material must be derivatized contemporaneously.  </w:t>
      </w:r>
    </w:p>
    <w:p w:rsidR="00EB55F7" w:rsidRDefault="00EB55F7" w:rsidP="00EB55F7">
      <w:pPr>
        <w:pStyle w:val="ListParagraph"/>
        <w:rPr>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mass spectrum of the derivatized reference material must be compared to published spectral data from an informed treatise generally accepted in the field and found to be substantially comparable, i.e., equivalent.</w:t>
      </w:r>
    </w:p>
    <w:p w:rsidR="00EB55F7" w:rsidRDefault="00EB55F7" w:rsidP="00EB55F7">
      <w:pPr>
        <w:autoSpaceDE w:val="0"/>
        <w:autoSpaceDN w:val="0"/>
        <w:adjustRightInd w:val="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Use the current date in the names of </w:t>
      </w:r>
      <w:r>
        <w:rPr>
          <w:color w:val="000000" w:themeColor="text1"/>
          <w:sz w:val="22"/>
          <w:szCs w:val="22"/>
        </w:rPr>
        <w:t xml:space="preserve">sequences.  Sequences need not be archived.  Upon completion of each sequence, save the sequence log in the GC-MS logbook folder. </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Include the CCBI case file number in the data file name and any additional information needed to uniquely identify the sample.</w:t>
      </w:r>
    </w:p>
    <w:p w:rsidR="00EB55F7" w:rsidRDefault="00EB55F7" w:rsidP="00EB55F7">
      <w:pPr>
        <w:pStyle w:val="ListParagraph"/>
        <w:rPr>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Data files associated with casework and performance checks shall not be deleted or overwritten.</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The Drug Chemistry Technical Leader shall electronically archive data files annually.  Store archived files electronically on the shared drive.  </w:t>
      </w:r>
    </w:p>
    <w:p w:rsidR="00EB55F7" w:rsidRDefault="00EB55F7" w:rsidP="00EB55F7">
      <w:pPr>
        <w:pStyle w:val="ListParagraph"/>
        <w:rPr>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Notify the Drug Chemistry Technical Leader if the data storage location becomes full.</w:t>
      </w:r>
    </w:p>
    <w:p w:rsidR="00EB55F7" w:rsidRDefault="00EB55F7" w:rsidP="00EB55F7">
      <w:pPr>
        <w:autoSpaceDE w:val="0"/>
        <w:autoSpaceDN w:val="0"/>
        <w:adjustRightInd w:val="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The GC-MS provides retention time data and mass spectral data.  Refer to the Drug Chemistry Unit Technical Procedure for Drug Chemistry Analysis.  Evaluate the chromatogram and spectra for each peak.</w:t>
      </w:r>
    </w:p>
    <w:p w:rsidR="00EB55F7" w:rsidRDefault="00EB55F7" w:rsidP="00EB55F7">
      <w:pPr>
        <w:pStyle w:val="ListParagraph"/>
        <w:autoSpaceDE w:val="0"/>
        <w:autoSpaceDN w:val="0"/>
        <w:adjustRightInd w:val="0"/>
        <w:ind w:left="2304"/>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Record in the case record the:</w:t>
      </w:r>
    </w:p>
    <w:p w:rsidR="00EB55F7" w:rsidRDefault="00EB55F7" w:rsidP="00EB55F7">
      <w:pPr>
        <w:pStyle w:val="ListParagraph"/>
        <w:autoSpaceDE w:val="0"/>
        <w:autoSpaceDN w:val="0"/>
        <w:adjustRightInd w:val="0"/>
        <w:ind w:left="2304"/>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Total Ion Chromatogram (TIC) for the corresponding blank.</w:t>
      </w:r>
    </w:p>
    <w:p w:rsidR="00EB55F7" w:rsidRDefault="00EB55F7" w:rsidP="00EB55F7">
      <w:pPr>
        <w:pStyle w:val="ListParagraph"/>
        <w:numPr>
          <w:ilvl w:val="2"/>
          <w:numId w:val="21"/>
        </w:numPr>
        <w:autoSpaceDE w:val="0"/>
        <w:autoSpaceDN w:val="0"/>
        <w:adjustRightInd w:val="0"/>
        <w:rPr>
          <w:b/>
          <w:sz w:val="22"/>
          <w:szCs w:val="22"/>
        </w:rPr>
      </w:pPr>
      <w:r>
        <w:rPr>
          <w:sz w:val="22"/>
          <w:szCs w:val="22"/>
        </w:rPr>
        <w:t>Sample TIC.</w:t>
      </w:r>
    </w:p>
    <w:p w:rsidR="00EB55F7" w:rsidRDefault="00EB55F7" w:rsidP="00EB55F7">
      <w:pPr>
        <w:pStyle w:val="ListParagraph"/>
        <w:numPr>
          <w:ilvl w:val="2"/>
          <w:numId w:val="21"/>
        </w:numPr>
        <w:autoSpaceDE w:val="0"/>
        <w:autoSpaceDN w:val="0"/>
        <w:adjustRightInd w:val="0"/>
        <w:rPr>
          <w:b/>
          <w:sz w:val="22"/>
          <w:szCs w:val="22"/>
        </w:rPr>
      </w:pPr>
      <w:r>
        <w:rPr>
          <w:sz w:val="22"/>
          <w:szCs w:val="22"/>
        </w:rPr>
        <w:t>Mass spectra of significant peaks.</w:t>
      </w:r>
    </w:p>
    <w:p w:rsidR="00EB55F7" w:rsidRDefault="00EB55F7" w:rsidP="00EB55F7">
      <w:pPr>
        <w:pStyle w:val="ListParagraph"/>
        <w:numPr>
          <w:ilvl w:val="2"/>
          <w:numId w:val="21"/>
        </w:numPr>
        <w:autoSpaceDE w:val="0"/>
        <w:autoSpaceDN w:val="0"/>
        <w:adjustRightInd w:val="0"/>
        <w:rPr>
          <w:b/>
          <w:sz w:val="22"/>
          <w:szCs w:val="22"/>
        </w:rPr>
      </w:pPr>
      <w:r>
        <w:rPr>
          <w:sz w:val="22"/>
          <w:szCs w:val="22"/>
        </w:rPr>
        <w:t>Expanded mass spectra of any phenethylamines.</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Mass Spectral Comparison</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For a positive mass spectral comparison, the sample mass spectrum must be substantially comparable, i.e., equivalent, to that of primary or secondary reference material.</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in the case record the mass spectrum of the reference material with the supplier and lot number or other Drug Chemistry Unit designation.  Library search results may be included.</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If a derivatizing agent is used the mass spectrum of the sample mass spectrum must be compared to contemporaneously prepared derivatized reference material and found to be substantially comparable, i.e., equivalent.</w:t>
      </w:r>
    </w:p>
    <w:p w:rsidR="00EB55F7" w:rsidRDefault="00EB55F7" w:rsidP="00EB55F7">
      <w:pPr>
        <w:pStyle w:val="ListParagraph"/>
        <w:autoSpaceDE w:val="0"/>
        <w:autoSpaceDN w:val="0"/>
        <w:adjustRightInd w:val="0"/>
        <w:ind w:left="122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in the case record the mass spectrum of the reference material with the supplier and lot number or other Drug Chemistry Unit designation and the supplier and lot number of the derivatizing agent.</w:t>
      </w:r>
    </w:p>
    <w:p w:rsidR="00EB55F7" w:rsidRDefault="00EB55F7" w:rsidP="00EB55F7">
      <w:pPr>
        <w:pStyle w:val="ListParagraph"/>
        <w:rPr>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GC Retention Time (RT) Comparison</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2"/>
          <w:numId w:val="21"/>
        </w:numPr>
        <w:autoSpaceDE w:val="0"/>
        <w:autoSpaceDN w:val="0"/>
        <w:adjustRightInd w:val="0"/>
        <w:rPr>
          <w:b/>
          <w:sz w:val="22"/>
          <w:szCs w:val="22"/>
        </w:rPr>
      </w:pPr>
      <w:r>
        <w:rPr>
          <w:sz w:val="22"/>
          <w:szCs w:val="22"/>
        </w:rPr>
        <w:t xml:space="preserve">For a positive GC RT comparison of compounds with a retention time of 10 minutes or less, the difference between the sample retention time and a primary or secondary reference material retention time must be 0.10 minute or less.  For a positive GC RT comparison of compounds with a retention time greater than 10 minutes, the percent difference between the sample retention time and a primary or secondary reference material retention time must be 1.0% or less. </w:t>
      </w:r>
    </w:p>
    <w:p w:rsidR="00EB55F7" w:rsidRDefault="00EB55F7" w:rsidP="00EB55F7">
      <w:pPr>
        <w:pStyle w:val="ListParagraph"/>
        <w:autoSpaceDE w:val="0"/>
        <w:autoSpaceDN w:val="0"/>
        <w:adjustRightInd w:val="0"/>
        <w:ind w:left="2736"/>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The chromatographic peaks must be visually smooth and symmetrical.</w:t>
      </w:r>
    </w:p>
    <w:p w:rsidR="00EB55F7" w:rsidRDefault="00EB55F7" w:rsidP="00EB55F7">
      <w:pPr>
        <w:pStyle w:val="ListParagraph"/>
        <w:autoSpaceDE w:val="0"/>
        <w:autoSpaceDN w:val="0"/>
        <w:adjustRightInd w:val="0"/>
        <w:ind w:left="446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lastRenderedPageBreak/>
        <w:t xml:space="preserve">The reference material must be run within thirty days before or after the case sample.  </w:t>
      </w:r>
    </w:p>
    <w:p w:rsidR="00EB55F7" w:rsidRDefault="00EB55F7" w:rsidP="00EB55F7">
      <w:pPr>
        <w:pStyle w:val="ListParagraph"/>
        <w:rPr>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If the reference material is a component of the monthly QCC solution, the retention time may be used for the month in which it was run plus the first seven calendar days of the following month.  </w:t>
      </w:r>
    </w:p>
    <w:p w:rsidR="00EB55F7" w:rsidRDefault="00EB55F7" w:rsidP="00EB55F7">
      <w:pPr>
        <w:pStyle w:val="ListParagraph"/>
        <w:autoSpaceDE w:val="0"/>
        <w:autoSpaceDN w:val="0"/>
        <w:adjustRightInd w:val="0"/>
        <w:ind w:left="3096"/>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 xml:space="preserve">There must not be any column maintenance performed between the analysis of the sample and reference material.  </w:t>
      </w:r>
    </w:p>
    <w:p w:rsidR="00EB55F7" w:rsidRDefault="00EB55F7" w:rsidP="00EB55F7">
      <w:pPr>
        <w:pStyle w:val="ListParagraph"/>
        <w:autoSpaceDE w:val="0"/>
        <w:autoSpaceDN w:val="0"/>
        <w:adjustRightInd w:val="0"/>
        <w:ind w:left="4464"/>
        <w:rPr>
          <w:b/>
          <w:sz w:val="22"/>
          <w:szCs w:val="22"/>
        </w:rPr>
      </w:pPr>
    </w:p>
    <w:p w:rsidR="00EB55F7" w:rsidRDefault="00EB55F7" w:rsidP="00EB55F7">
      <w:pPr>
        <w:pStyle w:val="ListParagraph"/>
        <w:numPr>
          <w:ilvl w:val="3"/>
          <w:numId w:val="21"/>
        </w:numPr>
        <w:autoSpaceDE w:val="0"/>
        <w:autoSpaceDN w:val="0"/>
        <w:adjustRightInd w:val="0"/>
        <w:rPr>
          <w:b/>
          <w:sz w:val="22"/>
          <w:szCs w:val="22"/>
        </w:rPr>
      </w:pPr>
      <w:r>
        <w:rPr>
          <w:sz w:val="22"/>
          <w:szCs w:val="22"/>
        </w:rPr>
        <w:t>Record in the case record:</w:t>
      </w:r>
    </w:p>
    <w:p w:rsidR="00EB55F7" w:rsidRDefault="00EB55F7" w:rsidP="00EB55F7">
      <w:pPr>
        <w:pStyle w:val="ListParagraph"/>
        <w:autoSpaceDE w:val="0"/>
        <w:autoSpaceDN w:val="0"/>
        <w:adjustRightInd w:val="0"/>
        <w:ind w:left="5040"/>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Reference material TIC with the retention time(s) displayed.</w:t>
      </w:r>
    </w:p>
    <w:p w:rsidR="00EB55F7" w:rsidRDefault="00EB55F7" w:rsidP="00EB55F7">
      <w:pPr>
        <w:pStyle w:val="ListParagraph"/>
        <w:numPr>
          <w:ilvl w:val="4"/>
          <w:numId w:val="21"/>
        </w:numPr>
        <w:autoSpaceDE w:val="0"/>
        <w:autoSpaceDN w:val="0"/>
        <w:adjustRightInd w:val="0"/>
        <w:rPr>
          <w:b/>
          <w:sz w:val="22"/>
          <w:szCs w:val="22"/>
        </w:rPr>
      </w:pPr>
      <w:r>
        <w:rPr>
          <w:sz w:val="22"/>
          <w:szCs w:val="22"/>
        </w:rPr>
        <w:t>Reference material mass spectrum and any other significant peaks with the retention time(s) displayed.</w:t>
      </w:r>
    </w:p>
    <w:p w:rsidR="00EB55F7" w:rsidRDefault="00EB55F7" w:rsidP="00EB55F7">
      <w:pPr>
        <w:pStyle w:val="ListParagraph"/>
        <w:numPr>
          <w:ilvl w:val="4"/>
          <w:numId w:val="21"/>
        </w:numPr>
        <w:autoSpaceDE w:val="0"/>
        <w:autoSpaceDN w:val="0"/>
        <w:adjustRightInd w:val="0"/>
        <w:rPr>
          <w:b/>
          <w:sz w:val="22"/>
          <w:szCs w:val="22"/>
        </w:rPr>
      </w:pPr>
      <w:r>
        <w:rPr>
          <w:sz w:val="22"/>
          <w:szCs w:val="22"/>
        </w:rPr>
        <w:t>Reference material standard supplier and lot number or other Drug Chemistry Unit designation.</w:t>
      </w:r>
    </w:p>
    <w:p w:rsidR="00EB55F7" w:rsidRDefault="00EB55F7" w:rsidP="00EB55F7">
      <w:pPr>
        <w:pStyle w:val="ListParagraph"/>
        <w:autoSpaceDE w:val="0"/>
        <w:autoSpaceDN w:val="0"/>
        <w:adjustRightInd w:val="0"/>
        <w:ind w:left="2232"/>
        <w:rPr>
          <w:b/>
          <w:sz w:val="22"/>
          <w:szCs w:val="22"/>
        </w:rPr>
      </w:pPr>
    </w:p>
    <w:p w:rsidR="00EB55F7" w:rsidRDefault="00EB55F7" w:rsidP="00EB55F7">
      <w:pPr>
        <w:pStyle w:val="ListParagraph"/>
        <w:numPr>
          <w:ilvl w:val="4"/>
          <w:numId w:val="21"/>
        </w:numPr>
        <w:autoSpaceDE w:val="0"/>
        <w:autoSpaceDN w:val="0"/>
        <w:adjustRightInd w:val="0"/>
        <w:rPr>
          <w:b/>
          <w:sz w:val="22"/>
          <w:szCs w:val="22"/>
        </w:rPr>
      </w:pPr>
      <w:r>
        <w:rPr>
          <w:sz w:val="22"/>
          <w:szCs w:val="22"/>
        </w:rPr>
        <w:t>The percent difference of the reference material and sample retention times, rounded to one decimal place, refer to 11.7.</w:t>
      </w:r>
    </w:p>
    <w:p w:rsidR="00EB55F7" w:rsidRDefault="00EB55F7" w:rsidP="00EB55F7">
      <w:pPr>
        <w:pStyle w:val="ListParagraph"/>
        <w:autoSpaceDE w:val="0"/>
        <w:autoSpaceDN w:val="0"/>
        <w:adjustRightInd w:val="0"/>
        <w:ind w:left="3312"/>
        <w:rPr>
          <w:b/>
          <w:sz w:val="22"/>
          <w:szCs w:val="22"/>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Calculations</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Percent Difference Calculation, round to one decimal place, refer to 11.7.:</w:t>
      </w:r>
    </w:p>
    <w:p w:rsidR="00EB55F7" w:rsidRDefault="00EB55F7" w:rsidP="00EB55F7">
      <w:pPr>
        <w:pStyle w:val="ListParagraph"/>
        <w:autoSpaceDE w:val="0"/>
        <w:autoSpaceDN w:val="0"/>
        <w:adjustRightInd w:val="0"/>
        <w:ind w:left="1728"/>
        <w:rPr>
          <w:b/>
          <w:sz w:val="22"/>
          <w:szCs w:val="22"/>
        </w:rPr>
      </w:pPr>
    </w:p>
    <w:p w:rsidR="00EB55F7" w:rsidRDefault="00EB55F7" w:rsidP="00EB55F7">
      <w:pPr>
        <w:pStyle w:val="ListParagraph"/>
        <w:autoSpaceDE w:val="0"/>
        <w:autoSpaceDN w:val="0"/>
        <w:adjustRightInd w:val="0"/>
        <w:ind w:left="792"/>
        <w:rPr>
          <w:b/>
          <w:sz w:val="22"/>
          <w:szCs w:val="22"/>
        </w:rPr>
      </w:pPr>
      <w:proofErr w:type="gramStart"/>
      <w:r>
        <w:rPr>
          <w:sz w:val="22"/>
          <w:szCs w:val="22"/>
        </w:rPr>
        <w:t>|(</w:t>
      </w:r>
      <w:proofErr w:type="gramEnd"/>
      <w:r>
        <w:rPr>
          <w:sz w:val="22"/>
          <w:szCs w:val="22"/>
        </w:rPr>
        <w:t>reference material RT – sample RT)| / (reference material RT) * 100</w:t>
      </w:r>
    </w:p>
    <w:p w:rsidR="00EB55F7" w:rsidRDefault="00EB55F7" w:rsidP="00EB55F7">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rPr>
          <w:sz w:val="22"/>
          <w:szCs w:val="22"/>
        </w:rPr>
      </w:pPr>
    </w:p>
    <w:p w:rsidR="00EB55F7" w:rsidRDefault="00EB55F7" w:rsidP="00EB55F7">
      <w:pPr>
        <w:pStyle w:val="ListParagraph"/>
        <w:numPr>
          <w:ilvl w:val="0"/>
          <w:numId w:val="21"/>
        </w:num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rPr>
          <w:b/>
          <w:sz w:val="22"/>
          <w:szCs w:val="22"/>
        </w:rPr>
      </w:pPr>
      <w:r>
        <w:rPr>
          <w:b/>
          <w:sz w:val="22"/>
          <w:szCs w:val="22"/>
        </w:rPr>
        <w:t>Limitations</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The GC-MS methods described in this procedure shall not be used to distinguish between optical isomers.</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Introduction of improperly prepared samples may lead to poor sensitivity and carryover.</w:t>
      </w:r>
    </w:p>
    <w:p w:rsidR="00EB55F7" w:rsidRDefault="00EB55F7" w:rsidP="00EB55F7">
      <w:pPr>
        <w:pStyle w:val="ListParagraph"/>
        <w:rPr>
          <w:b/>
          <w:sz w:val="22"/>
          <w:szCs w:val="22"/>
        </w:rPr>
      </w:pPr>
    </w:p>
    <w:p w:rsidR="00EB55F7" w:rsidRDefault="00EB55F7" w:rsidP="00EB55F7">
      <w:pPr>
        <w:pStyle w:val="ListParagraph"/>
        <w:numPr>
          <w:ilvl w:val="1"/>
          <w:numId w:val="21"/>
        </w:numPr>
        <w:autoSpaceDE w:val="0"/>
        <w:autoSpaceDN w:val="0"/>
        <w:adjustRightInd w:val="0"/>
        <w:rPr>
          <w:sz w:val="22"/>
          <w:szCs w:val="22"/>
        </w:rPr>
      </w:pPr>
      <w:r>
        <w:rPr>
          <w:sz w:val="22"/>
          <w:szCs w:val="22"/>
        </w:rPr>
        <w:t xml:space="preserve">The ISOTHERMAL2 temperature program alone cannot be used to distinguish retention times in a mixture containing </w:t>
      </w:r>
      <w:proofErr w:type="spellStart"/>
      <w:r>
        <w:rPr>
          <w:sz w:val="22"/>
          <w:szCs w:val="22"/>
        </w:rPr>
        <w:t>Methoxyacetyl</w:t>
      </w:r>
      <w:proofErr w:type="spellEnd"/>
      <w:r>
        <w:rPr>
          <w:sz w:val="22"/>
          <w:szCs w:val="22"/>
        </w:rPr>
        <w:t xml:space="preserve"> Fentanyl and Cyclopropyl Fentanyl.</w:t>
      </w:r>
    </w:p>
    <w:p w:rsidR="00EB55F7" w:rsidRDefault="00EB55F7" w:rsidP="00EB55F7">
      <w:pPr>
        <w:pStyle w:val="ListParagraph"/>
        <w:rPr>
          <w:sz w:val="22"/>
          <w:szCs w:val="22"/>
        </w:rPr>
      </w:pPr>
    </w:p>
    <w:p w:rsidR="00EB55F7" w:rsidRDefault="00EB55F7" w:rsidP="00EB55F7">
      <w:pPr>
        <w:pStyle w:val="ListParagraph"/>
        <w:numPr>
          <w:ilvl w:val="1"/>
          <w:numId w:val="21"/>
        </w:numPr>
        <w:autoSpaceDE w:val="0"/>
        <w:autoSpaceDN w:val="0"/>
        <w:adjustRightInd w:val="0"/>
        <w:rPr>
          <w:sz w:val="22"/>
          <w:szCs w:val="22"/>
        </w:rPr>
      </w:pPr>
      <w:r>
        <w:rPr>
          <w:sz w:val="22"/>
          <w:szCs w:val="22"/>
        </w:rPr>
        <w:t>GC-MS analysis may not be able to distinguish between all isomers.  Discretion shall be used when using GC-MS analysis for isomer determination.</w:t>
      </w:r>
    </w:p>
    <w:p w:rsidR="00EB55F7" w:rsidRDefault="00EB55F7" w:rsidP="00EB55F7">
      <w:pPr>
        <w:pStyle w:val="ListParagraph"/>
        <w:rPr>
          <w:sz w:val="22"/>
          <w:szCs w:val="22"/>
        </w:rPr>
      </w:pPr>
    </w:p>
    <w:p w:rsidR="00EB55F7" w:rsidRDefault="00EB55F7" w:rsidP="00EB55F7">
      <w:pPr>
        <w:autoSpaceDE w:val="0"/>
        <w:autoSpaceDN w:val="0"/>
        <w:adjustRightInd w:val="0"/>
        <w:rPr>
          <w:sz w:val="22"/>
          <w:szCs w:val="22"/>
        </w:rPr>
      </w:pPr>
    </w:p>
    <w:p w:rsidR="00EB55F7" w:rsidRDefault="00EB55F7" w:rsidP="00EB55F7">
      <w:pPr>
        <w:autoSpaceDE w:val="0"/>
        <w:autoSpaceDN w:val="0"/>
        <w:adjustRightInd w:val="0"/>
        <w:rPr>
          <w:sz w:val="22"/>
          <w:szCs w:val="22"/>
        </w:rPr>
      </w:pP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Safety</w:t>
      </w:r>
    </w:p>
    <w:p w:rsidR="00EB55F7" w:rsidRDefault="00EB55F7" w:rsidP="00EB55F7">
      <w:pPr>
        <w:pStyle w:val="ListParagraph"/>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rPr>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lastRenderedPageBreak/>
        <w:t>Refer to the CCBI Health and Safety Manual.</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Handle syringes with care to avoid punctures.</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Use extreme caution handling/installing/removing/transporting compressed gas cylinders.  Cylinders shall not be moved without the cylinder cap securely in place.</w:t>
      </w:r>
    </w:p>
    <w:p w:rsidR="00EB55F7" w:rsidRDefault="00EB55F7" w:rsidP="00EB55F7">
      <w:pPr>
        <w:pStyle w:val="ListParagraph"/>
        <w:autoSpaceDE w:val="0"/>
        <w:autoSpaceDN w:val="0"/>
        <w:adjustRightInd w:val="0"/>
        <w:ind w:left="144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Gas Chromatograph and Mass Spectrometer may be extremely hot.  Avoid touching hot areas and wear protective gloves while performing maintenance.</w:t>
      </w:r>
    </w:p>
    <w:p w:rsidR="00EB55F7" w:rsidRDefault="00EB55F7" w:rsidP="00EB55F7">
      <w:pPr>
        <w:autoSpaceDE w:val="0"/>
        <w:autoSpaceDN w:val="0"/>
        <w:adjustRightInd w:val="0"/>
        <w:rPr>
          <w:b/>
          <w:sz w:val="22"/>
          <w:szCs w:val="22"/>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References</w:t>
      </w:r>
    </w:p>
    <w:p w:rsidR="00EB55F7" w:rsidRDefault="00EB55F7" w:rsidP="00EB55F7">
      <w:pPr>
        <w:pStyle w:val="ListParagraph"/>
        <w:autoSpaceDE w:val="0"/>
        <w:autoSpaceDN w:val="0"/>
        <w:adjustRightInd w:val="0"/>
        <w:ind w:left="36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Agilent 6890 GC Instrument Manuals.</w:t>
      </w:r>
    </w:p>
    <w:p w:rsidR="00EB55F7" w:rsidRDefault="00EB55F7" w:rsidP="00EB55F7">
      <w:pPr>
        <w:pStyle w:val="ListParagraph"/>
        <w:autoSpaceDE w:val="0"/>
        <w:autoSpaceDN w:val="0"/>
        <w:adjustRightInd w:val="0"/>
        <w:ind w:left="792"/>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Agilent 5975 MSD Instrument Manuals.</w:t>
      </w:r>
    </w:p>
    <w:p w:rsidR="00EB55F7" w:rsidRDefault="00EB55F7" w:rsidP="00EB55F7">
      <w:pPr>
        <w:pStyle w:val="ListParagraph"/>
        <w:rPr>
          <w:sz w:val="22"/>
          <w:szCs w:val="22"/>
          <w:highlight w:val="yellow"/>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Moffat, A. C., et al., eds. </w:t>
      </w:r>
      <w:r>
        <w:rPr>
          <w:i/>
          <w:sz w:val="22"/>
          <w:szCs w:val="22"/>
        </w:rPr>
        <w:t xml:space="preserve">Clarke’s Isolation and Identification of Drugs. </w:t>
      </w:r>
      <w:r>
        <w:rPr>
          <w:sz w:val="22"/>
          <w:szCs w:val="22"/>
        </w:rPr>
        <w:t>2</w:t>
      </w:r>
      <w:r>
        <w:rPr>
          <w:sz w:val="22"/>
          <w:szCs w:val="22"/>
          <w:vertAlign w:val="superscript"/>
        </w:rPr>
        <w:t>nd</w:t>
      </w:r>
      <w:r>
        <w:rPr>
          <w:sz w:val="22"/>
          <w:szCs w:val="22"/>
        </w:rPr>
        <w:t xml:space="preserve"> Edition. London:  Pharmaceutical Press, 1986.</w:t>
      </w:r>
    </w:p>
    <w:p w:rsidR="00EB55F7" w:rsidRDefault="00EB55F7" w:rsidP="00EB55F7">
      <w:pPr>
        <w:pStyle w:val="ListParagraph"/>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Moffat, A.C., et al., eds. </w:t>
      </w:r>
      <w:r>
        <w:rPr>
          <w:i/>
          <w:sz w:val="22"/>
          <w:szCs w:val="22"/>
        </w:rPr>
        <w:t>Clarke’s Analysis of Drugs and Poisons.</w:t>
      </w:r>
      <w:r>
        <w:rPr>
          <w:sz w:val="22"/>
          <w:szCs w:val="22"/>
        </w:rPr>
        <w:t xml:space="preserve"> 4</w:t>
      </w:r>
      <w:r>
        <w:rPr>
          <w:sz w:val="22"/>
          <w:szCs w:val="22"/>
          <w:vertAlign w:val="superscript"/>
        </w:rPr>
        <w:t>rd</w:t>
      </w:r>
      <w:r>
        <w:rPr>
          <w:sz w:val="22"/>
          <w:szCs w:val="22"/>
        </w:rPr>
        <w:t xml:space="preserve"> Edition. London: Pharmaceutical Press, 2011.</w:t>
      </w:r>
    </w:p>
    <w:p w:rsidR="00EB55F7" w:rsidRDefault="00EB55F7" w:rsidP="00EB55F7">
      <w:pPr>
        <w:pStyle w:val="ListParagraph"/>
        <w:rPr>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 xml:space="preserve">Skoog, Douglas A., F. James Holler and Timothy A. Nieman.  </w:t>
      </w:r>
      <w:r>
        <w:rPr>
          <w:bCs/>
          <w:i/>
          <w:sz w:val="22"/>
          <w:szCs w:val="22"/>
        </w:rPr>
        <w:t>Principles of Instrumental Analysis</w:t>
      </w:r>
      <w:r>
        <w:rPr>
          <w:bCs/>
          <w:sz w:val="22"/>
          <w:szCs w:val="22"/>
        </w:rPr>
        <w:t>. 5</w:t>
      </w:r>
      <w:r>
        <w:rPr>
          <w:sz w:val="22"/>
          <w:szCs w:val="22"/>
          <w:vertAlign w:val="superscript"/>
        </w:rPr>
        <w:t xml:space="preserve">th </w:t>
      </w:r>
      <w:r>
        <w:rPr>
          <w:sz w:val="22"/>
          <w:szCs w:val="22"/>
        </w:rPr>
        <w:t xml:space="preserve">Edition. </w:t>
      </w:r>
      <w:proofErr w:type="spellStart"/>
      <w:r>
        <w:rPr>
          <w:sz w:val="22"/>
          <w:szCs w:val="22"/>
        </w:rPr>
        <w:t>Garcourt</w:t>
      </w:r>
      <w:proofErr w:type="spellEnd"/>
      <w:r>
        <w:rPr>
          <w:sz w:val="22"/>
          <w:szCs w:val="22"/>
        </w:rPr>
        <w:t xml:space="preserve"> Brace &amp; Company, 1998.</w:t>
      </w:r>
    </w:p>
    <w:p w:rsidR="00EB55F7" w:rsidRDefault="00EB55F7" w:rsidP="00EB55F7">
      <w:pPr>
        <w:pStyle w:val="ListParagraph"/>
        <w:rPr>
          <w:i/>
          <w:sz w:val="22"/>
          <w:szCs w:val="22"/>
        </w:rPr>
      </w:pPr>
    </w:p>
    <w:p w:rsidR="00EB55F7" w:rsidRDefault="00EB55F7" w:rsidP="00EB55F7">
      <w:pPr>
        <w:pStyle w:val="ListParagraph"/>
        <w:numPr>
          <w:ilvl w:val="1"/>
          <w:numId w:val="21"/>
        </w:numPr>
        <w:autoSpaceDE w:val="0"/>
        <w:autoSpaceDN w:val="0"/>
        <w:adjustRightInd w:val="0"/>
        <w:rPr>
          <w:b/>
          <w:sz w:val="22"/>
          <w:szCs w:val="22"/>
        </w:rPr>
      </w:pPr>
      <w:r>
        <w:rPr>
          <w:i/>
          <w:sz w:val="22"/>
          <w:szCs w:val="22"/>
        </w:rPr>
        <w:t xml:space="preserve">Agilent GC-MSD </w:t>
      </w:r>
      <w:proofErr w:type="spellStart"/>
      <w:r>
        <w:rPr>
          <w:i/>
          <w:sz w:val="22"/>
          <w:szCs w:val="22"/>
        </w:rPr>
        <w:t>ChemStation</w:t>
      </w:r>
      <w:proofErr w:type="spellEnd"/>
      <w:r>
        <w:rPr>
          <w:i/>
          <w:sz w:val="22"/>
          <w:szCs w:val="22"/>
        </w:rPr>
        <w:t xml:space="preserve"> and Instrument Operation Student Manual Course Number H4043A Volume 1</w:t>
      </w:r>
      <w:r>
        <w:rPr>
          <w:sz w:val="22"/>
          <w:szCs w:val="22"/>
        </w:rPr>
        <w:t>, Revision E.</w:t>
      </w:r>
      <w:proofErr w:type="gramStart"/>
      <w:r>
        <w:rPr>
          <w:sz w:val="22"/>
          <w:szCs w:val="22"/>
        </w:rPr>
        <w:t>02.xx.</w:t>
      </w:r>
      <w:proofErr w:type="gramEnd"/>
      <w:r>
        <w:rPr>
          <w:sz w:val="22"/>
          <w:szCs w:val="22"/>
        </w:rPr>
        <w:t xml:space="preserve"> Agilent Technologies: printed February 2008.</w:t>
      </w:r>
    </w:p>
    <w:p w:rsidR="00EB55F7" w:rsidRDefault="00EB55F7" w:rsidP="00EB55F7">
      <w:pPr>
        <w:pStyle w:val="ListParagraph"/>
        <w:rPr>
          <w:sz w:val="22"/>
          <w:szCs w:val="22"/>
        </w:rPr>
      </w:pPr>
    </w:p>
    <w:p w:rsidR="00EB55F7" w:rsidRDefault="00EB55F7" w:rsidP="00EB55F7">
      <w:pPr>
        <w:pStyle w:val="ListParagraph"/>
        <w:numPr>
          <w:ilvl w:val="1"/>
          <w:numId w:val="21"/>
        </w:numPr>
        <w:autoSpaceDE w:val="0"/>
        <w:autoSpaceDN w:val="0"/>
        <w:adjustRightInd w:val="0"/>
        <w:rPr>
          <w:b/>
          <w:sz w:val="22"/>
          <w:szCs w:val="22"/>
        </w:rPr>
      </w:pPr>
      <w:r>
        <w:rPr>
          <w:i/>
          <w:sz w:val="22"/>
          <w:szCs w:val="22"/>
        </w:rPr>
        <w:t>Guide for the Use of the International System of Units (SI).</w:t>
      </w:r>
      <w:r>
        <w:rPr>
          <w:sz w:val="22"/>
          <w:szCs w:val="22"/>
        </w:rPr>
        <w:t xml:space="preserve"> NIST Special Publication 811, 2008 Ed., (March 2008; 2nd printing November 2008). p.43.</w:t>
      </w:r>
      <w:r>
        <w:rPr>
          <w:b/>
          <w:bCs/>
          <w:sz w:val="22"/>
          <w:szCs w:val="22"/>
        </w:rPr>
        <w:t xml:space="preserve"> </w:t>
      </w:r>
    </w:p>
    <w:p w:rsidR="00EB55F7" w:rsidRDefault="00EB55F7" w:rsidP="00EB55F7">
      <w:pPr>
        <w:pStyle w:val="ListParagraph"/>
        <w:rPr>
          <w:b/>
          <w:sz w:val="22"/>
          <w:szCs w:val="22"/>
          <w:highlight w:val="yellow"/>
        </w:rPr>
      </w:pPr>
    </w:p>
    <w:p w:rsidR="00EB55F7" w:rsidRDefault="00EB55F7" w:rsidP="00EB55F7">
      <w:pPr>
        <w:pStyle w:val="ListParagraph"/>
        <w:numPr>
          <w:ilvl w:val="0"/>
          <w:numId w:val="21"/>
        </w:numPr>
        <w:autoSpaceDE w:val="0"/>
        <w:autoSpaceDN w:val="0"/>
        <w:adjustRightInd w:val="0"/>
        <w:rPr>
          <w:b/>
          <w:sz w:val="22"/>
          <w:szCs w:val="22"/>
        </w:rPr>
      </w:pPr>
      <w:r>
        <w:rPr>
          <w:b/>
          <w:sz w:val="22"/>
          <w:szCs w:val="22"/>
        </w:rPr>
        <w:t>Records</w:t>
      </w:r>
    </w:p>
    <w:p w:rsidR="00EB55F7" w:rsidRDefault="00EB55F7" w:rsidP="00EB55F7">
      <w:pPr>
        <w:pStyle w:val="ListParagraph"/>
        <w:autoSpaceDE w:val="0"/>
        <w:autoSpaceDN w:val="0"/>
        <w:adjustRightInd w:val="0"/>
        <w:ind w:left="360"/>
        <w:rPr>
          <w:b/>
          <w:sz w:val="22"/>
          <w:szCs w:val="22"/>
        </w:rPr>
      </w:pPr>
    </w:p>
    <w:p w:rsidR="00EB55F7" w:rsidRDefault="00EB55F7" w:rsidP="00EB55F7">
      <w:pPr>
        <w:pStyle w:val="ListParagraph"/>
        <w:numPr>
          <w:ilvl w:val="1"/>
          <w:numId w:val="21"/>
        </w:numPr>
        <w:autoSpaceDE w:val="0"/>
        <w:autoSpaceDN w:val="0"/>
        <w:adjustRightInd w:val="0"/>
        <w:rPr>
          <w:b/>
          <w:sz w:val="22"/>
          <w:szCs w:val="22"/>
        </w:rPr>
      </w:pPr>
      <w:r>
        <w:rPr>
          <w:sz w:val="22"/>
          <w:szCs w:val="22"/>
        </w:rPr>
        <w:t>GC-MS Maintenance Log</w:t>
      </w:r>
    </w:p>
    <w:p w:rsidR="00EB55F7" w:rsidRDefault="00EB55F7" w:rsidP="00EB55F7">
      <w:pPr>
        <w:pStyle w:val="ListParagraph"/>
        <w:numPr>
          <w:ilvl w:val="1"/>
          <w:numId w:val="21"/>
        </w:numPr>
        <w:autoSpaceDE w:val="0"/>
        <w:autoSpaceDN w:val="0"/>
        <w:adjustRightInd w:val="0"/>
        <w:rPr>
          <w:b/>
          <w:sz w:val="22"/>
          <w:szCs w:val="22"/>
        </w:rPr>
      </w:pPr>
      <w:r>
        <w:rPr>
          <w:sz w:val="22"/>
          <w:szCs w:val="22"/>
        </w:rPr>
        <w:t>GC-MS Daily QCC Log</w:t>
      </w:r>
    </w:p>
    <w:p w:rsidR="00EB55F7" w:rsidRDefault="00EB55F7" w:rsidP="00EB55F7">
      <w:pPr>
        <w:pStyle w:val="ListParagraph"/>
        <w:numPr>
          <w:ilvl w:val="1"/>
          <w:numId w:val="21"/>
        </w:numPr>
        <w:autoSpaceDE w:val="0"/>
        <w:autoSpaceDN w:val="0"/>
        <w:adjustRightInd w:val="0"/>
        <w:rPr>
          <w:b/>
          <w:sz w:val="22"/>
          <w:szCs w:val="22"/>
        </w:rPr>
      </w:pPr>
      <w:r>
        <w:rPr>
          <w:sz w:val="22"/>
          <w:szCs w:val="22"/>
        </w:rPr>
        <w:t>GC-MS Monthly QCC Log</w:t>
      </w:r>
    </w:p>
    <w:p w:rsidR="00EB55F7" w:rsidRDefault="00EB55F7" w:rsidP="00EB55F7">
      <w:pPr>
        <w:pStyle w:val="ListParagraph"/>
        <w:numPr>
          <w:ilvl w:val="1"/>
          <w:numId w:val="21"/>
        </w:numPr>
        <w:autoSpaceDE w:val="0"/>
        <w:autoSpaceDN w:val="0"/>
        <w:adjustRightInd w:val="0"/>
        <w:rPr>
          <w:b/>
          <w:sz w:val="22"/>
          <w:szCs w:val="22"/>
        </w:rPr>
      </w:pPr>
      <w:r>
        <w:rPr>
          <w:sz w:val="22"/>
          <w:szCs w:val="22"/>
        </w:rPr>
        <w:t>GC-MS Activity Log</w:t>
      </w:r>
    </w:p>
    <w:p w:rsidR="00EB55F7" w:rsidRDefault="00EB55F7" w:rsidP="00EB55F7">
      <w:pPr>
        <w:pStyle w:val="ListParagraph"/>
        <w:numPr>
          <w:ilvl w:val="1"/>
          <w:numId w:val="21"/>
        </w:numPr>
        <w:autoSpaceDE w:val="0"/>
        <w:autoSpaceDN w:val="0"/>
        <w:adjustRightInd w:val="0"/>
        <w:rPr>
          <w:b/>
          <w:sz w:val="22"/>
          <w:szCs w:val="22"/>
        </w:rPr>
      </w:pPr>
      <w:r>
        <w:rPr>
          <w:sz w:val="22"/>
          <w:szCs w:val="22"/>
        </w:rPr>
        <w:t>Case record</w:t>
      </w:r>
    </w:p>
    <w:p w:rsidR="00EB55F7" w:rsidRDefault="00EB55F7" w:rsidP="00EB55F7">
      <w:pPr>
        <w:autoSpaceDE w:val="0"/>
        <w:autoSpaceDN w:val="0"/>
        <w:adjustRightInd w:val="0"/>
        <w:ind w:left="360"/>
        <w:rPr>
          <w:b/>
          <w:sz w:val="22"/>
          <w:szCs w:val="22"/>
        </w:rPr>
      </w:pPr>
    </w:p>
    <w:p w:rsidR="00EB55F7" w:rsidRDefault="00EB55F7" w:rsidP="00EB55F7">
      <w:pPr>
        <w:jc w:val="both"/>
        <w:rPr>
          <w:b/>
          <w:sz w:val="22"/>
          <w:szCs w:val="22"/>
        </w:rPr>
      </w:pPr>
    </w:p>
    <w:p w:rsidR="00EB55F7" w:rsidRDefault="00EB55F7" w:rsidP="00EB55F7">
      <w:pPr>
        <w:jc w:val="both"/>
        <w:rPr>
          <w:b/>
          <w:sz w:val="22"/>
          <w:szCs w:val="22"/>
        </w:rPr>
      </w:pPr>
    </w:p>
    <w:p w:rsidR="00EB55F7" w:rsidRDefault="00EB55F7" w:rsidP="00EB55F7">
      <w:pPr>
        <w:jc w:val="both"/>
        <w:rPr>
          <w:b/>
          <w:sz w:val="22"/>
          <w:szCs w:val="22"/>
        </w:rPr>
      </w:pPr>
      <w:r>
        <w:rPr>
          <w:b/>
          <w:sz w:val="22"/>
          <w:szCs w:val="22"/>
        </w:rPr>
        <w:br w:type="page"/>
      </w:r>
    </w:p>
    <w:p w:rsidR="00EB55F7" w:rsidRDefault="00EB55F7" w:rsidP="00EB55F7">
      <w:pPr>
        <w:autoSpaceDE w:val="0"/>
        <w:autoSpaceDN w:val="0"/>
        <w:adjustRightInd w:val="0"/>
        <w:ind w:left="360"/>
        <w:jc w:val="both"/>
        <w:rPr>
          <w:b/>
          <w:sz w:val="22"/>
          <w:szCs w:val="22"/>
        </w:rPr>
      </w:pPr>
    </w:p>
    <w:tbl>
      <w:tblPr>
        <w:tblW w:w="9450" w:type="dxa"/>
        <w:tblInd w:w="-60" w:type="dxa"/>
        <w:tblLayout w:type="fixed"/>
        <w:tblCellMar>
          <w:left w:w="120" w:type="dxa"/>
          <w:right w:w="120" w:type="dxa"/>
        </w:tblCellMar>
        <w:tblLook w:val="04A0" w:firstRow="1" w:lastRow="0" w:firstColumn="1" w:lastColumn="0" w:noHBand="0" w:noVBand="1"/>
      </w:tblPr>
      <w:tblGrid>
        <w:gridCol w:w="2250"/>
        <w:gridCol w:w="1260"/>
        <w:gridCol w:w="5940"/>
      </w:tblGrid>
      <w:tr w:rsidR="00EB55F7" w:rsidTr="00E80248">
        <w:tc>
          <w:tcPr>
            <w:tcW w:w="9450" w:type="dxa"/>
            <w:gridSpan w:val="3"/>
            <w:tcBorders>
              <w:top w:val="single" w:sz="8" w:space="0" w:color="000000"/>
              <w:left w:val="single" w:sz="8" w:space="0" w:color="000000"/>
              <w:bottom w:val="single" w:sz="8" w:space="0" w:color="000000"/>
              <w:right w:val="single" w:sz="8" w:space="0" w:color="000000"/>
            </w:tcBorders>
            <w:shd w:val="pct5" w:color="000000" w:fill="FFFFFF"/>
          </w:tcPr>
          <w:p w:rsidR="00EB55F7" w:rsidRDefault="00EB55F7" w:rsidP="00E80248">
            <w:pPr>
              <w:spacing w:line="120" w:lineRule="exact"/>
              <w:jc w:val="both"/>
              <w:rPr>
                <w:sz w:val="22"/>
                <w:szCs w:val="22"/>
              </w:rPr>
            </w:pP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b/>
                <w:bCs/>
                <w:sz w:val="22"/>
                <w:szCs w:val="22"/>
              </w:rPr>
              <w:t>Revision History</w:t>
            </w:r>
          </w:p>
        </w:tc>
      </w:tr>
      <w:tr w:rsidR="00EB55F7" w:rsidTr="00E80248">
        <w:trPr>
          <w:trHeight w:val="721"/>
        </w:trPr>
        <w:tc>
          <w:tcPr>
            <w:tcW w:w="2250" w:type="dxa"/>
            <w:tcBorders>
              <w:top w:val="single" w:sz="8" w:space="0" w:color="000000"/>
              <w:left w:val="single" w:sz="8" w:space="0" w:color="000000"/>
              <w:bottom w:val="single" w:sz="8" w:space="0" w:color="000000"/>
              <w:right w:val="single" w:sz="8" w:space="0" w:color="000000"/>
            </w:tcBorders>
            <w:shd w:val="pct5" w:color="000000" w:fill="FFFFFF"/>
          </w:tcPr>
          <w:p w:rsidR="00EB55F7" w:rsidRDefault="00EB55F7" w:rsidP="00E80248">
            <w:pPr>
              <w:spacing w:line="120" w:lineRule="exact"/>
              <w:jc w:val="both"/>
              <w:rPr>
                <w:sz w:val="22"/>
                <w:szCs w:val="22"/>
              </w:rPr>
            </w:pP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Effective Date</w:t>
            </w:r>
          </w:p>
        </w:tc>
        <w:tc>
          <w:tcPr>
            <w:tcW w:w="1260" w:type="dxa"/>
            <w:tcBorders>
              <w:top w:val="single" w:sz="8" w:space="0" w:color="000000"/>
              <w:left w:val="single" w:sz="8" w:space="0" w:color="000000"/>
              <w:bottom w:val="single" w:sz="8" w:space="0" w:color="000000"/>
              <w:right w:val="single" w:sz="8" w:space="0" w:color="000000"/>
            </w:tcBorders>
            <w:shd w:val="pct5" w:color="000000" w:fill="FFFFFF"/>
          </w:tcPr>
          <w:p w:rsidR="00EB55F7" w:rsidRDefault="00EB55F7" w:rsidP="00E80248">
            <w:pPr>
              <w:spacing w:line="120" w:lineRule="exact"/>
              <w:jc w:val="both"/>
              <w:rPr>
                <w:sz w:val="22"/>
                <w:szCs w:val="22"/>
              </w:rPr>
            </w:pP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Version</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Number</w:t>
            </w:r>
          </w:p>
        </w:tc>
        <w:tc>
          <w:tcPr>
            <w:tcW w:w="5940" w:type="dxa"/>
            <w:tcBorders>
              <w:top w:val="single" w:sz="8" w:space="0" w:color="000000"/>
              <w:left w:val="single" w:sz="8" w:space="0" w:color="000000"/>
              <w:bottom w:val="single" w:sz="8" w:space="0" w:color="000000"/>
              <w:right w:val="single" w:sz="8" w:space="0" w:color="000000"/>
            </w:tcBorders>
            <w:shd w:val="pct5" w:color="000000" w:fill="FFFFFF"/>
          </w:tcPr>
          <w:p w:rsidR="00EB55F7" w:rsidRDefault="00EB55F7" w:rsidP="00E80248">
            <w:pPr>
              <w:spacing w:line="120" w:lineRule="exact"/>
              <w:jc w:val="both"/>
              <w:rPr>
                <w:sz w:val="22"/>
                <w:szCs w:val="22"/>
              </w:rPr>
            </w:pP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Reason</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1/1/13</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ISO Compliance</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1/8/13</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Correction to 7.10.1-requirements for GC retention time comparison.</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8/7/13</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Incorporation of Uncertainty of Measurement and Measurement Assurance</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2/16/15</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4</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lines 5.1, 5.7.8.2, 6.4.2, 6.4.4.1, 6.4.6, 6.4.7.1, 7.3, 7.3.1 and 7.5.</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5/12/17</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5</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Added 5.6.3, 5.6.4, &amp; 5.6.5, Removed portions of 5.6.7.3., 5.6.7.4, Removed section 5.6.7.5</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12/14/17</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6</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Updated 5.1, 5.1.2.2, 5.6.2, 5.6.9, 5.7.8, 5.8.4, 6.3.2, 7.5, 7.6.2, to allow for electronic storage.  </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5.1.1.1, 5.1.2.1, 6.2, to reflect the current information recorded on the respective form.</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5.1.4, 6.4.2.2, 6.4.3.2, 6.4.4.2, 6.4.5.2, 6.4.6.2, 6.4.7.2, 7.2.4, 12.1 to reflect the current form title.</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5.1.5 due to electronic format of instrument logbook.</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5.2 to include all maintenance.</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Changed 5.6.1.1. to modify tune requirements.</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Reorganized 5.6.7 and 5.6.8 to reflect order of performance.</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Updated 6.1 to require the activity log to indicate the instrument is out of service when performing column or mass spectrometer maintenance. </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6.3</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6.4.1.2.</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6.4.6.1.21, 6.4.6.1.22, 6.4.6.1.23, 6.4.6.1.24.</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duplicate text in 7.9.2.</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Removed 12.1, 12.2, and 12.3.</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Updated 12.4.</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3/6/18</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7</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Added ISOTHERMAL method to 7.1.5.  Updated 9.3 to include </w:t>
            </w:r>
            <w:r>
              <w:rPr>
                <w:sz w:val="22"/>
                <w:szCs w:val="22"/>
              </w:rPr>
              <w:lastRenderedPageBreak/>
              <w:t>limitation to ISOTHERMAL method. Added 9.4 to inform chemist to use discretion when using GC-MS for isomer determination</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lastRenderedPageBreak/>
              <w:t>4/19/18</w:t>
            </w:r>
          </w:p>
        </w:tc>
        <w:tc>
          <w:tcPr>
            <w:tcW w:w="126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8</w:t>
            </w:r>
          </w:p>
        </w:tc>
        <w:tc>
          <w:tcPr>
            <w:tcW w:w="5940" w:type="dxa"/>
            <w:tcBorders>
              <w:top w:val="single" w:sz="8" w:space="0" w:color="000000"/>
              <w:left w:val="single" w:sz="8" w:space="0" w:color="000000"/>
              <w:bottom w:val="single" w:sz="8" w:space="0" w:color="000000"/>
              <w:right w:val="single" w:sz="8" w:space="0" w:color="000000"/>
            </w:tcBorders>
            <w:hideMark/>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Changed 7.1.3. low temperature program to Low2 with a run time of 15 minutes.  Changed 7.1.3.5. to 6.83 minutes final time and 7.1.3.6. to 15.0 minutes total time. Changed “CCBI Crime Laboratory Safety Manual” to “CCBI Health and Safety Manual”.</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9/5/19</w:t>
            </w:r>
          </w:p>
        </w:tc>
        <w:tc>
          <w:tcPr>
            <w:tcW w:w="1260" w:type="dxa"/>
            <w:tcBorders>
              <w:top w:val="single" w:sz="8" w:space="0" w:color="000000"/>
              <w:left w:val="single" w:sz="8" w:space="0" w:color="000000"/>
              <w:bottom w:val="single" w:sz="8" w:space="0" w:color="000000"/>
              <w:right w:val="single" w:sz="8" w:space="0" w:color="000000"/>
            </w:tcBorders>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9</w:t>
            </w:r>
          </w:p>
        </w:tc>
        <w:tc>
          <w:tcPr>
            <w:tcW w:w="5940" w:type="dxa"/>
            <w:tcBorders>
              <w:top w:val="single" w:sz="8" w:space="0" w:color="000000"/>
              <w:left w:val="single" w:sz="8" w:space="0" w:color="000000"/>
              <w:bottom w:val="single" w:sz="8" w:space="0" w:color="000000"/>
              <w:right w:val="single" w:sz="8" w:space="0" w:color="000000"/>
            </w:tcBorders>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Added 7890 Gas Chromatograph to Equipment in 4.1.1.</w:t>
            </w:r>
          </w:p>
        </w:tc>
      </w:tr>
      <w:tr w:rsidR="00EB55F7" w:rsidTr="00E80248">
        <w:tc>
          <w:tcPr>
            <w:tcW w:w="2250" w:type="dxa"/>
            <w:tcBorders>
              <w:top w:val="single" w:sz="8" w:space="0" w:color="000000"/>
              <w:left w:val="single" w:sz="8" w:space="0" w:color="000000"/>
              <w:bottom w:val="single" w:sz="8" w:space="0" w:color="000000"/>
              <w:right w:val="single" w:sz="8" w:space="0" w:color="000000"/>
            </w:tcBorders>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3/13/20</w:t>
            </w:r>
          </w:p>
        </w:tc>
        <w:tc>
          <w:tcPr>
            <w:tcW w:w="1260" w:type="dxa"/>
            <w:tcBorders>
              <w:top w:val="single" w:sz="8" w:space="0" w:color="000000"/>
              <w:left w:val="single" w:sz="8" w:space="0" w:color="000000"/>
              <w:bottom w:val="single" w:sz="8" w:space="0" w:color="000000"/>
              <w:right w:val="single" w:sz="8" w:space="0" w:color="000000"/>
            </w:tcBorders>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10</w:t>
            </w:r>
          </w:p>
        </w:tc>
        <w:tc>
          <w:tcPr>
            <w:tcW w:w="5940" w:type="dxa"/>
            <w:tcBorders>
              <w:top w:val="single" w:sz="8" w:space="0" w:color="000000"/>
              <w:left w:val="single" w:sz="8" w:space="0" w:color="000000"/>
              <w:bottom w:val="single" w:sz="8" w:space="0" w:color="000000"/>
              <w:right w:val="single" w:sz="8" w:space="0" w:color="000000"/>
            </w:tcBorders>
          </w:tcPr>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3. Abbreviations - removed abbreviations </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4.3 Materials - Added Merlin </w:t>
            </w:r>
            <w:proofErr w:type="spellStart"/>
            <w:r>
              <w:rPr>
                <w:sz w:val="22"/>
                <w:szCs w:val="22"/>
              </w:rPr>
              <w:t>microseal</w:t>
            </w:r>
            <w:proofErr w:type="spellEnd"/>
            <w:r>
              <w:rPr>
                <w:sz w:val="22"/>
                <w:szCs w:val="22"/>
              </w:rPr>
              <w:t xml:space="preserve"> </w:t>
            </w:r>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 xml:space="preserve">6.4 Suggested Routine Maintenance - added Merlin </w:t>
            </w:r>
            <w:proofErr w:type="spellStart"/>
            <w:r>
              <w:rPr>
                <w:sz w:val="22"/>
                <w:szCs w:val="22"/>
              </w:rPr>
              <w:t>microseal</w:t>
            </w:r>
            <w:proofErr w:type="spellEnd"/>
          </w:p>
          <w:p w:rsidR="00EB55F7" w:rsidRDefault="00EB55F7" w:rsidP="00E80248">
            <w:pPr>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after="58" w:line="276" w:lineRule="auto"/>
              <w:jc w:val="both"/>
              <w:rPr>
                <w:sz w:val="22"/>
                <w:szCs w:val="22"/>
              </w:rPr>
            </w:pPr>
            <w:r>
              <w:rPr>
                <w:sz w:val="22"/>
                <w:szCs w:val="22"/>
              </w:rPr>
              <w:t>Changed ISOTHERMAL method to ISOTHERMAL2 throughout the procedure</w:t>
            </w:r>
          </w:p>
        </w:tc>
      </w:tr>
    </w:tbl>
    <w:p w:rsidR="00EB55F7" w:rsidRDefault="00EB55F7" w:rsidP="00EB55F7">
      <w:pPr>
        <w:jc w:val="both"/>
        <w:rPr>
          <w:rFonts w:cs="Arial"/>
          <w:b/>
          <w:sz w:val="22"/>
          <w:szCs w:val="22"/>
          <w:u w:val="single"/>
        </w:rPr>
      </w:pPr>
    </w:p>
    <w:p w:rsidR="00EB55F7" w:rsidRDefault="00EB55F7" w:rsidP="00EB55F7">
      <w:pPr>
        <w:tabs>
          <w:tab w:val="left" w:pos="360"/>
          <w:tab w:val="left" w:pos="720"/>
          <w:tab w:val="left" w:pos="1080"/>
          <w:tab w:val="left" w:pos="1440"/>
          <w:tab w:val="left" w:pos="1800"/>
          <w:tab w:val="left" w:pos="2160"/>
          <w:tab w:val="left" w:pos="2520"/>
          <w:tab w:val="left" w:pos="2880"/>
          <w:tab w:val="left" w:pos="3240"/>
          <w:tab w:val="left" w:pos="3600"/>
          <w:tab w:val="left" w:pos="3960"/>
          <w:tab w:val="left" w:pos="4320"/>
          <w:tab w:val="left" w:pos="4680"/>
          <w:tab w:val="left" w:pos="5040"/>
          <w:tab w:val="left" w:pos="5400"/>
          <w:tab w:val="left" w:pos="5760"/>
          <w:tab w:val="left" w:pos="6120"/>
          <w:tab w:val="left" w:pos="6480"/>
          <w:tab w:val="left" w:pos="6840"/>
          <w:tab w:val="left" w:pos="7200"/>
          <w:tab w:val="left" w:pos="7560"/>
          <w:tab w:val="left" w:pos="7920"/>
          <w:tab w:val="left" w:pos="8280"/>
          <w:tab w:val="left" w:pos="8640"/>
          <w:tab w:val="left" w:pos="9000"/>
        </w:tabs>
        <w:jc w:val="both"/>
        <w:rPr>
          <w:b/>
          <w:sz w:val="22"/>
          <w:szCs w:val="22"/>
        </w:rPr>
      </w:pPr>
    </w:p>
    <w:p w:rsidR="00EB55F7" w:rsidRDefault="00EB55F7" w:rsidP="00EB55F7">
      <w:pPr>
        <w:jc w:val="both"/>
        <w:rPr>
          <w:rFonts w:cs="Arial"/>
          <w:b/>
          <w:sz w:val="22"/>
          <w:szCs w:val="22"/>
          <w:u w:val="single"/>
        </w:rPr>
      </w:pPr>
    </w:p>
    <w:sectPr w:rsidR="00EB55F7" w:rsidSect="00CF2ADA">
      <w:headerReference w:type="default" r:id="rId31"/>
      <w:pgSz w:w="12240" w:h="15840"/>
      <w:pgMar w:top="2448"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rsidR="00FE351A" w:rsidRDefault="00FE351A" w:rsidP="00CF2ADA">
      <w:r>
        <w:separator/>
      </w:r>
    </w:p>
  </w:endnote>
  <w:endnote w:type="continuationSeparator" w:id="0">
    <w:p w:rsidR="00FE351A" w:rsidRDefault="00FE351A" w:rsidP="00CF2AD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mbria Math">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Times-Roman">
    <w:altName w:val="Times New Roman"/>
    <w:panose1 w:val="00000000000000000000"/>
    <w:charset w:val="00"/>
    <w:family w:val="roman"/>
    <w:notTrueType/>
    <w:pitch w:val="default"/>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rsidP="00CF2ADA">
    <w:pPr>
      <w:pStyle w:val="Footer"/>
      <w:ind w:right="-720" w:hanging="540"/>
    </w:pPr>
    <w:r>
      <w:rPr>
        <w:noProof/>
      </w:rPr>
      <mc:AlternateContent>
        <mc:Choice Requires="wps">
          <w:drawing>
            <wp:anchor distT="0" distB="0" distL="114300" distR="114300" simplePos="0" relativeHeight="251657216" behindDoc="0" locked="0" layoutInCell="1" allowOverlap="1" wp14:anchorId="7751A288" wp14:editId="11D53086">
              <wp:simplePos x="0" y="0"/>
              <wp:positionH relativeFrom="column">
                <wp:posOffset>26670</wp:posOffset>
              </wp:positionH>
              <wp:positionV relativeFrom="paragraph">
                <wp:posOffset>57150</wp:posOffset>
              </wp:positionV>
              <wp:extent cx="6400800" cy="0"/>
              <wp:effectExtent l="7620" t="9525" r="11430" b="9525"/>
              <wp:wrapNone/>
              <wp:docPr id="68" name="AutoShape 1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4008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7BE66B36" id="_x0000_t32" coordsize="21600,21600" o:spt="32" o:oned="t" path="m,l21600,21600e" filled="f">
              <v:path arrowok="t" fillok="f" o:connecttype="none"/>
              <o:lock v:ext="edit" shapetype="t"/>
            </v:shapetype>
            <v:shape id="AutoShape 15" o:spid="_x0000_s1026" type="#_x0000_t32" style="position:absolute;margin-left:2.1pt;margin-top:4.5pt;width:7in;height:0;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Lz46HwIAAD0EAAAOAAAAZHJzL2Uyb0RvYy54bWysU02P2jAQvVfqf7B8Z5PQQCEirFYJ9LJt&#10;kXb7A4ztJFYd27INAVX97x0bgtj2UlXlYMaZmTcf73n1eOolOnLrhFYlzh5SjLiimgnVlvjb63ay&#10;wMh5ohiRWvESn7nDj+v371aDKfhUd1oybhGAKFcMpsSd96ZIEkc73hP3oA1X4Gy07YmHq20TZskA&#10;6L1Mpmk6TwZtmbGacufga31x4nXEbxpO/demcdwjWWLozcfTxnMfzmS9IkVriekEvbZB/qGLnggF&#10;RW9QNfEEHaz4A6oX1GqnG/9AdZ/ophGUxxlgmiz9bZqXjhgeZ4HlOHNbk/t/sPTLcWeRYCWeA1OK&#10;9MDR08HrWBpls7CgwbgC4iq1s2FEelIv5lnT7w4pXXVEtTxGv54NJGchI3mTEi7OQJn98FkziCFQ&#10;IG7r1Ng+QMIe0CmScr6Rwk8eUfg4z9N0kQJ3dPQlpBgTjXX+E9c9CkaJnbdEtJ2vtFJAvbZZLEOO&#10;z86HtkgxJoSqSm+FlFEBUqGhxMvZdBYTnJaCBWcIc7bdV9KiIwkair84I3juw6w+KBbBOk7Y5mp7&#10;IuTFhuJSBTwYDNq5WheR/Fimy81is8gn+XS+meRpXU+etlU+mW+zj7P6Q11VdfYztJblRScY4yp0&#10;Nwo2y/9OENenc5HaTbK3NSRv0eO+oNnxPzYdmQ1kXmSx1+y8syPjoNEYfH1P4RHc38G+f/XrXwAA&#10;AP//AwBQSwMEFAAGAAgAAAAhAAe3DEbaAAAABgEAAA8AAABkcnMvZG93bnJldi54bWxMj8FOwzAQ&#10;RO9I/QdrkbggaieiiKZxqqoSB460lbi68ZKkxOsodprQr2fLpRx3ZjT7Jl9PrhVn7EPjSUMyVyCQ&#10;Sm8bqjQc9m9PryBCNGRN6wk1/GCAdTG7y01m/UgfeN7FSnAJhcxoqGPsMilDWaMzYe47JPa+fO9M&#10;5LOvpO3NyOWulalSL9KZhvhDbTrc1lh+7wanAcOwSNRm6arD+2V8/Ewvp7Hba/1wP21WICJO8RaG&#10;Kz6jQ8FMRz+QDaLV8JxyUMOSB11dlaQsHP8EWeTyP37xCwAA//8DAFBLAQItABQABgAIAAAAIQC2&#10;gziS/gAAAOEBAAATAAAAAAAAAAAAAAAAAAAAAABbQ29udGVudF9UeXBlc10ueG1sUEsBAi0AFAAG&#10;AAgAAAAhADj9If/WAAAAlAEAAAsAAAAAAAAAAAAAAAAALwEAAF9yZWxzLy5yZWxzUEsBAi0AFAAG&#10;AAgAAAAhAAEvPjofAgAAPQQAAA4AAAAAAAAAAAAAAAAALgIAAGRycy9lMm9Eb2MueG1sUEsBAi0A&#10;FAAGAAgAAAAhAAe3DEbaAAAABgEAAA8AAAAAAAAAAAAAAAAAeQQAAGRycy9kb3ducmV2LnhtbFBL&#10;BQYAAAAABAAEAPMAAACABQAAAAA=&#10;"/>
          </w:pict>
        </mc:Fallback>
      </mc:AlternateContent>
    </w:r>
    <w:r>
      <w:tab/>
    </w:r>
    <w:r w:rsidRPr="00073DAD">
      <w:t xml:space="preserve">                  </w:t>
    </w:r>
  </w:p>
  <w:p w:rsidR="00BA1C02" w:rsidRDefault="00BA1C02" w:rsidP="00CF2ADA">
    <w:pPr>
      <w:pStyle w:val="Footer"/>
      <w:jc w:val="center"/>
      <w:rPr>
        <w:b/>
        <w:sz w:val="24"/>
        <w:szCs w:val="24"/>
      </w:rPr>
    </w:pPr>
    <w:r w:rsidRPr="00D3324C">
      <w:rPr>
        <w:b/>
      </w:rPr>
      <w:t xml:space="preserve">Page </w:t>
    </w:r>
    <w:r w:rsidRPr="00D3324C">
      <w:rPr>
        <w:b/>
        <w:sz w:val="24"/>
        <w:szCs w:val="24"/>
      </w:rPr>
      <w:fldChar w:fldCharType="begin"/>
    </w:r>
    <w:r w:rsidRPr="00D3324C">
      <w:rPr>
        <w:b/>
      </w:rPr>
      <w:instrText xml:space="preserve"> PAGE </w:instrText>
    </w:r>
    <w:r w:rsidRPr="00D3324C">
      <w:rPr>
        <w:b/>
        <w:sz w:val="24"/>
        <w:szCs w:val="24"/>
      </w:rPr>
      <w:fldChar w:fldCharType="separate"/>
    </w:r>
    <w:r>
      <w:rPr>
        <w:b/>
        <w:noProof/>
      </w:rPr>
      <w:t>113</w:t>
    </w:r>
    <w:r w:rsidRPr="00D3324C">
      <w:rPr>
        <w:b/>
        <w:sz w:val="24"/>
        <w:szCs w:val="24"/>
      </w:rPr>
      <w:fldChar w:fldCharType="end"/>
    </w:r>
    <w:r w:rsidRPr="00D3324C">
      <w:rPr>
        <w:b/>
      </w:rPr>
      <w:t xml:space="preserve"> of </w:t>
    </w:r>
    <w:r w:rsidRPr="00D3324C">
      <w:rPr>
        <w:b/>
        <w:sz w:val="24"/>
        <w:szCs w:val="24"/>
      </w:rPr>
      <w:fldChar w:fldCharType="begin"/>
    </w:r>
    <w:r w:rsidRPr="00D3324C">
      <w:rPr>
        <w:b/>
      </w:rPr>
      <w:instrText xml:space="preserve"> NUMPAGES  </w:instrText>
    </w:r>
    <w:r w:rsidRPr="00D3324C">
      <w:rPr>
        <w:b/>
        <w:sz w:val="24"/>
        <w:szCs w:val="24"/>
      </w:rPr>
      <w:fldChar w:fldCharType="separate"/>
    </w:r>
    <w:r>
      <w:rPr>
        <w:b/>
        <w:noProof/>
      </w:rPr>
      <w:t>132</w:t>
    </w:r>
    <w:r w:rsidRPr="00D3324C">
      <w:rPr>
        <w:b/>
        <w:sz w:val="24"/>
        <w:szCs w:val="24"/>
      </w:rPr>
      <w:fldChar w:fldCharType="end"/>
    </w:r>
  </w:p>
  <w:p w:rsidR="00BA1C02" w:rsidRPr="00D3324C" w:rsidRDefault="00BA1C02" w:rsidP="00CF2ADA">
    <w:pPr>
      <w:pStyle w:val="Footer"/>
      <w:jc w:val="center"/>
      <w:rPr>
        <w:b/>
        <w:sz w:val="24"/>
        <w:szCs w:val="24"/>
      </w:rPr>
    </w:pPr>
  </w:p>
  <w:p w:rsidR="00BA1C02" w:rsidRPr="00D3324C" w:rsidRDefault="00BA1C02" w:rsidP="00CF2ADA">
    <w:pPr>
      <w:pStyle w:val="Footer"/>
      <w:jc w:val="center"/>
      <w:rPr>
        <w:i/>
      </w:rPr>
    </w:pPr>
    <w:r w:rsidRPr="00D3324C">
      <w:rPr>
        <w:i/>
      </w:rPr>
      <w:t>All copies of this document are uncontrolled when printed.</w:t>
    </w:r>
  </w:p>
  <w:p w:rsidR="00BA1C02" w:rsidRDefault="00BA1C02" w:rsidP="00CF2ADA">
    <w:pPr>
      <w:pStyle w:val="Footer"/>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rsidR="00FE351A" w:rsidRDefault="00FE351A" w:rsidP="00CF2ADA">
      <w:r>
        <w:separator/>
      </w:r>
    </w:p>
  </w:footnote>
  <w:footnote w:type="continuationSeparator" w:id="0">
    <w:p w:rsidR="00FE351A" w:rsidRDefault="00FE351A" w:rsidP="00CF2AD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Pr="001534F3" w:rsidRDefault="00BA1C02" w:rsidP="00CF2AD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013307" w:rsidRPr="001534F3" w:rsidRDefault="00013307" w:rsidP="00CF2ADA">
    <w:pPr>
      <w:pStyle w:val="Header"/>
    </w:pPr>
    <w:r w:rsidRPr="00EC3AF2">
      <w:rPr>
        <w:rFonts w:ascii="Calibri" w:eastAsia="Calibri" w:hAnsi="Calibri"/>
        <w:noProof/>
        <w:sz w:val="22"/>
        <w:szCs w:val="22"/>
      </w:rPr>
      <mc:AlternateContent>
        <mc:Choice Requires="wps">
          <w:drawing>
            <wp:anchor distT="0" distB="0" distL="114300" distR="114300" simplePos="0" relativeHeight="251664384" behindDoc="0" locked="0" layoutInCell="1" allowOverlap="1" wp14:anchorId="35ED5C19" wp14:editId="6DF2EEBD">
              <wp:simplePos x="0" y="0"/>
              <wp:positionH relativeFrom="column">
                <wp:posOffset>124460</wp:posOffset>
              </wp:positionH>
              <wp:positionV relativeFrom="paragraph">
                <wp:posOffset>180975</wp:posOffset>
              </wp:positionV>
              <wp:extent cx="5829300" cy="971550"/>
              <wp:effectExtent l="19050" t="19050" r="38100" b="38100"/>
              <wp:wrapNone/>
              <wp:docPr id="69" name="Text Box 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013307" w:rsidRDefault="00013307"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013307" w:rsidRDefault="00013307"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013307" w:rsidRDefault="00013307" w:rsidP="00EC3AF2">
                          <w:pPr>
                            <w:autoSpaceDE w:val="0"/>
                            <w:autoSpaceDN w:val="0"/>
                            <w:adjustRightInd w:val="0"/>
                            <w:jc w:val="center"/>
                            <w:rPr>
                              <w:rFonts w:ascii="Arial" w:hAnsi="Arial" w:cs="Arial"/>
                              <w:color w:val="000000"/>
                              <w:sz w:val="24"/>
                              <w:szCs w:val="24"/>
                            </w:rPr>
                          </w:pPr>
                        </w:p>
                        <w:p w:rsidR="00013307" w:rsidRPr="00CF2ADA" w:rsidRDefault="00013307" w:rsidP="00EC3AF2">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1/21/20</w:t>
                          </w:r>
                          <w:r>
                            <w:rPr>
                              <w:rFonts w:ascii="Arial" w:hAnsi="Arial" w:cs="Arial"/>
                            </w:rPr>
                            <w:tab/>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013307" w:rsidRPr="00CF2ADA" w:rsidRDefault="00013307" w:rsidP="00EC3AF2">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5ED5C19" id="_x0000_t202" coordsize="21600,21600" o:spt="202" path="m,l,21600r21600,l21600,xe">
              <v:stroke joinstyle="miter"/>
              <v:path gradientshapeok="t" o:connecttype="rect"/>
            </v:shapetype>
            <v:shape id="Text Box 69" o:spid="_x0000_s1026" type="#_x0000_t202" style="position:absolute;margin-left:9.8pt;margin-top:14.25pt;width:459pt;height:76.5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IyEuLAIAAFIEAAAOAAAAZHJzL2Uyb0RvYy54bWysVNtu2zAMfR+wfxD0vtpJmzYx4hRduw4D&#10;ugvQ7gMUWY6FSaJGKbGzrx8lp1nQbS/D/CCIInV0eEh6eT1Yw3YKgwZX88lZyZlyEhrtNjX/+nT/&#10;Zs5ZiMI1woBTNd+rwK9Xr18te1+pKXRgGoWMQFyoel/zLkZfFUWQnbIinIFXjpwtoBWRTNwUDYqe&#10;0K0ppmV5WfSAjUeQKgQ6vRudfJXx21bJ+Lltg4rM1Jy4xbxiXtdpLVZLUW1Q+E7LAw3xDyys0I4e&#10;PULdiSjYFvVvUFZLhABtPJNgC2hbLVXOgbKZlC+yeeyEVzkXEif4o0zh/8HKT7svyHRT88sFZ05Y&#10;qtGTGiJ7CwOjI9Kn96GisEdPgXGgc6pzzjX4B5DfAnNw2wm3UTeI0HdKNMRvkm4WJ1dHnJBA1v1H&#10;aOgdsY2QgYYWbRKP5GCETnXaH2uTuEg6nM2ni/OSXJJ8i6vJbJaLV4jq+bbHEN8rsCxtao5U+4wu&#10;dg8hJjaieg5JjwUwurnXxmQDN+tbg2wnqE/u85cTeBFmHOtJqfJ8OiMi1pNsEfUoxl/hyvz9Cc7q&#10;SM1vtK35/BgkqiThO9fk1oxCm3FP9I07aJpkHAWNw3o41GgNzZ7URRibnIaSNh3gD856avCah+9b&#10;gYoz88FRhRaTi4s0Edm4mF1NycBTz/rUI5wkKEqXs3F7G/MUJfEc3FAlW51FTiUfmRy4UuNm7Q9D&#10;libj1M5Rv34Fq58AAAD//wMAUEsDBBQABgAIAAAAIQCAzlm93gAAAAkBAAAPAAAAZHJzL2Rvd25y&#10;ZXYueG1sTI/BTsMwEETvSPyDtUjcqJOihiTEqapKPfQElIqza2+TQLwOsduGv2c50ePsG83OVMvJ&#10;9eKMY+g8KUhnCQgk421HjYL9++YhBxGiJqt7T6jgBwMs69ubSpfWX+gNz7vYCA6hUGoFbYxDKWUw&#10;LTodZn5AYnb0o9OR5dhIO+oLh7tezpMkk053xB9aPeC6RfO1OzkFWfr66dab6bjPv4thm72Yj9XW&#10;KHV/N62eQUSc4r8Z/upzdai508GfyAbRsy4ydiqY5wsQzIvHJz4cGOTpAmRdyesF9S8AAAD//wMA&#10;UEsBAi0AFAAGAAgAAAAhALaDOJL+AAAA4QEAABMAAAAAAAAAAAAAAAAAAAAAAFtDb250ZW50X1R5&#10;cGVzXS54bWxQSwECLQAUAAYACAAAACEAOP0h/9YAAACUAQAACwAAAAAAAAAAAAAAAAAvAQAAX3Jl&#10;bHMvLnJlbHNQSwECLQAUAAYACAAAACEAeCMhLiwCAABSBAAADgAAAAAAAAAAAAAAAAAuAgAAZHJz&#10;L2Uyb0RvYy54bWxQSwECLQAUAAYACAAAACEAgM5Zvd4AAAAJAQAADwAAAAAAAAAAAAAAAACGBAAA&#10;ZHJzL2Rvd25yZXYueG1sUEsFBgAAAAAEAAQA8wAAAJEFAAAAAA==&#10;" strokeweight="4.75pt">
              <v:stroke linestyle="thickBetweenThin"/>
              <v:textbox>
                <w:txbxContent>
                  <w:p w:rsidR="00013307" w:rsidRDefault="00013307"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013307" w:rsidRDefault="00013307" w:rsidP="00EC3AF2">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013307" w:rsidRDefault="00013307" w:rsidP="00EC3AF2">
                    <w:pPr>
                      <w:autoSpaceDE w:val="0"/>
                      <w:autoSpaceDN w:val="0"/>
                      <w:adjustRightInd w:val="0"/>
                      <w:jc w:val="center"/>
                      <w:rPr>
                        <w:rFonts w:ascii="Arial" w:hAnsi="Arial" w:cs="Arial"/>
                        <w:color w:val="000000"/>
                        <w:sz w:val="24"/>
                        <w:szCs w:val="24"/>
                      </w:rPr>
                    </w:pPr>
                  </w:p>
                  <w:p w:rsidR="00013307" w:rsidRPr="00CF2ADA" w:rsidRDefault="00013307" w:rsidP="00EC3AF2">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1/21/20</w:t>
                    </w:r>
                    <w:r>
                      <w:rPr>
                        <w:rFonts w:ascii="Arial" w:hAnsi="Arial" w:cs="Arial"/>
                      </w:rPr>
                      <w:tab/>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013307" w:rsidRPr="00CF2ADA" w:rsidRDefault="00013307" w:rsidP="00EC3AF2">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14</w:t>
                    </w:r>
                  </w:p>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1072" behindDoc="0" locked="0" layoutInCell="1" allowOverlap="1" wp14:anchorId="5654032C" wp14:editId="700A9303">
              <wp:simplePos x="0" y="0"/>
              <wp:positionH relativeFrom="column">
                <wp:posOffset>-27940</wp:posOffset>
              </wp:positionH>
              <wp:positionV relativeFrom="paragraph">
                <wp:posOffset>-200025</wp:posOffset>
              </wp:positionV>
              <wp:extent cx="5829300" cy="971550"/>
              <wp:effectExtent l="19050" t="19050" r="38100" b="3810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w:t>
                          </w:r>
                          <w:r w:rsidR="00013307">
                            <w:rPr>
                              <w:rFonts w:ascii="Arial" w:hAnsi="Arial" w:cs="Arial"/>
                            </w:rPr>
                            <w:t>1</w:t>
                          </w:r>
                          <w:r>
                            <w:rPr>
                              <w:rFonts w:ascii="Arial" w:hAnsi="Arial" w:cs="Arial"/>
                            </w:rPr>
                            <w:t>/</w:t>
                          </w:r>
                          <w:r w:rsidR="00013307">
                            <w:rPr>
                              <w:rFonts w:ascii="Arial" w:hAnsi="Arial" w:cs="Arial"/>
                            </w:rPr>
                            <w:t>21</w:t>
                          </w:r>
                          <w:r>
                            <w:rPr>
                              <w:rFonts w:ascii="Arial" w:hAnsi="Arial" w:cs="Arial"/>
                            </w:rPr>
                            <w:t>/</w:t>
                          </w:r>
                          <w:r w:rsidR="00013307">
                            <w:rPr>
                              <w:rFonts w:ascii="Arial" w:hAnsi="Arial" w:cs="Arial"/>
                            </w:rPr>
                            <w:t>20</w:t>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w:t>
                          </w:r>
                          <w:r w:rsidR="00013307">
                            <w:rPr>
                              <w:rFonts w:ascii="Arial" w:hAnsi="Arial" w:cs="Arial"/>
                            </w:rPr>
                            <w:t>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654032C" id="_x0000_t202" coordsize="21600,21600" o:spt="202" path="m,l,21600r21600,l21600,xe">
              <v:stroke joinstyle="miter"/>
              <v:path gradientshapeok="t" o:connecttype="rect"/>
            </v:shapetype>
            <v:shape id="Text Box 2" o:spid="_x0000_s1027" type="#_x0000_t202" style="position:absolute;margin-left:-2.2pt;margin-top:-15.75pt;width:459pt;height:76.5pt;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UWRtLQIAAFcEAAAOAAAAZHJzL2Uyb0RvYy54bWysVNtu2zAMfR+wfxD0vthxkzYx4hRdugwD&#10;ugvQ7gNkWY6FSaImKbG7ry8lp2nQbS/D/CCIInV0eEh6dT1oRQ7CeQmmotNJTokwHBppdhX9/rB9&#10;t6DEB2YapsCIij4KT6/Xb9+seluKAjpQjXAEQYwve1vRLgRbZpnnndDMT8AKg84WnGYBTbfLGsd6&#10;RNcqK/L8MuvBNdYBF97j6e3opOuE37aCh69t60UgqqLILaTVpbWOa7ZesXLnmO0kP9Jg/8BCM2nw&#10;0RPULQuM7J38DUpL7sBDGyYcdAZtK7lIOWA20/xVNvcdsyLlguJ4e5LJ/z9Y/uXwzRHZVLSgxDCN&#10;JXoQQyDvYSBFVKe3vsSge4thYcBjrHLK1Ns74D88MbDpmNmJG+eg7wRrkN003szOro44PoLU/Wdo&#10;8Bm2D5CAhtbpKB2KQRAdq/R4qkykwvFwviiWFzm6OPqWV9P5PJUuY+Xzbet8+ChAk7ipqMPKJ3R2&#10;uPMhsmHlc0h8zIOSzVYqlQy3qzfKkQPDLtmmLyXwKkwZ0lf0Mr8o5khEWxQtODmK8Ve4PH1/gtMy&#10;YOsrqSu6OAWxMkr4wTSpMQOTatwjfWWOmkYZR0HDUA+peEnwqHcNzSOK7GDsdJxM3HTgflHSY5dX&#10;1P/cMycoUZ8MFmo5nc3iWCRjNr8q0HDnnvrcwwxHKMyaknG7CWmUooYGbrCgrUxavzA5UsbuTSU4&#10;Tlocj3M7Rb38D9ZPAAAA//8DAFBLAwQUAAYACAAAACEAV8b2/d8AAAAKAQAADwAAAGRycy9kb3du&#10;cmV2LnhtbEyPwW7CMAyG75P2DpEn7QZpgVXQNUUIiQOnbQztHBLTFhqnawJ0bz/vxE6W7U+/PxfL&#10;wbXiin1oPClIxwkIJONtQ5WC/edmNAcRoiarW0+o4AcDLMvHh0Ln1t/oA6+7WAkOoZBrBXWMXS5l&#10;MDU6Hca+Q+Ld0fdOR277Stpe3zjctXKSJJl0uiG+UOsO1zWa8+7iFGTp+8mtN8NxP/9edNvszXyt&#10;tkap56dh9Qoi4hDvMPzpszqU7HTwF7JBtApGsxmTXKfpCwgGFuk0A3FgcsITWRby/wvlLwAAAP//&#10;AwBQSwECLQAUAAYACAAAACEAtoM4kv4AAADhAQAAEwAAAAAAAAAAAAAAAAAAAAAAW0NvbnRlbnRf&#10;VHlwZXNdLnhtbFBLAQItABQABgAIAAAAIQA4/SH/1gAAAJQBAAALAAAAAAAAAAAAAAAAAC8BAABf&#10;cmVscy8ucmVsc1BLAQItABQABgAIAAAAIQBsUWRtLQIAAFcEAAAOAAAAAAAAAAAAAAAAAC4CAABk&#10;cnMvZTJvRG9jLnhtbFBLAQItABQABgAIAAAAIQBXxvb93wAAAAoBAAAPAAAAAAAAAAAAAAAAAIcE&#10;AABkcnMvZG93bnJldi54bWxQSwUGAAAAAAQABADzAAAAkwU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w:t>
                    </w:r>
                    <w:r w:rsidR="00013307">
                      <w:rPr>
                        <w:rFonts w:ascii="Arial" w:hAnsi="Arial" w:cs="Arial"/>
                      </w:rPr>
                      <w:t>1</w:t>
                    </w:r>
                    <w:r>
                      <w:rPr>
                        <w:rFonts w:ascii="Arial" w:hAnsi="Arial" w:cs="Arial"/>
                      </w:rPr>
                      <w:t>/</w:t>
                    </w:r>
                    <w:r w:rsidR="00013307">
                      <w:rPr>
                        <w:rFonts w:ascii="Arial" w:hAnsi="Arial" w:cs="Arial"/>
                      </w:rPr>
                      <w:t>21</w:t>
                    </w:r>
                    <w:r>
                      <w:rPr>
                        <w:rFonts w:ascii="Arial" w:hAnsi="Arial" w:cs="Arial"/>
                      </w:rPr>
                      <w:t>/</w:t>
                    </w:r>
                    <w:r w:rsidR="00013307">
                      <w:rPr>
                        <w:rFonts w:ascii="Arial" w:hAnsi="Arial" w:cs="Arial"/>
                      </w:rPr>
                      <w:t>20</w:t>
                    </w:r>
                    <w:r>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DCTP01</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             Version: 1</w:t>
                    </w:r>
                    <w:r w:rsidR="00013307">
                      <w:rPr>
                        <w:rFonts w:ascii="Arial" w:hAnsi="Arial" w:cs="Arial"/>
                      </w:rPr>
                      <w:t>4</w:t>
                    </w:r>
                  </w:p>
                </w:txbxContent>
              </v:textbox>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3120" behindDoc="0" locked="0" layoutInCell="1" allowOverlap="1" wp14:anchorId="77D1BBC8" wp14:editId="441DE7C9">
              <wp:simplePos x="0" y="0"/>
              <wp:positionH relativeFrom="column">
                <wp:posOffset>-27940</wp:posOffset>
              </wp:positionH>
              <wp:positionV relativeFrom="paragraph">
                <wp:posOffset>-200025</wp:posOffset>
              </wp:positionV>
              <wp:extent cx="5829300" cy="971550"/>
              <wp:effectExtent l="19050" t="19050" r="38100" b="38100"/>
              <wp:wrapNone/>
              <wp:docPr id="38" name="Text Box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sidR="000D14F5">
                            <w:rPr>
                              <w:rFonts w:ascii="Arial" w:hAnsi="Arial" w:cs="Arial"/>
                            </w:rPr>
                            <w:t>1/21/20</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DCTP02</w:t>
                          </w:r>
                        </w:p>
                        <w:p w:rsidR="00BA1C02" w:rsidRDefault="00BA1C02" w:rsidP="00CF2ADA">
                          <w:pPr>
                            <w:autoSpaceDE w:val="0"/>
                            <w:autoSpaceDN w:val="0"/>
                            <w:adjustRightInd w:val="0"/>
                            <w:rPr>
                              <w:rFonts w:ascii="Arial" w:hAnsi="Arial" w:cs="Arial"/>
                            </w:rPr>
                          </w:pPr>
                          <w:r w:rsidRPr="00CF2ADA">
                            <w:rPr>
                              <w:rFonts w:ascii="Arial" w:hAnsi="Arial" w:cs="Arial"/>
                            </w:rPr>
                            <w:t xml:space="preserve">Issued By: </w:t>
                          </w:r>
                          <w:r>
                            <w:rPr>
                              <w:rFonts w:ascii="Arial" w:hAnsi="Arial" w:cs="Arial"/>
                            </w:rPr>
                            <w:t>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0D14F5">
                            <w:rPr>
                              <w:rFonts w:ascii="Arial" w:hAnsi="Arial" w:cs="Arial"/>
                            </w:rPr>
                            <w:t>6</w:t>
                          </w:r>
                        </w:p>
                        <w:p w:rsidR="00BA1C02" w:rsidRPr="00CF2ADA" w:rsidRDefault="00BA1C02" w:rsidP="00CF2ADA">
                          <w:pPr>
                            <w:autoSpaceDE w:val="0"/>
                            <w:autoSpaceDN w:val="0"/>
                            <w:adjustRightInd w:val="0"/>
                            <w:rPr>
                              <w:rFonts w:ascii="Arial" w:hAnsi="Arial" w:cs="Arial"/>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7D1BBC8" id="_x0000_t202" coordsize="21600,21600" o:spt="202" path="m,l,21600r21600,l21600,xe">
              <v:stroke joinstyle="miter"/>
              <v:path gradientshapeok="t" o:connecttype="rect"/>
            </v:shapetype>
            <v:shape id="Text Box 38" o:spid="_x0000_s1028" type="#_x0000_t202" style="position:absolute;margin-left:-2.2pt;margin-top:-15.75pt;width:459pt;height:76.5pt;z-index:251653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gM9LgIAAFkEAAAOAAAAZHJzL2Uyb0RvYy54bWysVNuO2yAQfa/Uf0C8N3Zuu4kVZ7XNNlWl&#10;7UXa7QdgjGNUYCiQ2OnXd8BJGm3bl6p+QAwzHGbOmfHqrteKHITzEkxJx6OcEmE41NLsSvr1eftm&#10;QYkPzNRMgRElPQpP79avX606W4gJtKBq4QiCGF90tqRtCLbIMs9boZkfgRUGnQ04zQKabpfVjnWI&#10;rlU2yfObrANXWwdceI+nD4OTrhN+0wgePjeNF4GokmJuIa0urVVcs/WKFTvHbCv5KQ32D1loJg0+&#10;eoF6YIGRvZO/QWnJHXhowoiDzqBpJBepBqxmnL+o5qllVqRakBxvLzT5/wfLPx2+OCLrkk5RKcM0&#10;avQs+kDeQk/wCPnprC8w7MliYOjxHHVOtXr7CPybJwY2LTM7ce8cdK1gNeY3jjezq6sDjo8gVfcR&#10;anyH7QMkoL5xOpKHdBBER52OF21iLhwP54vJcpqji6NveTuez5N4GSvOt63z4b0ATeKmpA61T+js&#10;8OhDzIYV55D4mAcl661UKhluV22UIweGfbJNXyrgRZgypCvpTT6dzDERbZG24ORAxl/h8vT9CU7L&#10;gM2vpC7p4hLEikjhO1On1gxMqmGP6Stz4jTSOBAa+qpP8k3OUlVQH5FkB0Ov42zipgX3g5IO+7yk&#10;/vueOUGJ+mBQqOV4NouDkYzZ/HaChrv2VNceZjhCYdWUDNtNSMMUOTRwj4I2MnEdlR8yOaWM/Zsk&#10;OM1aHJBrO0X9+iOsfwI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ap4DPS4CAABZBAAADgAAAAAAAAAAAAAAAAAuAgAA&#10;ZHJzL2Uyb0RvYy54bWxQSwECLQAUAAYACAAAACEAV8b2/d8AAAAKAQAADwAAAAAAAAAAAAAAAACI&#10;BAAAZHJzL2Rvd25yZXYueG1sUEsFBgAAAAAEAAQA8wAAAJQFA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sidR="000D14F5">
                      <w:rPr>
                        <w:rFonts w:ascii="Arial" w:hAnsi="Arial" w:cs="Arial"/>
                      </w:rPr>
                      <w:t>1/21/20</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DCTP02</w:t>
                    </w:r>
                  </w:p>
                  <w:p w:rsidR="00BA1C02" w:rsidRDefault="00BA1C02" w:rsidP="00CF2ADA">
                    <w:pPr>
                      <w:autoSpaceDE w:val="0"/>
                      <w:autoSpaceDN w:val="0"/>
                      <w:adjustRightInd w:val="0"/>
                      <w:rPr>
                        <w:rFonts w:ascii="Arial" w:hAnsi="Arial" w:cs="Arial"/>
                      </w:rPr>
                    </w:pPr>
                    <w:r w:rsidRPr="00CF2ADA">
                      <w:rPr>
                        <w:rFonts w:ascii="Arial" w:hAnsi="Arial" w:cs="Arial"/>
                      </w:rPr>
                      <w:t xml:space="preserve">Issued By: </w:t>
                    </w:r>
                    <w:r>
                      <w:rPr>
                        <w:rFonts w:ascii="Arial" w:hAnsi="Arial" w:cs="Arial"/>
                      </w:rPr>
                      <w:t>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0D14F5">
                      <w:rPr>
                        <w:rFonts w:ascii="Arial" w:hAnsi="Arial" w:cs="Arial"/>
                      </w:rPr>
                      <w:t>6</w:t>
                    </w:r>
                  </w:p>
                  <w:p w:rsidR="00BA1C02" w:rsidRPr="00CF2ADA" w:rsidRDefault="00BA1C02" w:rsidP="00CF2ADA">
                    <w:pPr>
                      <w:autoSpaceDE w:val="0"/>
                      <w:autoSpaceDN w:val="0"/>
                      <w:adjustRightInd w:val="0"/>
                      <w:rPr>
                        <w:rFonts w:ascii="Arial" w:hAnsi="Arial" w:cs="Arial"/>
                      </w:rPr>
                    </w:pPr>
                  </w:p>
                </w:txbxContent>
              </v:textbox>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4144" behindDoc="0" locked="0" layoutInCell="1" allowOverlap="1" wp14:anchorId="1F0ECE94" wp14:editId="1617C196">
              <wp:simplePos x="0" y="0"/>
              <wp:positionH relativeFrom="column">
                <wp:posOffset>-27940</wp:posOffset>
              </wp:positionH>
              <wp:positionV relativeFrom="paragraph">
                <wp:posOffset>-200025</wp:posOffset>
              </wp:positionV>
              <wp:extent cx="5829300" cy="971550"/>
              <wp:effectExtent l="19050" t="19050" r="38100" b="38100"/>
              <wp:wrapNone/>
              <wp:docPr id="41" name="Text Box 4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3/1/19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DCTP03</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F0ECE94" id="_x0000_t202" coordsize="21600,21600" o:spt="202" path="m,l,21600r21600,l21600,xe">
              <v:stroke joinstyle="miter"/>
              <v:path gradientshapeok="t" o:connecttype="rect"/>
            </v:shapetype>
            <v:shape id="Text Box 41" o:spid="_x0000_s1029" type="#_x0000_t202" style="position:absolute;margin-left:-2.2pt;margin-top:-15.75pt;width:459pt;height:76.5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iASoMAIAAFkEAAAOAAAAZHJzL2Uyb0RvYy54bWysVNuO2yAQfa/Uf0C8N3Zuu4kVZ7XNNlWl&#10;7UXa7QdgjGNUYCiQ2OnXd8BJmt5eqvoBMcxwOHNmxqu7XityEM5LMCUdj3JKhOFQS7Mr6efn7asF&#10;JT4wUzMFRpT0KDy9W798sepsISbQgqqFIwhifNHZkrYh2CLLPG+FZn4EVhh0NuA0C2i6XVY71iG6&#10;Vtkkz2+yDlxtHXDhPZ4+DE66TvhNI3j42DReBKJKitxCWl1aq7hm6xUrdo7ZVvITDfYPLDSTBh+9&#10;QD2wwMjeyd+gtOQOPDRhxEFn0DSSi5QDZjPOf8nmqWVWpFxQHG8vMvn/B8s/HD45IuuSzsaUGKax&#10;Rs+iD+Q19ASPUJ/O+gLDniwGhh7Psc4pV28fgX/xxMCmZWYn7p2DrhWsRn7pZnZ1dcDxEaTq3kON&#10;77B9gATUN05H8VAOguhYp+OlNpELx8P5YrKc5uji6FvejufzVLyMFefb1vnwVoAmcVNSh7VP6Ozw&#10;6APmgaHnkPiYByXrrVQqGW5XbZQjB4Z9sk1fTB2v/BSmDOlKepNPJ3Mkoi3KFpwcxPgrXJ6+P8Fp&#10;GbD5ldQlXVyCWBElfGPq1JqBSTXskYsySClqGmUcBA191afyTc+lqqA+osgOhl7H2cRNC+4bJR32&#10;eUn91z1zghL1zmChluPZLA5GMmbz2wka7tpTXXuY4QiFWVMybDchDVPU0MA9FrSRSevIcmByooz9&#10;m/Q8zVockGs7Rf34I6y/AwAA//8DAFBLAwQUAAYACAAAACEAV8b2/d8AAAAKAQAADwAAAGRycy9k&#10;b3ducmV2LnhtbEyPwW7CMAyG75P2DpEn7QZpgVXQNUUIiQOnbQztHBLTFhqnawJ0bz/vxE6W7U+/&#10;PxfLwbXiin1oPClIxwkIJONtQ5WC/edmNAcRoiarW0+o4AcDLMvHh0Ln1t/oA6+7WAkOoZBrBXWM&#10;XS5lMDU6Hca+Q+Ld0fdOR277Stpe3zjctXKSJJl0uiG+UOsO1zWa8+7iFGTp+8mtN8NxP/9edNvs&#10;zXyttkap56dh9Qoi4hDvMPzpszqU7HTwF7JBtApGsxmTXKfpCwgGFuk0A3FgcsITWRby/wvlLwAA&#10;AP//AwBQSwECLQAUAAYACAAAACEAtoM4kv4AAADhAQAAEwAAAAAAAAAAAAAAAAAAAAAAW0NvbnRl&#10;bnRfVHlwZXNdLnhtbFBLAQItABQABgAIAAAAIQA4/SH/1gAAAJQBAAALAAAAAAAAAAAAAAAAAC8B&#10;AABfcmVscy8ucmVsc1BLAQItABQABgAIAAAAIQAyiASoMAIAAFkEAAAOAAAAAAAAAAAAAAAAAC4C&#10;AABkcnMvZTJvRG9jLnhtbFBLAQItABQABgAIAAAAIQBXxvb93wAAAAoBAAAPAAAAAAAAAAAAAAAA&#10;AIoEAABkcnMvZG93bnJldi54bWxQSwUGAAAAAAQABADzAAAAlgU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3/1/19</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DCTP03</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3</w:t>
                    </w:r>
                  </w:p>
                </w:txbxContent>
              </v:textbox>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2096" behindDoc="0" locked="0" layoutInCell="1" allowOverlap="1" wp14:anchorId="4B946345" wp14:editId="16B13CBD">
              <wp:simplePos x="0" y="0"/>
              <wp:positionH relativeFrom="column">
                <wp:posOffset>-27940</wp:posOffset>
              </wp:positionH>
              <wp:positionV relativeFrom="paragraph">
                <wp:posOffset>-200025</wp:posOffset>
              </wp:positionV>
              <wp:extent cx="5829300" cy="971550"/>
              <wp:effectExtent l="19050" t="19050" r="38100" b="38100"/>
              <wp:wrapNone/>
              <wp:docPr id="42"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r>
                          <w:r w:rsidR="007F6846">
                            <w:rPr>
                              <w:rFonts w:ascii="Arial" w:hAnsi="Arial" w:cs="Arial"/>
                            </w:rPr>
                            <w:t>7</w:t>
                          </w:r>
                          <w:r>
                            <w:rPr>
                              <w:rFonts w:ascii="Arial" w:hAnsi="Arial" w:cs="Arial"/>
                            </w:rPr>
                            <w:t>/8/</w:t>
                          </w:r>
                          <w:r w:rsidR="007F6846">
                            <w:rPr>
                              <w:rFonts w:ascii="Arial" w:hAnsi="Arial" w:cs="Arial"/>
                            </w:rPr>
                            <w:t>20</w:t>
                          </w:r>
                          <w:r>
                            <w:rPr>
                              <w:rFonts w:ascii="Arial" w:hAnsi="Arial" w:cs="Arial"/>
                            </w:rPr>
                            <w:tab/>
                          </w:r>
                          <w:r>
                            <w:rPr>
                              <w:rFonts w:ascii="Arial" w:hAnsi="Arial" w:cs="Arial"/>
                              <w:color w:val="FF0000"/>
                            </w:rPr>
                            <w:tab/>
                          </w:r>
                          <w:r w:rsidR="007F6846">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DCTP04</w:t>
                          </w:r>
                        </w:p>
                        <w:p w:rsidR="00BA1C02" w:rsidRDefault="00BA1C02"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Vers</w:t>
                          </w:r>
                          <w:r>
                            <w:rPr>
                              <w:rFonts w:ascii="Arial" w:hAnsi="Arial" w:cs="Arial"/>
                            </w:rPr>
                            <w:t xml:space="preserve">ion: </w:t>
                          </w:r>
                          <w:r w:rsidR="007F6846">
                            <w:rPr>
                              <w:rFonts w:ascii="Arial" w:hAnsi="Arial" w:cs="Arial"/>
                            </w:rPr>
                            <w:t>20</w:t>
                          </w:r>
                        </w:p>
                        <w:p w:rsidR="00BA1C02" w:rsidRPr="00CF2ADA" w:rsidRDefault="00BA1C02" w:rsidP="00CF2ADA">
                          <w:pPr>
                            <w:autoSpaceDE w:val="0"/>
                            <w:autoSpaceDN w:val="0"/>
                            <w:adjustRightInd w:val="0"/>
                            <w:rPr>
                              <w:rFonts w:ascii="Arial" w:hAnsi="Arial" w:cs="Arial"/>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B946345" id="_x0000_t202" coordsize="21600,21600" o:spt="202" path="m,l,21600r21600,l21600,xe">
              <v:stroke joinstyle="miter"/>
              <v:path gradientshapeok="t" o:connecttype="rect"/>
            </v:shapetype>
            <v:shape id="Text Box 42" o:spid="_x0000_s1030" type="#_x0000_t202" style="position:absolute;margin-left:-2.2pt;margin-top:-15.75pt;width:459pt;height:76.5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cVj/LgIAAFkEAAAOAAAAZHJzL2Uyb0RvYy54bWysVNtu2zAMfR+wfxD0vthxkzYx4hRdugwD&#10;ugvQ7gNkWY6FSaImKbG7rx8lJ1nQbS/D/CCIInVEnkN6dTtoRQ7CeQmmotNJTokwHBppdhX9+rR9&#10;s6DEB2YapsCIij4LT2/Xr1+teluKAjpQjXAEQYwve1vRLgRbZpnnndDMT8AKg84WnGYBTbfLGsd6&#10;RNcqK/L8OuvBNdYBF97j6f3opOuE37aCh89t60UgqqKYW0irS2sd12y9YuXOMdtJfkyD/UMWmkmD&#10;j56h7llgZO/kb1Bacgce2jDhoDNoW8lFqgGrmeYvqnnsmBWpFiTH2zNN/v/B8k+HL47IpqKzghLD&#10;NGr0JIZA3sJA8Aj56a0vMezRYmAY8Bx1TrV6+wD8mycGNh0zO3HnHPSdYA3mN403s4urI46PIHX/&#10;ERp8h+0DJKChdTqSh3QQREedns/axFw4Hs4XxfIqRxdH3/JmOp8n8TJWnm5b58N7AZrETUUdap/Q&#10;2eHBh5gNK08h8TEPSjZbqVQy3K7eKEcODPtkm75UwIswZUhf0ev8qphjItoibcHJkYy/wuXp+xOc&#10;lgGbX0ld0cU5iJWRwnemSa0ZmFTjHtNX5shppHEkNAz1MMp3kqqG5hlJdjD2Os4mbjpwPyjpsc8r&#10;6r/vmROUqA8GhVpOZ7M4GMmYzW8KNNylp770MMMRCqumZNxuQhqmyKGBOxS0lYnrqPyYyTFl7N8k&#10;wXHW4oBc2inq1x9h/RM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EXFY/y4CAABZBAAADgAAAAAAAAAAAAAAAAAuAgAA&#10;ZHJzL2Uyb0RvYy54bWxQSwECLQAUAAYACAAAACEAV8b2/d8AAAAKAQAADwAAAAAAAAAAAAAAAACI&#10;BAAAZHJzL2Rvd25yZXYueG1sUEsFBgAAAAAEAAQA8wAAAJQFA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r>
                    <w:r w:rsidR="007F6846">
                      <w:rPr>
                        <w:rFonts w:ascii="Arial" w:hAnsi="Arial" w:cs="Arial"/>
                      </w:rPr>
                      <w:t>7</w:t>
                    </w:r>
                    <w:r>
                      <w:rPr>
                        <w:rFonts w:ascii="Arial" w:hAnsi="Arial" w:cs="Arial"/>
                      </w:rPr>
                      <w:t>/8/</w:t>
                    </w:r>
                    <w:r w:rsidR="007F6846">
                      <w:rPr>
                        <w:rFonts w:ascii="Arial" w:hAnsi="Arial" w:cs="Arial"/>
                      </w:rPr>
                      <w:t>20</w:t>
                    </w:r>
                    <w:r>
                      <w:rPr>
                        <w:rFonts w:ascii="Arial" w:hAnsi="Arial" w:cs="Arial"/>
                      </w:rPr>
                      <w:tab/>
                    </w:r>
                    <w:r>
                      <w:rPr>
                        <w:rFonts w:ascii="Arial" w:hAnsi="Arial" w:cs="Arial"/>
                        <w:color w:val="FF0000"/>
                      </w:rPr>
                      <w:tab/>
                    </w:r>
                    <w:r w:rsidR="007F6846">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DCTP04</w:t>
                    </w:r>
                  </w:p>
                  <w:p w:rsidR="00BA1C02" w:rsidRDefault="00BA1C02"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Vers</w:t>
                    </w:r>
                    <w:r>
                      <w:rPr>
                        <w:rFonts w:ascii="Arial" w:hAnsi="Arial" w:cs="Arial"/>
                      </w:rPr>
                      <w:t xml:space="preserve">ion: </w:t>
                    </w:r>
                    <w:r w:rsidR="007F6846">
                      <w:rPr>
                        <w:rFonts w:ascii="Arial" w:hAnsi="Arial" w:cs="Arial"/>
                      </w:rPr>
                      <w:t>20</w:t>
                    </w:r>
                  </w:p>
                  <w:p w:rsidR="00BA1C02" w:rsidRPr="00CF2ADA" w:rsidRDefault="00BA1C02" w:rsidP="00CF2ADA">
                    <w:pPr>
                      <w:autoSpaceDE w:val="0"/>
                      <w:autoSpaceDN w:val="0"/>
                      <w:adjustRightInd w:val="0"/>
                      <w:rPr>
                        <w:rFonts w:ascii="Arial" w:hAnsi="Arial" w:cs="Arial"/>
                      </w:rPr>
                    </w:pPr>
                  </w:p>
                </w:txbxContent>
              </v:textbox>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5168" behindDoc="0" locked="0" layoutInCell="1" allowOverlap="1" wp14:anchorId="53BE8754" wp14:editId="4F5A8EAF">
              <wp:simplePos x="0" y="0"/>
              <wp:positionH relativeFrom="column">
                <wp:posOffset>-27940</wp:posOffset>
              </wp:positionH>
              <wp:positionV relativeFrom="paragraph">
                <wp:posOffset>-200025</wp:posOffset>
              </wp:positionV>
              <wp:extent cx="5829300" cy="971550"/>
              <wp:effectExtent l="19050" t="19050" r="38100" b="38100"/>
              <wp:wrapNone/>
              <wp:docPr id="43" name="Text Box 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11/6/17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DCTP05</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3BE8754" id="_x0000_t202" coordsize="21600,21600" o:spt="202" path="m,l,21600r21600,l21600,xe">
              <v:stroke joinstyle="miter"/>
              <v:path gradientshapeok="t" o:connecttype="rect"/>
            </v:shapetype>
            <v:shape id="Text Box 43" o:spid="_x0000_s1031" type="#_x0000_t202" style="position:absolute;margin-left:-2.2pt;margin-top:-15.75pt;width:459pt;height:76.5pt;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aKToLgIAAFkEAAAOAAAAZHJzL2Uyb0RvYy54bWysVNuO2yAQfa/Uf0C8N3Zuu4kVZ7XNNlWl&#10;7UXa7QdgjGNUYCiQ2OnXd8BJGm3bl6p+QAwzHGbOmfHqrteKHITzEkxJx6OcEmE41NLsSvr1eftm&#10;QYkPzNRMgRElPQpP79avX606W4gJtKBq4QiCGF90tqRtCLbIMs9boZkfgRUGnQ04zQKabpfVjnWI&#10;rlU2yfObrANXWwdceI+nD4OTrhN+0wgePjeNF4GokmJuIa0urVVcs/WKFTvHbCv5KQ32D1loJg0+&#10;eoF6YIGRvZO/QWnJHXhowoiDzqBpJBepBqxmnL+o5qllVqRakBxvLzT5/wfLPx2+OCLrks6mlBim&#10;UaNn0QfyFnqCR8hPZ32BYU8WA0OP56hzqtXbR+DfPDGwaZnZiXvnoGsFqzG/cbyZXV0dcHwEqbqP&#10;UOM7bB8gAfWN05E8pIMgOup0vGgTc+F4OF9MltMcXRx9y9vxfJ7Ey1hxvm2dD+8FaBI3JXWofUJn&#10;h0cfYjasOIfExzwoWW+lUslwu2qjHDkw7JNt+lIBL8KUIV1Jb/LpZI6JaIu0BScHMv4Kl6fvT3Ba&#10;Bmx+JXVJF5cgVkQK35k6tWZgUg17TF+ZE6eRxoHQ0Fd9km9+lqqC+ogkOxh6HWcTNy24H5R02Ocl&#10;9d/3zAlK1AeDQi3Hs1kcjGTM5rcTNNy1p7r2MMMRCqumZNhuQhqmyKGBexS0kYnrqPyQySll7N8k&#10;wWnW4oBc2ynq1x9h/RM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tmik6C4CAABZBAAADgAAAAAAAAAAAAAAAAAuAgAA&#10;ZHJzL2Uyb0RvYy54bWxQSwECLQAUAAYACAAAACEAV8b2/d8AAAAKAQAADwAAAAAAAAAAAAAAAACI&#10;BAAAZHJzL2Rvd25yZXYueG1sUEsFBgAAAAAEAAQA8wAAAJQFA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11/6/17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sidRPr="00CF2ADA">
                      <w:rPr>
                        <w:rFonts w:ascii="Arial" w:hAnsi="Arial" w:cs="Arial"/>
                      </w:rPr>
                      <w:t xml:space="preserve">Chapter: </w:t>
                    </w:r>
                    <w:r>
                      <w:rPr>
                        <w:rFonts w:ascii="Arial" w:hAnsi="Arial" w:cs="Arial"/>
                      </w:rPr>
                      <w:t>DCTP05</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v:textbox>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6192" behindDoc="0" locked="0" layoutInCell="1" allowOverlap="1" wp14:anchorId="38216D83" wp14:editId="7572FB06">
              <wp:simplePos x="0" y="0"/>
              <wp:positionH relativeFrom="column">
                <wp:posOffset>29210</wp:posOffset>
              </wp:positionH>
              <wp:positionV relativeFrom="paragraph">
                <wp:posOffset>-200025</wp:posOffset>
              </wp:positionV>
              <wp:extent cx="5829300" cy="971550"/>
              <wp:effectExtent l="19050" t="19050" r="38100" b="38100"/>
              <wp:wrapNone/>
              <wp:docPr id="50" name="Text Box 5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1/6/</w:t>
                          </w:r>
                          <w:r w:rsidR="00ED320C">
                            <w:rPr>
                              <w:rFonts w:ascii="Arial" w:hAnsi="Arial" w:cs="Arial"/>
                            </w:rPr>
                            <w:t>20</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t xml:space="preserve">               </w:t>
                          </w:r>
                          <w:r w:rsidRPr="00CF2ADA">
                            <w:rPr>
                              <w:rFonts w:ascii="Arial" w:hAnsi="Arial" w:cs="Arial"/>
                            </w:rPr>
                            <w:t xml:space="preserve">Chapter: </w:t>
                          </w:r>
                          <w:r>
                            <w:rPr>
                              <w:rFonts w:ascii="Arial" w:hAnsi="Arial" w:cs="Arial"/>
                            </w:rPr>
                            <w:t>DCTP06</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proofErr w:type="gramStart"/>
                          <w:r>
                            <w:rPr>
                              <w:rFonts w:ascii="Arial" w:hAnsi="Arial" w:cs="Arial"/>
                            </w:rPr>
                            <w:tab/>
                            <w:t xml:space="preserve">  Version</w:t>
                          </w:r>
                          <w:proofErr w:type="gramEnd"/>
                          <w:r>
                            <w:rPr>
                              <w:rFonts w:ascii="Arial" w:hAnsi="Arial" w:cs="Arial"/>
                            </w:rPr>
                            <w:t xml:space="preserve">: </w:t>
                          </w:r>
                          <w:r w:rsidR="00ED320C">
                            <w:rPr>
                              <w:rFonts w:ascii="Arial" w:hAnsi="Arial" w:cs="Arial"/>
                            </w:rPr>
                            <w:t>8</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216D83" id="_x0000_t202" coordsize="21600,21600" o:spt="202" path="m,l,21600r21600,l21600,xe">
              <v:stroke joinstyle="miter"/>
              <v:path gradientshapeok="t" o:connecttype="rect"/>
            </v:shapetype>
            <v:shape id="Text Box 50" o:spid="_x0000_s1032" type="#_x0000_t202" style="position:absolute;margin-left:2.3pt;margin-top:-15.75pt;width:459pt;height:76.5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VS7wLgIAAFkEAAAOAAAAZHJzL2Uyb0RvYy54bWysVNuO2yAQfa/Uf0C8N3aySTax4qy22aaq&#10;tL1Iu/0AjHGMCgwFEjv9+g44SaNt+1LVD4hhhsOZMzNe3fVakYNwXoIp6XiUUyIMh1qaXUm/Pm/f&#10;LCjxgZmaKTCipEfh6d369atVZwsxgRZULRxBEOOLzpa0DcEWWeZ5KzTzI7DCoLMBp1lA0+2y2rEO&#10;0bXKJnk+zzpwtXXAhfd4+jA46TrhN43g4XPTeBGIKilyC2l1aa3imq1XrNg5ZlvJTzTYP7DQTBp8&#10;9AL1wAIjeyd/g9KSO/DQhBEHnUHTSC5SDpjNOH+RzVPLrEi5oDjeXmTy/w+Wfzp8cUTWJZ2hPIZp&#10;rNGz6AN5Cz3BI9Sns77AsCeLgaHHc6xzytXbR+DfPDGwaZnZiXvnoGsFq5HfON7Mrq4OOD6CVN1H&#10;qPEdtg+QgPrG6SgeykEQHYkcL7WJXDgezhaT5U2OLo6+5e14NpDLWHG+bZ0P7wVoEjcldVj7hM4O&#10;jz5ENqw4h8THPChZb6VSyXC7aqMcOTDsk236UgIvwpQhXUnn+c1khkS0RdmCk4MYf4XL0/cnOC0D&#10;Nr+SuqSLSxArooTvTJ1aMzCphj3SV+akaZRxEDT0VZ/KNz+XqoL6iCI7GHodZxM3LbgflHTY5yX1&#10;3/fMCUrUB4OFWo6n0zgYyZjObidouGtPde1hhiMUZk3JsN2ENExRQwP3WNBGJq1j5QcmJ8rYv6kE&#10;p1mLA3Jtp6hff4T1TwAAAP//AwBQSwMEFAAGAAgAAAAhALmhhjveAAAACQEAAA8AAABkcnMvZG93&#10;bnJldi54bWxMj8FuwjAQRO+V+g/WVuoNnKRtBGkchJA4cGpLUc/GXpJAvE5jA+nfd3uix515mp0p&#10;F6PrxAWH0HpSkE4TEEjG25ZqBbvP9WQGIkRNVneeUMEPBlhU93elLqy/0gdetrEWHEKh0AqaGPtC&#10;ymAadDpMfY/E3sEPTkc+h1raQV853HUyS5JcOt0Sf2h0j6sGzWl7dgry9P3oVuvxsJt9z/tN/ma+&#10;lhuj1OPDuHwFEXGMNxj+6nN1qLjT3p/JBtEpeM4ZVDB5Sl9AsD/PMlb2DGasyKqU/xdUvwAAAP//&#10;AwBQSwECLQAUAAYACAAAACEAtoM4kv4AAADhAQAAEwAAAAAAAAAAAAAAAAAAAAAAW0NvbnRlbnRf&#10;VHlwZXNdLnhtbFBLAQItABQABgAIAAAAIQA4/SH/1gAAAJQBAAALAAAAAAAAAAAAAAAAAC8BAABf&#10;cmVscy8ucmVsc1BLAQItABQABgAIAAAAIQBCVS7wLgIAAFkEAAAOAAAAAAAAAAAAAAAAAC4CAABk&#10;cnMvZTJvRG9jLnhtbFBLAQItABQABgAIAAAAIQC5oYY73gAAAAkBAAAPAAAAAAAAAAAAAAAAAIgE&#10;AABkcnMvZG93bnJldi54bWxQSwUGAAAAAAQABADzAAAAkwU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1/6/</w:t>
                    </w:r>
                    <w:r w:rsidR="00ED320C">
                      <w:rPr>
                        <w:rFonts w:ascii="Arial" w:hAnsi="Arial" w:cs="Arial"/>
                      </w:rPr>
                      <w:t>20</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ab/>
                    </w:r>
                    <w:r>
                      <w:rPr>
                        <w:rFonts w:ascii="Arial" w:hAnsi="Arial" w:cs="Arial"/>
                        <w:color w:val="FF0000"/>
                      </w:rPr>
                      <w:tab/>
                    </w:r>
                    <w:r>
                      <w:rPr>
                        <w:rFonts w:ascii="Arial" w:hAnsi="Arial" w:cs="Arial"/>
                        <w:color w:val="FF0000"/>
                      </w:rPr>
                      <w:tab/>
                      <w:t xml:space="preserve">               </w:t>
                    </w:r>
                    <w:r w:rsidRPr="00CF2ADA">
                      <w:rPr>
                        <w:rFonts w:ascii="Arial" w:hAnsi="Arial" w:cs="Arial"/>
                      </w:rPr>
                      <w:t xml:space="preserve">Chapter: </w:t>
                    </w:r>
                    <w:r>
                      <w:rPr>
                        <w:rFonts w:ascii="Arial" w:hAnsi="Arial" w:cs="Arial"/>
                      </w:rPr>
                      <w:t>DCTP06</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proofErr w:type="gramStart"/>
                    <w:r>
                      <w:rPr>
                        <w:rFonts w:ascii="Arial" w:hAnsi="Arial" w:cs="Arial"/>
                      </w:rPr>
                      <w:tab/>
                      <w:t xml:space="preserve">  Version</w:t>
                    </w:r>
                    <w:proofErr w:type="gramEnd"/>
                    <w:r>
                      <w:rPr>
                        <w:rFonts w:ascii="Arial" w:hAnsi="Arial" w:cs="Arial"/>
                      </w:rPr>
                      <w:t xml:space="preserve">: </w:t>
                    </w:r>
                    <w:r w:rsidR="00ED320C">
                      <w:rPr>
                        <w:rFonts w:ascii="Arial" w:hAnsi="Arial" w:cs="Arial"/>
                      </w:rPr>
                      <w:t>8</w:t>
                    </w:r>
                  </w:p>
                </w:txbxContent>
              </v:textbox>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9264" behindDoc="0" locked="0" layoutInCell="1" allowOverlap="1" wp14:anchorId="1DBAAA3F" wp14:editId="1D21F20E">
              <wp:simplePos x="0" y="0"/>
              <wp:positionH relativeFrom="column">
                <wp:posOffset>-27940</wp:posOffset>
              </wp:positionH>
              <wp:positionV relativeFrom="paragraph">
                <wp:posOffset>-200025</wp:posOffset>
              </wp:positionV>
              <wp:extent cx="5829300" cy="971550"/>
              <wp:effectExtent l="19050" t="19050" r="38100" b="38100"/>
              <wp:wrapNone/>
              <wp:docPr id="56" name="Text Box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sidR="0071663B">
                            <w:rPr>
                              <w:rFonts w:ascii="Arial" w:hAnsi="Arial" w:cs="Arial"/>
                            </w:rPr>
                            <w:t>4/8/20</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0071663B">
                            <w:rPr>
                              <w:rFonts w:ascii="Arial" w:hAnsi="Arial" w:cs="Arial"/>
                              <w:color w:val="FF0000"/>
                            </w:rPr>
                            <w:tab/>
                          </w:r>
                          <w:r w:rsidRPr="00CF2ADA">
                            <w:rPr>
                              <w:rFonts w:ascii="Arial" w:hAnsi="Arial" w:cs="Arial"/>
                            </w:rPr>
                            <w:t xml:space="preserve">Chapter: </w:t>
                          </w:r>
                          <w:r>
                            <w:rPr>
                              <w:rFonts w:ascii="Arial" w:hAnsi="Arial" w:cs="Arial"/>
                            </w:rPr>
                            <w:t>DCTP07</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71663B">
                            <w:rPr>
                              <w:rFonts w:ascii="Arial" w:hAnsi="Arial" w:cs="Arial"/>
                            </w:rPr>
                            <w:t>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DBAAA3F" id="_x0000_t202" coordsize="21600,21600" o:spt="202" path="m,l,21600r21600,l21600,xe">
              <v:stroke joinstyle="miter"/>
              <v:path gradientshapeok="t" o:connecttype="rect"/>
            </v:shapetype>
            <v:shape id="Text Box 56" o:spid="_x0000_s1033" type="#_x0000_t202" style="position:absolute;margin-left:-2.2pt;margin-top:-15.75pt;width:459pt;height:7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bwuLwIAAFkEAAAOAAAAZHJzL2Uyb0RvYy54bWysVNuO2yAQfa/Uf0C8N3aySTax4qy22aaq&#10;tL1Iu/0AjHGMCgwFEjv9+g44SaNt+1LVD4hhhsPMOTNe3fVakYNwXoIp6XiUUyIMh1qaXUm/Pm/f&#10;LCjxgZmaKTCipEfh6d369atVZwsxgRZULRxBEOOLzpa0DcEWWeZ5KzTzI7DCoLMBp1lA0+2y2rEO&#10;0bXKJnk+zzpwtXXAhfd4+jA46TrhN43g4XPTeBGIKinmFtLq0lrFNVuvWLFzzLaSn9Jg/5CFZtLg&#10;oxeoBxYY2Tv5G5SW3IGHJow46AyaRnKRasBqxvmLap5aZkWqBcnx9kKT/3+w/NPhiyOyLulsTolh&#10;GjV6Fn0gb6EneIT8dNYXGPZkMTD0eI46p1q9fQT+zRMDm5aZnbh3DrpWsBrzG8eb2dXVAcdHkKr7&#10;CDW+w/YBElDfOB3JQzoIoqNOx4s2MReOh7PFZHmTo4ujb3k7ns2SeBkrzret8+G9AE3ipqQOtU/o&#10;7PDoQ8yGFeeQ+JgHJeutVCoZbldtlCMHhn2yTV8q4EWYMqQr6Ty/mcwwEW2RtuDkQMZf4fL0/QlO&#10;y4DNr6Qu6eISxIpI4TtTp9YMTKphj+krc+I00jgQGvqqT/LdnqWqoD4iyQ6GXsfZxE0L7gclHfZ5&#10;Sf33PXOCEvXBoFDL8XQaByMZ09ntBA137amuPcxwhMKqKRm2m5CGKXJo4B4FbWTiOio/ZHJKGfs3&#10;SXCatTgg13aK+vVHWP8E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G0NvC4vAgAAWQQAAA4AAAAAAAAAAAAAAAAALgIA&#10;AGRycy9lMm9Eb2MueG1sUEsBAi0AFAAGAAgAAAAhAFfG9v3fAAAACgEAAA8AAAAAAAAAAAAAAAAA&#10;iQQAAGRycy9kb3ducmV2LnhtbFBLBQYAAAAABAAEAPMAAACVBQ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sidR="0071663B">
                      <w:rPr>
                        <w:rFonts w:ascii="Arial" w:hAnsi="Arial" w:cs="Arial"/>
                      </w:rPr>
                      <w:t>4/8/20</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0071663B">
                      <w:rPr>
                        <w:rFonts w:ascii="Arial" w:hAnsi="Arial" w:cs="Arial"/>
                        <w:color w:val="FF0000"/>
                      </w:rPr>
                      <w:tab/>
                    </w:r>
                    <w:r w:rsidRPr="00CF2ADA">
                      <w:rPr>
                        <w:rFonts w:ascii="Arial" w:hAnsi="Arial" w:cs="Arial"/>
                      </w:rPr>
                      <w:t xml:space="preserve">Chapter: </w:t>
                    </w:r>
                    <w:r>
                      <w:rPr>
                        <w:rFonts w:ascii="Arial" w:hAnsi="Arial" w:cs="Arial"/>
                      </w:rPr>
                      <w:t>DCTP07</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71663B">
                      <w:rPr>
                        <w:rFonts w:ascii="Arial" w:hAnsi="Arial" w:cs="Arial"/>
                      </w:rPr>
                      <w:t>5</w:t>
                    </w:r>
                  </w:p>
                </w:txbxContent>
              </v:textbox>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60288" behindDoc="0" locked="0" layoutInCell="1" allowOverlap="1" wp14:anchorId="45409B4D" wp14:editId="5A92ABEB">
              <wp:simplePos x="0" y="0"/>
              <wp:positionH relativeFrom="column">
                <wp:posOffset>-27940</wp:posOffset>
              </wp:positionH>
              <wp:positionV relativeFrom="paragraph">
                <wp:posOffset>-200025</wp:posOffset>
              </wp:positionV>
              <wp:extent cx="5829300" cy="971550"/>
              <wp:effectExtent l="19050" t="19050" r="38100" b="38100"/>
              <wp:wrapNone/>
              <wp:docPr id="62" name="Text Box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6/28/17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sidRPr="00CF2ADA">
                            <w:rPr>
                              <w:rFonts w:ascii="Arial" w:hAnsi="Arial" w:cs="Arial"/>
                            </w:rPr>
                            <w:t xml:space="preserve">Chapter: </w:t>
                          </w:r>
                          <w:r>
                            <w:rPr>
                              <w:rFonts w:ascii="Arial" w:hAnsi="Arial" w:cs="Arial"/>
                            </w:rPr>
                            <w:t>DCTP08</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45409B4D" id="_x0000_t202" coordsize="21600,21600" o:spt="202" path="m,l,21600r21600,l21600,xe">
              <v:stroke joinstyle="miter"/>
              <v:path gradientshapeok="t" o:connecttype="rect"/>
            </v:shapetype>
            <v:shape id="Text Box 62" o:spid="_x0000_s1034" type="#_x0000_t202" style="position:absolute;margin-left:-2.2pt;margin-top:-15.75pt;width:459pt;height:76.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K60PLwIAAFkEAAAOAAAAZHJzL2Uyb0RvYy54bWysVNtu2zAMfR+wfxD0vthxkzYx4hRdugwD&#10;ugvQ7gNkWY6FSaImKbG7rx8lJ1nQbS/D/CCIInVEnkN6dTtoRQ7CeQmmotNJTokwHBppdhX9+rR9&#10;s6DEB2YapsCIij4LT2/Xr1+teluKAjpQjXAEQYwve1vRLgRbZpnnndDMT8AKg84WnGYBTbfLGsd6&#10;RNcqK/L8OuvBNdYBF97j6f3opOuE37aCh89t60UgqqKYW0irS2sd12y9YuXOMdtJfkyD/UMWmkmD&#10;j56h7llgZO/kb1Bacgce2jDhoDNoW8lFqgGrmeYvqnnsmBWpFiTH2zNN/v/B8k+HL47IpqLXBSWG&#10;adToSQyBvIWB4BHy01tfYtijxcAw4DnqnGr19gH4N08MbDpmduLOOeg7wRrMbxpvZhdXRxwfQer+&#10;IzT4DtsHSEBD63QkD+kgiI46PZ+1iblwPJwviuVVji6OvuXNdD5P4mWsPN22zof3AjSJm4o61D6h&#10;s8ODDzEbVp5C4mMelGy2UqlkuF29UY4cGPbJNn2pgBdhypAemcqvijkmoi3SFpwcyfgrXJ6+P8Fp&#10;GbD5ldQVXZyDWBkpfGea1JqBSTXuMX1ljpxGGkdCw1APSb7FSaoammck2cHY6zibuOnA/aCkxz6v&#10;qP++Z05Qoj4YFGo5nc3iYCRjNr8p0HCXnvrSwwxHKKyaknG7CWmYIocG7lDQViauo/JjJseUsX+T&#10;BMdZiwNyaaeoX3+E9U8A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HUrrQ8vAgAAWQQAAA4AAAAAAAAAAAAAAAAALgIA&#10;AGRycy9lMm9Eb2MueG1sUEsBAi0AFAAGAAgAAAAhAFfG9v3fAAAACgEAAA8AAAAAAAAAAAAAAAAA&#10;iQQAAGRycy9kb3ducmV2LnhtbFBLBQYAAAAABAAEAPMAAACVBQ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t>6/28/17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sidRPr="00CF2ADA">
                      <w:rPr>
                        <w:rFonts w:ascii="Arial" w:hAnsi="Arial" w:cs="Arial"/>
                      </w:rPr>
                      <w:t xml:space="preserve">Chapter: </w:t>
                    </w:r>
                    <w:r>
                      <w:rPr>
                        <w:rFonts w:ascii="Arial" w:hAnsi="Arial" w:cs="Arial"/>
                      </w:rPr>
                      <w:t>DCTP08</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Version: 4</w:t>
                    </w:r>
                  </w:p>
                </w:txbxContent>
              </v:textbox>
            </v:shape>
          </w:pict>
        </mc:Fallback>
      </mc:AlternateConten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63360" behindDoc="0" locked="0" layoutInCell="1" allowOverlap="1" wp14:anchorId="684288F8" wp14:editId="5B8D8BC7">
              <wp:simplePos x="0" y="0"/>
              <wp:positionH relativeFrom="column">
                <wp:posOffset>-27940</wp:posOffset>
              </wp:positionH>
              <wp:positionV relativeFrom="paragraph">
                <wp:posOffset>-200025</wp:posOffset>
              </wp:positionV>
              <wp:extent cx="5829300" cy="971550"/>
              <wp:effectExtent l="19050" t="19050" r="38100" b="38100"/>
              <wp:wrapNone/>
              <wp:docPr id="64" name="Text Box 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w:t>
                          </w:r>
                          <w:r w:rsidR="001D7A35">
                            <w:rPr>
                              <w:rFonts w:ascii="Arial" w:hAnsi="Arial" w:cs="Arial"/>
                            </w:rPr>
                            <w:t>12/23/19</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DCTP09</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1D7A35">
                            <w:rPr>
                              <w:rFonts w:ascii="Arial" w:hAnsi="Arial" w:cs="Arial"/>
                            </w:rPr>
                            <w:t>6</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84288F8" id="_x0000_t202" coordsize="21600,21600" o:spt="202" path="m,l,21600r21600,l21600,xe">
              <v:stroke joinstyle="miter"/>
              <v:path gradientshapeok="t" o:connecttype="rect"/>
            </v:shapetype>
            <v:shape id="Text Box 64" o:spid="_x0000_s1035" type="#_x0000_t202" style="position:absolute;margin-left:-2.2pt;margin-top:-15.75pt;width:459pt;height:76.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cz/RLwIAAFkEAAAOAAAAZHJzL2Uyb0RvYy54bWysVNtu2zAMfR+wfxD0vthJkzYx6hRdug4D&#10;ugvQ7gMYWY6FSaImqbG7rx8lp1nQbS/D/CCIInVEnkP68mowmu2lDwptzaeTkjNpBTbK7mr+9eH2&#10;zZKzEME2oNHKmj/JwK/Wr19d9q6SM+xQN9IzArGh6l3NuxhdVRRBdNJAmKCTlpwtegORTL8rGg89&#10;oRtdzMryvOjRN86jkCHQ6c3o5OuM37ZSxM9tG2RkuuaUW8yrz+s2rcX6EqqdB9cpcUgD/iELA8rS&#10;o0eoG4jAHr36Dcoo4TFgGycCTYFtq4TMNVA10/JFNfcdOJlrIXKCO9IU/h+s+LT/4plqan4+58yC&#10;IY0e5BDZWxwYHRE/vQsVhd07CowDnZPOudbg7lB8C8zipgO7k9feY99JaCi/abpZnFwdcUIC2fYf&#10;saF34DFiBhpabxJ5RAcjdNLp6ahNykXQ4WI5W52V5BLkW11MF4ssXgHV823nQ3wv0bC0qbkn7TM6&#10;7O9CTNlA9RySHguoVXOrtM6G32032rM9UJ/c5i8X8CJMW9YTU+XZbEGJGEe0Ra9GMv4KV+bvT3BG&#10;RWp+rUzNl8cgqBKF72yTWzOC0uOe0tf2wGmicSQ0Dtshy7d6lmqLzROR7HHsdZpN2nTof3DWU5/X&#10;PHx/BC850x8sCbWazudpMLIxX1zMyPCnnu2pB6wgKKqas3G7iXmYEocWr0nQVmWuk/JjJoeUqX+z&#10;BIdZSwNyaueoX3+E9U8A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FpzP9EvAgAAWQQAAA4AAAAAAAAAAAAAAAAALgIA&#10;AGRycy9lMm9Eb2MueG1sUEsBAi0AFAAGAAgAAAAhAFfG9v3fAAAACgEAAA8AAAAAAAAAAAAAAAAA&#10;iQQAAGRycy9kb3ducmV2LnhtbFBLBQYAAAAABAAEAPMAAACVBQ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 xml:space="preserve"> </w:t>
                    </w:r>
                    <w:r w:rsidR="001D7A35">
                      <w:rPr>
                        <w:rFonts w:ascii="Arial" w:hAnsi="Arial" w:cs="Arial"/>
                      </w:rPr>
                      <w:t>12/23/19</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DCTP09</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1D7A35">
                      <w:rPr>
                        <w:rFonts w:ascii="Arial" w:hAnsi="Arial" w:cs="Arial"/>
                      </w:rPr>
                      <w:t>6</w:t>
                    </w:r>
                  </w:p>
                </w:txbxContent>
              </v:textbox>
            </v:shape>
          </w:pict>
        </mc:Fallback>
      </mc:AlternateConten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61312" behindDoc="0" locked="0" layoutInCell="1" allowOverlap="1" wp14:anchorId="58451CD5" wp14:editId="6E700825">
              <wp:simplePos x="0" y="0"/>
              <wp:positionH relativeFrom="column">
                <wp:posOffset>-27940</wp:posOffset>
              </wp:positionH>
              <wp:positionV relativeFrom="paragraph">
                <wp:posOffset>-200025</wp:posOffset>
              </wp:positionV>
              <wp:extent cx="5829300" cy="971550"/>
              <wp:effectExtent l="19050" t="19050" r="38100" b="38100"/>
              <wp:wrapNone/>
              <wp:docPr id="65" name="Text Box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11/1/17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DCTP10</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 xml:space="preserve">Version: </w:t>
                          </w:r>
                          <w:r>
                            <w:rPr>
                              <w:rFonts w:ascii="Arial" w:hAnsi="Arial" w:cs="Arial"/>
                            </w:rPr>
                            <w:t>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8451CD5" id="_x0000_t202" coordsize="21600,21600" o:spt="202" path="m,l,21600r21600,l21600,xe">
              <v:stroke joinstyle="miter"/>
              <v:path gradientshapeok="t" o:connecttype="rect"/>
            </v:shapetype>
            <v:shape id="Text Box 65" o:spid="_x0000_s1036" type="#_x0000_t202" style="position:absolute;margin-left:-2.2pt;margin-top:-15.75pt;width:459pt;height:76.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KmRXLgIAAFoEAAAOAAAAZHJzL2Uyb0RvYy54bWysVNtu2zAMfR+wfxD0vthOkzYx4hRdugwD&#10;ugvQ7gNkWY6FSaImKbG7ry8lp2nQbS/D/CCIInVEnkN6dT1oRQ7CeQmmosUkp0QYDo00u4p+f9i+&#10;W1DiAzMNU2BERR+Fp9frt29WvS3FFDpQjXAEQYwve1vRLgRbZpnnndDMT8AKg84WnGYBTbfLGsd6&#10;RNcqm+b5ZdaDa6wDLrzH09vRSdcJv20FD1/b1otAVEUxt5BWl9Y6rtl6xcqdY7aT/JgG+4csNJMG&#10;Hz1B3bLAyN7J36C05A48tGHCQWfQtpKLVANWU+SvqrnvmBWpFiTH2xNN/v/B8i+Hb47IpqKXc0oM&#10;06jRgxgCeQ8DwSPkp7e+xLB7i4FhwHPUOdXq7R3wH54Y2HTM7MSNc9B3gjWYXxFvZmdXRxwfQer+&#10;MzT4DtsHSEBD63QkD+kgiI46PZ60iblwPJwvpsuLHF0cfcurYj5P4mWsfL5tnQ8fBWgSNxV1qH1C&#10;Z4c7H2I2rHwOiY95ULLZSqWS4Xb1RjlyYNgn2/SlAl6FKUN6ZCq/mCJZXFukLTg5kvFXuDx9f4LT&#10;MmDzK6krujgFsTJS+ME0qTUDk2rcY/rKHDmNNI6EhqEeknxFoiMSXkPziCw7GJsdhxM3HbhflPTY&#10;6BX1P/fMCUrUJ4NKLYvZLE5GMmbzqyka7txTn3uY4QiFZVMybjchTVMk0cANKtrKRPZLJsecsYGT&#10;BsdhixNybqeol1/C+gkAAP//AwBQSwMEFAAGAAgAAAAhAFfG9v3fAAAACgEAAA8AAABkcnMvZG93&#10;bnJldi54bWxMj8FuwjAMhu+T9g6RJ+0GaYFV0DVFCIkDp20M7RwS0xYap2sCdG8/78ROlu1Pvz8X&#10;y8G14op9aDwpSMcJCCTjbUOVgv3nZjQHEaImq1tPqOAHAyzLx4dC59bf6AOvu1gJDqGQawV1jF0u&#10;ZTA1Oh3GvkPi3dH3Tkdu+0raXt843LVykiSZdLohvlDrDtc1mvPu4hRk6fvJrTfDcT//XnTb7M18&#10;rbZGqeenYfUKIuIQ7zD86bM6lOx08BeyQbQKRrMZk1yn6QsIBhbpNANxYHLCE1kW8v8L5S8AAAD/&#10;/wMAUEsBAi0AFAAGAAgAAAAhALaDOJL+AAAA4QEAABMAAAAAAAAAAAAAAAAAAAAAAFtDb250ZW50&#10;X1R5cGVzXS54bWxQSwECLQAUAAYACAAAACEAOP0h/9YAAACUAQAACwAAAAAAAAAAAAAAAAAvAQAA&#10;X3JlbHMvLnJlbHNQSwECLQAUAAYACAAAACEAnCpkVy4CAABaBAAADgAAAAAAAAAAAAAAAAAuAgAA&#10;ZHJzL2Uyb0RvYy54bWxQSwECLQAUAAYACAAAACEAV8b2/d8AAAAKAQAADwAAAAAAAAAAAAAAAACI&#10;BAAAZHJzL2Rvd25yZXYueG1sUEsFBgAAAAAEAAQA8wAAAJQFA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Pr>
                        <w:rFonts w:ascii="Arial" w:hAnsi="Arial" w:cs="Arial"/>
                      </w:rPr>
                      <w:t>11/1/17</w:t>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DCTP10</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By: CCBI Director</w:t>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r>
                    <w:r w:rsidRPr="00CF2ADA">
                      <w:rPr>
                        <w:rFonts w:ascii="Arial" w:hAnsi="Arial" w:cs="Arial"/>
                      </w:rPr>
                      <w:tab/>
                      <w:t xml:space="preserve">Version: </w:t>
                    </w:r>
                    <w:r>
                      <w:rPr>
                        <w:rFonts w:ascii="Arial" w:hAnsi="Arial" w:cs="Arial"/>
                      </w:rPr>
                      <w:t>3</w:t>
                    </w:r>
                  </w:p>
                </w:txbxContent>
              </v:textbox>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62336" behindDoc="0" locked="0" layoutInCell="1" allowOverlap="1" wp14:anchorId="60D6E2EF" wp14:editId="2ECCC843">
              <wp:simplePos x="0" y="0"/>
              <wp:positionH relativeFrom="column">
                <wp:posOffset>-27940</wp:posOffset>
              </wp:positionH>
              <wp:positionV relativeFrom="paragraph">
                <wp:posOffset>-200025</wp:posOffset>
              </wp:positionV>
              <wp:extent cx="5829300" cy="971550"/>
              <wp:effectExtent l="19050" t="19050" r="38100" b="38100"/>
              <wp:wrapNone/>
              <wp:docPr id="66" name="Text Box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sidR="00560A46">
                            <w:rPr>
                              <w:rFonts w:ascii="Arial" w:hAnsi="Arial" w:cs="Arial"/>
                            </w:rPr>
                            <w:t>4/8/20</w:t>
                          </w:r>
                          <w:r w:rsidR="00560A46">
                            <w:rPr>
                              <w:rFonts w:ascii="Arial" w:hAnsi="Arial" w:cs="Arial"/>
                            </w:rPr>
                            <w:tab/>
                          </w:r>
                          <w:r w:rsidR="00560A46">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DCTP11</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560A46">
                            <w:rPr>
                              <w:rFonts w:ascii="Arial" w:hAnsi="Arial" w:cs="Arial"/>
                            </w:rPr>
                            <w:t>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0D6E2EF" id="_x0000_t202" coordsize="21600,21600" o:spt="202" path="m,l,21600r21600,l21600,xe">
              <v:stroke joinstyle="miter"/>
              <v:path gradientshapeok="t" o:connecttype="rect"/>
            </v:shapetype>
            <v:shape id="Text Box 66" o:spid="_x0000_s1037" type="#_x0000_t202" style="position:absolute;margin-left:-2.2pt;margin-top:-15.75pt;width:459pt;height:76.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pJjALwIAAFoEAAAOAAAAZHJzL2Uyb0RvYy54bWysVNtu2zAMfR+wfxD0vthJkzQx4hRdugwD&#10;ugvQ7gNkWY6FSaImKbGzry8lp2nQbS/D/CCIInV0eEh6ddNrRQ7CeQmmpONRTokwHGppdiX9/rh9&#10;t6DEB2ZqpsCIkh6Fpzfrt29WnS3EBFpQtXAEQYwvOlvSNgRbZJnnrdDMj8AKg84GnGYBTbfLasc6&#10;RNcqm+T5POvA1dYBF97j6d3gpOuE3zSCh69N40UgqqTILaTVpbWKa7ZesWLnmG0lP9Fg/8BCM2nw&#10;0TPUHQuM7J38DUpL7sBDE0YcdAZNI7lIOWA24/xVNg8tsyLlguJ4e5bJ/z9Y/uXwzRFZl3Q+p8Qw&#10;jTV6FH0g76EneIT6dNYXGPZgMTD0eI51Trl6ew/8hycGNi0zO3HrHHStYDXyG8eb2cXVAcdHkKr7&#10;DDW+w/YBElDfOB3FQzkIomOdjufaRC4cD2eLyfIqRxdH3/J6PJul4mWseL5tnQ8fBWgSNyV1WPuE&#10;zg73PkQ2rHgOiY95ULLeSqWS4XbVRjlyYNgn2/SlBF6FKUM6VCq/msyQiLYoW3ByEOOvcHn6/gSn&#10;ZcDmV1KXdHEOYkWU8IOpU2sGJtWwR/rKnDSNMg6Chr7qU/nGSfEoeAX1EVV2MDQ7DiduWnC/KOmw&#10;0Uvqf+6ZE5SoTwYrtRxPp3EykjGdXU/QcJee6tLDDEcoTJuSYbsJaZqiiAZusaKNTGK/MDlxxgZO&#10;NTgNW5yQSztFvfwS1k8A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GmkmMAvAgAAWgQAAA4AAAAAAAAAAAAAAAAALgIA&#10;AGRycy9lMm9Eb2MueG1sUEsBAi0AFAAGAAgAAAAhAFfG9v3fAAAACgEAAA8AAAAAAAAAAAAAAAAA&#10;iQQAAGRycy9kb3ducmV2LnhtbFBLBQYAAAAABAAEAPMAAACVBQ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sidRPr="00CF2ADA">
                      <w:rPr>
                        <w:rFonts w:ascii="Arial" w:hAnsi="Arial" w:cs="Arial"/>
                      </w:rPr>
                      <w:tab/>
                    </w:r>
                    <w:r w:rsidR="00560A46">
                      <w:rPr>
                        <w:rFonts w:ascii="Arial" w:hAnsi="Arial" w:cs="Arial"/>
                      </w:rPr>
                      <w:t>4/8/20</w:t>
                    </w:r>
                    <w:r w:rsidR="00560A46">
                      <w:rPr>
                        <w:rFonts w:ascii="Arial" w:hAnsi="Arial" w:cs="Arial"/>
                      </w:rPr>
                      <w:tab/>
                    </w:r>
                    <w:r w:rsidR="00560A46">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rPr>
                      <w:t xml:space="preserve">Chapter: </w:t>
                    </w:r>
                    <w:r>
                      <w:rPr>
                        <w:rFonts w:ascii="Arial" w:hAnsi="Arial" w:cs="Arial"/>
                      </w:rPr>
                      <w:t>DCTP11</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CCBI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560A46">
                      <w:rPr>
                        <w:rFonts w:ascii="Arial" w:hAnsi="Arial" w:cs="Arial"/>
                      </w:rPr>
                      <w:t>3</w:t>
                    </w:r>
                  </w:p>
                </w:txbxContent>
              </v:textbox>
            </v:shape>
          </w:pict>
        </mc:Fallback>
      </mc:AlternateConten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rsidR="00BA1C02" w:rsidRDefault="00BA1C02">
    <w:pPr>
      <w:pStyle w:val="Header"/>
    </w:pPr>
    <w:r w:rsidRPr="00A9111D">
      <w:rPr>
        <w:rFonts w:ascii="Calibri" w:eastAsia="Calibri" w:hAnsi="Calibri"/>
        <w:noProof/>
        <w:sz w:val="22"/>
        <w:szCs w:val="22"/>
      </w:rPr>
      <mc:AlternateContent>
        <mc:Choice Requires="wps">
          <w:drawing>
            <wp:anchor distT="0" distB="0" distL="114300" distR="114300" simplePos="0" relativeHeight="251658240" behindDoc="0" locked="0" layoutInCell="1" allowOverlap="1" wp14:anchorId="3884F98F" wp14:editId="6066B96A">
              <wp:simplePos x="0" y="0"/>
              <wp:positionH relativeFrom="column">
                <wp:posOffset>-27940</wp:posOffset>
              </wp:positionH>
              <wp:positionV relativeFrom="paragraph">
                <wp:posOffset>-200025</wp:posOffset>
              </wp:positionV>
              <wp:extent cx="5829300" cy="971550"/>
              <wp:effectExtent l="19050" t="19050" r="38100" b="38100"/>
              <wp:wrapNone/>
              <wp:docPr id="67" name="Text Box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971550"/>
                      </a:xfrm>
                      <a:prstGeom prst="rect">
                        <a:avLst/>
                      </a:prstGeom>
                      <a:solidFill>
                        <a:srgbClr val="FFFFFF"/>
                      </a:solidFill>
                      <a:ln w="60325" cmpd="tri">
                        <a:solidFill>
                          <a:srgbClr val="000000"/>
                        </a:solidFill>
                        <a:miter lim="800000"/>
                        <a:headEnd/>
                        <a:tailEnd/>
                      </a:ln>
                    </wps:spPr>
                    <wps:txb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r>
                          <w:r w:rsidR="00AB6CF8">
                            <w:rPr>
                              <w:rFonts w:ascii="Arial" w:hAnsi="Arial" w:cs="Arial"/>
                            </w:rPr>
                            <w:t>3</w:t>
                          </w:r>
                          <w:r>
                            <w:rPr>
                              <w:rFonts w:ascii="Arial" w:hAnsi="Arial" w:cs="Arial"/>
                            </w:rPr>
                            <w:t>/</w:t>
                          </w:r>
                          <w:r w:rsidR="00AB6CF8">
                            <w:rPr>
                              <w:rFonts w:ascii="Arial" w:hAnsi="Arial" w:cs="Arial"/>
                            </w:rPr>
                            <w:t>13</w:t>
                          </w:r>
                          <w:r>
                            <w:rPr>
                              <w:rFonts w:ascii="Arial" w:hAnsi="Arial" w:cs="Arial"/>
                            </w:rPr>
                            <w:t>/</w:t>
                          </w:r>
                          <w:r w:rsidR="00AB6CF8">
                            <w:rPr>
                              <w:rFonts w:ascii="Arial" w:hAnsi="Arial" w:cs="Arial"/>
                            </w:rPr>
                            <w:t>20</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Pr>
                              <w:rFonts w:ascii="Arial" w:hAnsi="Arial" w:cs="Arial"/>
                              <w:color w:val="FF0000"/>
                            </w:rPr>
                            <w:tab/>
                          </w:r>
                          <w:r w:rsidRPr="00CF2ADA">
                            <w:rPr>
                              <w:rFonts w:ascii="Arial" w:hAnsi="Arial" w:cs="Arial"/>
                            </w:rPr>
                            <w:t xml:space="preserve">Chapter: </w:t>
                          </w:r>
                          <w:r>
                            <w:rPr>
                              <w:rFonts w:ascii="Arial" w:hAnsi="Arial" w:cs="Arial"/>
                            </w:rPr>
                            <w:t>DCTP12</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AB6CF8">
                            <w:rPr>
                              <w:rFonts w:ascii="Arial" w:hAnsi="Arial" w:cs="Arial"/>
                            </w:rPr>
                            <w:t>10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84F98F" id="_x0000_t202" coordsize="21600,21600" o:spt="202" path="m,l,21600r21600,l21600,xe">
              <v:stroke joinstyle="miter"/>
              <v:path gradientshapeok="t" o:connecttype="rect"/>
            </v:shapetype>
            <v:shape id="Text Box 67" o:spid="_x0000_s1038" type="#_x0000_t202" style="position:absolute;margin-left:-2.2pt;margin-top:-15.75pt;width:459pt;height:7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bdQhLwIAAFoEAAAOAAAAZHJzL2Uyb0RvYy54bWysVNuO2yAQfa/Uf0C8N3ayySax4qy22aaq&#10;tL1Iu/0AjHGMCgwFEjv9+g44SaNt+1LVD4hhhsPMOTNe3fVakYNwXoIp6XiUUyIMh1qaXUm/Pm/f&#10;LCjxgZmaKTCipEfh6d369atVZwsxgRZULRxBEOOLzpa0DcEWWeZ5KzTzI7DCoLMBp1lA0+2y2rEO&#10;0bXKJnl+m3XgauuAC+/x9GFw0nXCbxrBw+em8SIQVVLMLaTVpbWKa7ZesWLnmG0lP6XB/iELzaTB&#10;Ry9QDywwsnfyNygtuQMPTRhx0Bk0jeQi1YDVjPMX1Ty1zIpUC5Lj7YUm//9g+afDF0dkXdLbOSWG&#10;adToWfSBvIWe4BHy01lfYNiTxcDQ4znqnGr19hH4N08MbFpmduLeOehawWrMbxxvZldXBxwfQaru&#10;I9T4DtsHSEB943QkD+kgiI46HS/axFw4Hs4Wk+VNji6OvuV8PJsl8TJWnG9b58N7AZrETUkdap/Q&#10;2eHRh5gNK84h8TEPStZbqVQy3K7aKEcODPtkm75UwIswZUiHTOU3kxkmoi3SFpwcyPgrXJ6+P8Fp&#10;GbD5ldQlXVyCWBEpfGfq1JqBSTXsMX1lTpxGGgdCQ1/1Sb7x5KxVBfURWXYwNDsOJ25acD8o6bDR&#10;S+q/75kTlKgPBpVajqfTOBnJmM7mEzTctae69jDDEQrLpmTYbkKapkiigXtUtJGJ7Cj9kMkpZ2zg&#10;pMFp2OKEXNsp6tcvYf0TAAD//wMAUEsDBBQABgAIAAAAIQBXxvb93wAAAAoBAAAPAAAAZHJzL2Rv&#10;d25yZXYueG1sTI/BbsIwDIbvk/YOkSftBmmBVdA1RQiJA6dtDO0cEtMWGqdrAnRvP+/ETpbtT78/&#10;F8vBteKKfWg8KUjHCQgk421DlYL952Y0BxGiJqtbT6jgBwMsy8eHQufW3+gDr7tYCQ6hkGsFdYxd&#10;LmUwNTodxr5D4t3R905HbvtK2l7fONy1cpIkmXS6Ib5Q6w7XNZrz7uIUZOn7ya03w3E//1502+zN&#10;fK22Rqnnp2H1CiLiEO8w/OmzOpTsdPAXskG0CkazGZNcp+kLCAYW6TQDcWBywhNZFvL/C+UvAAAA&#10;//8DAFBLAQItABQABgAIAAAAIQC2gziS/gAAAOEBAAATAAAAAAAAAAAAAAAAAAAAAABbQ29udGVu&#10;dF9UeXBlc10ueG1sUEsBAi0AFAAGAAgAAAAhADj9If/WAAAAlAEAAAsAAAAAAAAAAAAAAAAALwEA&#10;AF9yZWxzLy5yZWxzUEsBAi0AFAAGAAgAAAAhAENt1CEvAgAAWgQAAA4AAAAAAAAAAAAAAAAALgIA&#10;AGRycy9lMm9Eb2MueG1sUEsBAi0AFAAGAAgAAAAhAFfG9v3fAAAACgEAAA8AAAAAAAAAAAAAAAAA&#10;iQQAAGRycy9kb3ducmV2LnhtbFBLBQYAAAAABAAEAPMAAACVBQAAAAA=&#10;" strokeweight="4.75pt">
              <v:stroke linestyle="thickBetweenThin"/>
              <v:textbox>
                <w:txbxContent>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Raleigh-Wake City-County Bureau of Identification</w:t>
                    </w:r>
                  </w:p>
                  <w:p w:rsidR="00BA1C02" w:rsidRDefault="00BA1C02" w:rsidP="00CF2ADA">
                    <w:pPr>
                      <w:autoSpaceDE w:val="0"/>
                      <w:autoSpaceDN w:val="0"/>
                      <w:adjustRightInd w:val="0"/>
                      <w:jc w:val="center"/>
                      <w:rPr>
                        <w:rFonts w:ascii="Arial" w:hAnsi="Arial" w:cs="Arial"/>
                        <w:color w:val="000000"/>
                        <w:sz w:val="24"/>
                        <w:szCs w:val="24"/>
                      </w:rPr>
                    </w:pPr>
                    <w:r>
                      <w:rPr>
                        <w:rFonts w:ascii="Arial" w:hAnsi="Arial" w:cs="Arial"/>
                        <w:color w:val="000000"/>
                        <w:sz w:val="24"/>
                        <w:szCs w:val="24"/>
                      </w:rPr>
                      <w:t>Drug Chemistry Unit Technical Procedures</w:t>
                    </w:r>
                  </w:p>
                  <w:p w:rsidR="00BA1C02" w:rsidRDefault="00BA1C02" w:rsidP="00CF2ADA">
                    <w:pPr>
                      <w:autoSpaceDE w:val="0"/>
                      <w:autoSpaceDN w:val="0"/>
                      <w:adjustRightInd w:val="0"/>
                      <w:jc w:val="center"/>
                      <w:rPr>
                        <w:rFonts w:ascii="Arial" w:hAnsi="Arial" w:cs="Arial"/>
                        <w:color w:val="000000"/>
                        <w:sz w:val="24"/>
                        <w:szCs w:val="24"/>
                      </w:rPr>
                    </w:pPr>
                  </w:p>
                  <w:p w:rsidR="00BA1C02" w:rsidRPr="00CF2ADA" w:rsidRDefault="00BA1C02" w:rsidP="00CF2ADA">
                    <w:pPr>
                      <w:autoSpaceDE w:val="0"/>
                      <w:autoSpaceDN w:val="0"/>
                      <w:adjustRightInd w:val="0"/>
                      <w:rPr>
                        <w:rFonts w:ascii="Arial" w:hAnsi="Arial" w:cs="Arial"/>
                      </w:rPr>
                    </w:pPr>
                    <w:r w:rsidRPr="00CF2ADA">
                      <w:rPr>
                        <w:rFonts w:ascii="Arial" w:hAnsi="Arial" w:cs="Arial"/>
                        <w:color w:val="000000"/>
                      </w:rPr>
                      <w:t>Issued:</w:t>
                    </w:r>
                    <w:r>
                      <w:rPr>
                        <w:rFonts w:ascii="Arial" w:hAnsi="Arial" w:cs="Arial"/>
                      </w:rPr>
                      <w:tab/>
                    </w:r>
                    <w:r w:rsidR="00AB6CF8">
                      <w:rPr>
                        <w:rFonts w:ascii="Arial" w:hAnsi="Arial" w:cs="Arial"/>
                      </w:rPr>
                      <w:t>3</w:t>
                    </w:r>
                    <w:r>
                      <w:rPr>
                        <w:rFonts w:ascii="Arial" w:hAnsi="Arial" w:cs="Arial"/>
                      </w:rPr>
                      <w:t>/</w:t>
                    </w:r>
                    <w:r w:rsidR="00AB6CF8">
                      <w:rPr>
                        <w:rFonts w:ascii="Arial" w:hAnsi="Arial" w:cs="Arial"/>
                      </w:rPr>
                      <w:t>13</w:t>
                    </w:r>
                    <w:r>
                      <w:rPr>
                        <w:rFonts w:ascii="Arial" w:hAnsi="Arial" w:cs="Arial"/>
                      </w:rPr>
                      <w:t>/</w:t>
                    </w:r>
                    <w:r w:rsidR="00AB6CF8">
                      <w:rPr>
                        <w:rFonts w:ascii="Arial" w:hAnsi="Arial" w:cs="Arial"/>
                      </w:rPr>
                      <w:t>20</w:t>
                    </w:r>
                    <w:r w:rsidRPr="00CF2ADA">
                      <w:rPr>
                        <w:rFonts w:ascii="Arial" w:hAnsi="Arial" w:cs="Arial"/>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sidRPr="00CF2ADA">
                      <w:rPr>
                        <w:rFonts w:ascii="Arial" w:hAnsi="Arial" w:cs="Arial"/>
                        <w:color w:val="FF0000"/>
                      </w:rPr>
                      <w:tab/>
                    </w:r>
                    <w:r>
                      <w:rPr>
                        <w:rFonts w:ascii="Arial" w:hAnsi="Arial" w:cs="Arial"/>
                        <w:color w:val="FF0000"/>
                      </w:rPr>
                      <w:t xml:space="preserve">             </w:t>
                    </w:r>
                    <w:r>
                      <w:rPr>
                        <w:rFonts w:ascii="Arial" w:hAnsi="Arial" w:cs="Arial"/>
                        <w:color w:val="FF0000"/>
                      </w:rPr>
                      <w:tab/>
                    </w:r>
                    <w:r w:rsidRPr="00CF2ADA">
                      <w:rPr>
                        <w:rFonts w:ascii="Arial" w:hAnsi="Arial" w:cs="Arial"/>
                      </w:rPr>
                      <w:t xml:space="preserve">Chapter: </w:t>
                    </w:r>
                    <w:r>
                      <w:rPr>
                        <w:rFonts w:ascii="Arial" w:hAnsi="Arial" w:cs="Arial"/>
                      </w:rPr>
                      <w:t>DCTP12</w:t>
                    </w:r>
                  </w:p>
                  <w:p w:rsidR="00BA1C02" w:rsidRPr="00CF2ADA" w:rsidRDefault="00BA1C02" w:rsidP="00CF2ADA">
                    <w:pPr>
                      <w:autoSpaceDE w:val="0"/>
                      <w:autoSpaceDN w:val="0"/>
                      <w:adjustRightInd w:val="0"/>
                      <w:rPr>
                        <w:rFonts w:ascii="Arial" w:hAnsi="Arial" w:cs="Arial"/>
                      </w:rPr>
                    </w:pPr>
                    <w:r w:rsidRPr="00CF2ADA">
                      <w:rPr>
                        <w:rFonts w:ascii="Arial" w:hAnsi="Arial" w:cs="Arial"/>
                      </w:rPr>
                      <w:t>Issued B</w:t>
                    </w:r>
                    <w:r>
                      <w:rPr>
                        <w:rFonts w:ascii="Arial" w:hAnsi="Arial" w:cs="Arial"/>
                      </w:rPr>
                      <w:t>y:  Director</w:t>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r>
                    <w:r>
                      <w:rPr>
                        <w:rFonts w:ascii="Arial" w:hAnsi="Arial" w:cs="Arial"/>
                      </w:rPr>
                      <w:tab/>
                      <w:t xml:space="preserve">Version: </w:t>
                    </w:r>
                    <w:r w:rsidR="00AB6CF8">
                      <w:rPr>
                        <w:rFonts w:ascii="Arial" w:hAnsi="Arial" w:cs="Arial"/>
                      </w:rPr>
                      <w:t>10</w:t>
                    </w:r>
                  </w:p>
                </w:txbxContent>
              </v:textbox>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64007A3"/>
    <w:multiLevelType w:val="multilevel"/>
    <w:tmpl w:val="0409001D"/>
    <w:styleLink w:val="ISOFORMA"/>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 w15:restartNumberingAfterBreak="0">
    <w:nsid w:val="13DA3DB3"/>
    <w:multiLevelType w:val="multilevel"/>
    <w:tmpl w:val="2870CFD0"/>
    <w:lvl w:ilvl="0">
      <w:start w:val="1"/>
      <w:numFmt w:val="decimal"/>
      <w:lvlText w:val="%1."/>
      <w:lvlJc w:val="left"/>
      <w:pPr>
        <w:ind w:left="360" w:hanging="360"/>
      </w:pPr>
    </w:lvl>
    <w:lvl w:ilvl="1">
      <w:start w:val="1"/>
      <w:numFmt w:val="decimal"/>
      <w:lvlText w:val="%1.%2."/>
      <w:lvlJc w:val="left"/>
      <w:pPr>
        <w:ind w:left="792" w:hanging="432"/>
      </w:pPr>
      <w:rPr>
        <w:b/>
        <w:sz w:val="22"/>
        <w:szCs w:val="22"/>
      </w:rPr>
    </w:lvl>
    <w:lvl w:ilvl="2">
      <w:start w:val="1"/>
      <w:numFmt w:val="decimal"/>
      <w:lvlText w:val="%1.%2.%3."/>
      <w:lvlJc w:val="left"/>
      <w:pPr>
        <w:ind w:left="1224" w:hanging="504"/>
      </w:pPr>
      <w:rPr>
        <w:b/>
      </w:rPr>
    </w:lvl>
    <w:lvl w:ilvl="3">
      <w:start w:val="1"/>
      <w:numFmt w:val="decimal"/>
      <w:lvlText w:val="%1.%2.%3.%4."/>
      <w:lvlJc w:val="left"/>
      <w:pPr>
        <w:ind w:left="1728" w:hanging="648"/>
      </w:pPr>
      <w:rPr>
        <w:b/>
      </w:rPr>
    </w:lvl>
    <w:lvl w:ilvl="4">
      <w:start w:val="1"/>
      <w:numFmt w:val="decimal"/>
      <w:lvlText w:val="%1.%2.%3.%4.%5."/>
      <w:lvlJc w:val="left"/>
      <w:pPr>
        <w:ind w:left="2232" w:hanging="792"/>
      </w:pPr>
      <w:rPr>
        <w:b/>
      </w:rPr>
    </w:lvl>
    <w:lvl w:ilvl="5">
      <w:start w:val="1"/>
      <w:numFmt w:val="decimal"/>
      <w:lvlText w:val="%1.%2.%3.%4.%5.%6."/>
      <w:lvlJc w:val="left"/>
      <w:pPr>
        <w:ind w:left="2736" w:hanging="936"/>
      </w:pPr>
      <w:rPr>
        <w:b/>
      </w:r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1671287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24256113"/>
    <w:multiLevelType w:val="multilevel"/>
    <w:tmpl w:val="658AE11E"/>
    <w:lvl w:ilvl="0">
      <w:start w:val="1"/>
      <w:numFmt w:val="decimal"/>
      <w:pStyle w:val="List"/>
      <w:lvlText w:val="%1.0"/>
      <w:lvlJc w:val="left"/>
      <w:pPr>
        <w:ind w:left="1440" w:hanging="720"/>
      </w:pPr>
      <w:rPr>
        <w:rFonts w:hint="default"/>
        <w:b/>
      </w:rPr>
    </w:lvl>
    <w:lvl w:ilvl="1">
      <w:start w:val="4"/>
      <w:numFmt w:val="decimal"/>
      <w:lvlText w:val="%1.%2"/>
      <w:lvlJc w:val="left"/>
      <w:pPr>
        <w:ind w:left="2160" w:hanging="720"/>
      </w:pPr>
      <w:rPr>
        <w:rFonts w:hint="default"/>
        <w:b/>
        <w:color w:val="000000" w:themeColor="text1"/>
      </w:rPr>
    </w:lvl>
    <w:lvl w:ilvl="2">
      <w:start w:val="3"/>
      <w:numFmt w:val="decimal"/>
      <w:lvlText w:val="%1.%2.%3"/>
      <w:lvlJc w:val="left"/>
      <w:pPr>
        <w:ind w:left="3024" w:hanging="864"/>
      </w:pPr>
      <w:rPr>
        <w:rFonts w:hint="default"/>
      </w:rPr>
    </w:lvl>
    <w:lvl w:ilvl="3">
      <w:start w:val="1"/>
      <w:numFmt w:val="decimal"/>
      <w:lvlText w:val="%1.%2.%3.%4"/>
      <w:lvlJc w:val="left"/>
      <w:pPr>
        <w:ind w:left="4032" w:hanging="1008"/>
      </w:pPr>
      <w:rPr>
        <w:rFonts w:hint="default"/>
      </w:rPr>
    </w:lvl>
    <w:lvl w:ilvl="4">
      <w:start w:val="1"/>
      <w:numFmt w:val="decimal"/>
      <w:lvlText w:val="%1.%2.%3.%4.%5"/>
      <w:lvlJc w:val="left"/>
      <w:pPr>
        <w:ind w:left="5184" w:hanging="1152"/>
      </w:pPr>
      <w:rPr>
        <w:rFonts w:hint="default"/>
      </w:rPr>
    </w:lvl>
    <w:lvl w:ilvl="5">
      <w:start w:val="1"/>
      <w:numFmt w:val="decimal"/>
      <w:lvlText w:val="%1.%2.%3.%4.%5.%6."/>
      <w:lvlJc w:val="left"/>
      <w:pPr>
        <w:tabs>
          <w:tab w:val="num" w:pos="5184"/>
        </w:tabs>
        <w:ind w:left="5040" w:hanging="720"/>
      </w:pPr>
      <w:rPr>
        <w:rFonts w:hint="default"/>
      </w:rPr>
    </w:lvl>
    <w:lvl w:ilvl="6">
      <w:start w:val="1"/>
      <w:numFmt w:val="decimal"/>
      <w:lvlText w:val="%1.%2.%3.%4.%5.%6.%7."/>
      <w:lvlJc w:val="left"/>
      <w:pPr>
        <w:tabs>
          <w:tab w:val="num" w:pos="6480"/>
        </w:tabs>
        <w:ind w:left="5760" w:hanging="720"/>
      </w:pPr>
      <w:rPr>
        <w:rFonts w:hint="default"/>
      </w:rPr>
    </w:lvl>
    <w:lvl w:ilvl="7">
      <w:start w:val="1"/>
      <w:numFmt w:val="decimal"/>
      <w:lvlText w:val="%1.%2.%3.%4.%5.%6.%7.%8."/>
      <w:lvlJc w:val="left"/>
      <w:pPr>
        <w:tabs>
          <w:tab w:val="num" w:pos="7776"/>
        </w:tabs>
        <w:ind w:left="6480" w:hanging="720"/>
      </w:pPr>
      <w:rPr>
        <w:rFonts w:hint="default"/>
      </w:rPr>
    </w:lvl>
    <w:lvl w:ilvl="8">
      <w:start w:val="1"/>
      <w:numFmt w:val="decimal"/>
      <w:lvlText w:val="%1.%2.%3.%4.%5.%6.%7.%8.%9."/>
      <w:lvlJc w:val="left"/>
      <w:pPr>
        <w:ind w:left="7200" w:hanging="720"/>
      </w:pPr>
      <w:rPr>
        <w:rFonts w:hint="default"/>
      </w:rPr>
    </w:lvl>
  </w:abstractNum>
  <w:abstractNum w:abstractNumId="4" w15:restartNumberingAfterBreak="0">
    <w:nsid w:val="26164307"/>
    <w:multiLevelType w:val="hybridMultilevel"/>
    <w:tmpl w:val="B9D6F6B8"/>
    <w:lvl w:ilvl="0" w:tplc="18BC32D0">
      <w:numFmt w:val="bullet"/>
      <w:lvlText w:val="-"/>
      <w:lvlJc w:val="left"/>
      <w:pPr>
        <w:ind w:left="3240" w:hanging="360"/>
      </w:pPr>
      <w:rPr>
        <w:rFonts w:ascii="Times New Roman" w:eastAsia="Times New Roman" w:hAnsi="Times New Roman" w:cs="Times New Roman" w:hint="default"/>
      </w:rPr>
    </w:lvl>
    <w:lvl w:ilvl="1" w:tplc="04090003" w:tentative="1">
      <w:start w:val="1"/>
      <w:numFmt w:val="bullet"/>
      <w:lvlText w:val="o"/>
      <w:lvlJc w:val="left"/>
      <w:pPr>
        <w:ind w:left="3960" w:hanging="360"/>
      </w:pPr>
      <w:rPr>
        <w:rFonts w:ascii="Courier New" w:hAnsi="Courier New" w:cs="Courier New" w:hint="default"/>
      </w:rPr>
    </w:lvl>
    <w:lvl w:ilvl="2" w:tplc="04090005" w:tentative="1">
      <w:start w:val="1"/>
      <w:numFmt w:val="bullet"/>
      <w:lvlText w:val=""/>
      <w:lvlJc w:val="left"/>
      <w:pPr>
        <w:ind w:left="4680" w:hanging="360"/>
      </w:pPr>
      <w:rPr>
        <w:rFonts w:ascii="Wingdings" w:hAnsi="Wingdings" w:hint="default"/>
      </w:rPr>
    </w:lvl>
    <w:lvl w:ilvl="3" w:tplc="04090001" w:tentative="1">
      <w:start w:val="1"/>
      <w:numFmt w:val="bullet"/>
      <w:lvlText w:val=""/>
      <w:lvlJc w:val="left"/>
      <w:pPr>
        <w:ind w:left="5400" w:hanging="360"/>
      </w:pPr>
      <w:rPr>
        <w:rFonts w:ascii="Symbol" w:hAnsi="Symbol" w:hint="default"/>
      </w:rPr>
    </w:lvl>
    <w:lvl w:ilvl="4" w:tplc="04090003" w:tentative="1">
      <w:start w:val="1"/>
      <w:numFmt w:val="bullet"/>
      <w:lvlText w:val="o"/>
      <w:lvlJc w:val="left"/>
      <w:pPr>
        <w:ind w:left="6120" w:hanging="360"/>
      </w:pPr>
      <w:rPr>
        <w:rFonts w:ascii="Courier New" w:hAnsi="Courier New" w:cs="Courier New" w:hint="default"/>
      </w:rPr>
    </w:lvl>
    <w:lvl w:ilvl="5" w:tplc="04090005" w:tentative="1">
      <w:start w:val="1"/>
      <w:numFmt w:val="bullet"/>
      <w:lvlText w:val=""/>
      <w:lvlJc w:val="left"/>
      <w:pPr>
        <w:ind w:left="6840" w:hanging="360"/>
      </w:pPr>
      <w:rPr>
        <w:rFonts w:ascii="Wingdings" w:hAnsi="Wingdings" w:hint="default"/>
      </w:rPr>
    </w:lvl>
    <w:lvl w:ilvl="6" w:tplc="04090001" w:tentative="1">
      <w:start w:val="1"/>
      <w:numFmt w:val="bullet"/>
      <w:lvlText w:val=""/>
      <w:lvlJc w:val="left"/>
      <w:pPr>
        <w:ind w:left="7560" w:hanging="360"/>
      </w:pPr>
      <w:rPr>
        <w:rFonts w:ascii="Symbol" w:hAnsi="Symbol" w:hint="default"/>
      </w:rPr>
    </w:lvl>
    <w:lvl w:ilvl="7" w:tplc="04090003" w:tentative="1">
      <w:start w:val="1"/>
      <w:numFmt w:val="bullet"/>
      <w:lvlText w:val="o"/>
      <w:lvlJc w:val="left"/>
      <w:pPr>
        <w:ind w:left="8280" w:hanging="360"/>
      </w:pPr>
      <w:rPr>
        <w:rFonts w:ascii="Courier New" w:hAnsi="Courier New" w:cs="Courier New" w:hint="default"/>
      </w:rPr>
    </w:lvl>
    <w:lvl w:ilvl="8" w:tplc="04090005" w:tentative="1">
      <w:start w:val="1"/>
      <w:numFmt w:val="bullet"/>
      <w:lvlText w:val=""/>
      <w:lvlJc w:val="left"/>
      <w:pPr>
        <w:ind w:left="9000" w:hanging="360"/>
      </w:pPr>
      <w:rPr>
        <w:rFonts w:ascii="Wingdings" w:hAnsi="Wingdings" w:hint="default"/>
      </w:rPr>
    </w:lvl>
  </w:abstractNum>
  <w:abstractNum w:abstractNumId="5" w15:restartNumberingAfterBreak="0">
    <w:nsid w:val="2AA70406"/>
    <w:multiLevelType w:val="hybridMultilevel"/>
    <w:tmpl w:val="F7B20418"/>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6" w15:restartNumberingAfterBreak="0">
    <w:nsid w:val="2B6618FA"/>
    <w:multiLevelType w:val="multilevel"/>
    <w:tmpl w:val="70B2B538"/>
    <w:lvl w:ilvl="0">
      <w:start w:val="1"/>
      <w:numFmt w:val="decimal"/>
      <w:lvlText w:val="%1."/>
      <w:lvlJc w:val="left"/>
      <w:pPr>
        <w:ind w:left="360" w:hanging="360"/>
      </w:pPr>
    </w:lvl>
    <w:lvl w:ilvl="1">
      <w:start w:val="1"/>
      <w:numFmt w:val="decimal"/>
      <w:lvlText w:val="%1.%2."/>
      <w:lvlJc w:val="left"/>
      <w:pPr>
        <w:ind w:left="792" w:hanging="432"/>
      </w:pPr>
      <w:rPr>
        <w:b/>
      </w:rPr>
    </w:lvl>
    <w:lvl w:ilvl="2">
      <w:start w:val="1"/>
      <w:numFmt w:val="decimal"/>
      <w:lvlText w:val="%1.%2.%3."/>
      <w:lvlJc w:val="left"/>
      <w:pPr>
        <w:ind w:left="1224" w:hanging="504"/>
      </w:pPr>
      <w:rPr>
        <w:b/>
        <w:sz w:val="22"/>
        <w:szCs w:val="22"/>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2FC67BA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31584981"/>
    <w:multiLevelType w:val="hybridMultilevel"/>
    <w:tmpl w:val="98325E5A"/>
    <w:lvl w:ilvl="0" w:tplc="0409000F">
      <w:start w:val="6"/>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31B527C2"/>
    <w:multiLevelType w:val="hybridMultilevel"/>
    <w:tmpl w:val="FE7ED8E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10" w15:restartNumberingAfterBreak="0">
    <w:nsid w:val="35140D21"/>
    <w:multiLevelType w:val="hybridMultilevel"/>
    <w:tmpl w:val="C55CD804"/>
    <w:lvl w:ilvl="0" w:tplc="04090001">
      <w:start w:val="1"/>
      <w:numFmt w:val="bullet"/>
      <w:lvlText w:val=""/>
      <w:lvlJc w:val="left"/>
      <w:pPr>
        <w:ind w:left="1512" w:hanging="360"/>
      </w:pPr>
      <w:rPr>
        <w:rFonts w:ascii="Symbol" w:hAnsi="Symbol" w:hint="default"/>
      </w:rPr>
    </w:lvl>
    <w:lvl w:ilvl="1" w:tplc="04090003" w:tentative="1">
      <w:start w:val="1"/>
      <w:numFmt w:val="bullet"/>
      <w:lvlText w:val="o"/>
      <w:lvlJc w:val="left"/>
      <w:pPr>
        <w:ind w:left="2232" w:hanging="360"/>
      </w:pPr>
      <w:rPr>
        <w:rFonts w:ascii="Courier New" w:hAnsi="Courier New" w:cs="Courier New" w:hint="default"/>
      </w:rPr>
    </w:lvl>
    <w:lvl w:ilvl="2" w:tplc="04090005" w:tentative="1">
      <w:start w:val="1"/>
      <w:numFmt w:val="bullet"/>
      <w:lvlText w:val=""/>
      <w:lvlJc w:val="left"/>
      <w:pPr>
        <w:ind w:left="2952" w:hanging="360"/>
      </w:pPr>
      <w:rPr>
        <w:rFonts w:ascii="Wingdings" w:hAnsi="Wingdings" w:hint="default"/>
      </w:rPr>
    </w:lvl>
    <w:lvl w:ilvl="3" w:tplc="04090001" w:tentative="1">
      <w:start w:val="1"/>
      <w:numFmt w:val="bullet"/>
      <w:lvlText w:val=""/>
      <w:lvlJc w:val="left"/>
      <w:pPr>
        <w:ind w:left="3672" w:hanging="360"/>
      </w:pPr>
      <w:rPr>
        <w:rFonts w:ascii="Symbol" w:hAnsi="Symbol" w:hint="default"/>
      </w:rPr>
    </w:lvl>
    <w:lvl w:ilvl="4" w:tplc="04090003" w:tentative="1">
      <w:start w:val="1"/>
      <w:numFmt w:val="bullet"/>
      <w:lvlText w:val="o"/>
      <w:lvlJc w:val="left"/>
      <w:pPr>
        <w:ind w:left="4392" w:hanging="360"/>
      </w:pPr>
      <w:rPr>
        <w:rFonts w:ascii="Courier New" w:hAnsi="Courier New" w:cs="Courier New" w:hint="default"/>
      </w:rPr>
    </w:lvl>
    <w:lvl w:ilvl="5" w:tplc="04090005" w:tentative="1">
      <w:start w:val="1"/>
      <w:numFmt w:val="bullet"/>
      <w:lvlText w:val=""/>
      <w:lvlJc w:val="left"/>
      <w:pPr>
        <w:ind w:left="5112" w:hanging="360"/>
      </w:pPr>
      <w:rPr>
        <w:rFonts w:ascii="Wingdings" w:hAnsi="Wingdings" w:hint="default"/>
      </w:rPr>
    </w:lvl>
    <w:lvl w:ilvl="6" w:tplc="04090001" w:tentative="1">
      <w:start w:val="1"/>
      <w:numFmt w:val="bullet"/>
      <w:lvlText w:val=""/>
      <w:lvlJc w:val="left"/>
      <w:pPr>
        <w:ind w:left="5832" w:hanging="360"/>
      </w:pPr>
      <w:rPr>
        <w:rFonts w:ascii="Symbol" w:hAnsi="Symbol" w:hint="default"/>
      </w:rPr>
    </w:lvl>
    <w:lvl w:ilvl="7" w:tplc="04090003" w:tentative="1">
      <w:start w:val="1"/>
      <w:numFmt w:val="bullet"/>
      <w:lvlText w:val="o"/>
      <w:lvlJc w:val="left"/>
      <w:pPr>
        <w:ind w:left="6552" w:hanging="360"/>
      </w:pPr>
      <w:rPr>
        <w:rFonts w:ascii="Courier New" w:hAnsi="Courier New" w:cs="Courier New" w:hint="default"/>
      </w:rPr>
    </w:lvl>
    <w:lvl w:ilvl="8" w:tplc="04090005" w:tentative="1">
      <w:start w:val="1"/>
      <w:numFmt w:val="bullet"/>
      <w:lvlText w:val=""/>
      <w:lvlJc w:val="left"/>
      <w:pPr>
        <w:ind w:left="7272" w:hanging="360"/>
      </w:pPr>
      <w:rPr>
        <w:rFonts w:ascii="Wingdings" w:hAnsi="Wingdings" w:hint="default"/>
      </w:rPr>
    </w:lvl>
  </w:abstractNum>
  <w:abstractNum w:abstractNumId="11" w15:restartNumberingAfterBreak="0">
    <w:nsid w:val="357B7DB5"/>
    <w:multiLevelType w:val="multilevel"/>
    <w:tmpl w:val="B450D4E2"/>
    <w:lvl w:ilvl="0">
      <w:start w:val="5"/>
      <w:numFmt w:val="decimal"/>
      <w:lvlText w:val="%1"/>
      <w:lvlJc w:val="left"/>
      <w:pPr>
        <w:ind w:left="360" w:hanging="360"/>
      </w:pPr>
      <w:rPr>
        <w:rFonts w:hint="default"/>
      </w:rPr>
    </w:lvl>
    <w:lvl w:ilvl="1">
      <w:start w:val="8"/>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 w15:restartNumberingAfterBreak="0">
    <w:nsid w:val="36E64432"/>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FC243D5"/>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45201910"/>
    <w:multiLevelType w:val="multilevel"/>
    <w:tmpl w:val="B44A0DB0"/>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sz w:val="22"/>
        <w:szCs w:val="22"/>
      </w:rPr>
    </w:lvl>
    <w:lvl w:ilvl="2">
      <w:start w:val="1"/>
      <w:numFmt w:val="decimal"/>
      <w:lvlText w:val="%1.%2.%3."/>
      <w:lvlJc w:val="left"/>
      <w:pPr>
        <w:ind w:left="1224" w:hanging="504"/>
      </w:pPr>
      <w:rPr>
        <w:rFonts w:hint="default"/>
        <w:b/>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b/>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5" w15:restartNumberingAfterBreak="0">
    <w:nsid w:val="45482D94"/>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304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4CD25944"/>
    <w:multiLevelType w:val="multilevel"/>
    <w:tmpl w:val="ADFE5CEC"/>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50185C8B"/>
    <w:multiLevelType w:val="hybridMultilevel"/>
    <w:tmpl w:val="2D6CDF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6D90530"/>
    <w:multiLevelType w:val="multilevel"/>
    <w:tmpl w:val="FB6280F8"/>
    <w:lvl w:ilvl="0">
      <w:start w:val="5"/>
      <w:numFmt w:val="decimal"/>
      <w:lvlText w:val="%1."/>
      <w:lvlJc w:val="left"/>
      <w:pPr>
        <w:ind w:left="480" w:hanging="480"/>
      </w:pPr>
      <w:rPr>
        <w:rFonts w:hint="default"/>
      </w:rPr>
    </w:lvl>
    <w:lvl w:ilvl="1">
      <w:start w:val="17"/>
      <w:numFmt w:val="decimal"/>
      <w:lvlText w:val="%1.%2."/>
      <w:lvlJc w:val="left"/>
      <w:pPr>
        <w:ind w:left="840" w:hanging="480"/>
      </w:pPr>
      <w:rPr>
        <w:rFonts w:hint="default"/>
      </w:rPr>
    </w:lvl>
    <w:lvl w:ilvl="2">
      <w:start w:val="1"/>
      <w:numFmt w:val="decimal"/>
      <w:lvlText w:val="%1.%2.%3."/>
      <w:lvlJc w:val="left"/>
      <w:pPr>
        <w:ind w:left="1440" w:hanging="720"/>
      </w:pPr>
      <w:rPr>
        <w:rFonts w:hint="default"/>
        <w:b/>
      </w:rPr>
    </w:lvl>
    <w:lvl w:ilvl="3">
      <w:start w:val="1"/>
      <w:numFmt w:val="decimal"/>
      <w:lvlText w:val="%1.%2.%3.%4."/>
      <w:lvlJc w:val="left"/>
      <w:pPr>
        <w:ind w:left="1800" w:hanging="720"/>
      </w:pPr>
      <w:rPr>
        <w:rFonts w:hint="default"/>
        <w:b/>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9" w15:restartNumberingAfterBreak="0">
    <w:nsid w:val="570D47AE"/>
    <w:multiLevelType w:val="hybridMultilevel"/>
    <w:tmpl w:val="0FEA04A2"/>
    <w:lvl w:ilvl="0" w:tplc="0409000F">
      <w:start w:val="6"/>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A997289"/>
    <w:multiLevelType w:val="multilevel"/>
    <w:tmpl w:val="DA6C082A"/>
    <w:lvl w:ilvl="0">
      <w:start w:val="8"/>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5CD23759"/>
    <w:multiLevelType w:val="hybridMultilevel"/>
    <w:tmpl w:val="152696FE"/>
    <w:lvl w:ilvl="0" w:tplc="04090001">
      <w:start w:val="1"/>
      <w:numFmt w:val="bullet"/>
      <w:lvlText w:val=""/>
      <w:lvlJc w:val="left"/>
      <w:pPr>
        <w:ind w:left="2880" w:hanging="360"/>
      </w:pPr>
      <w:rPr>
        <w:rFonts w:ascii="Symbol" w:hAnsi="Symbol" w:hint="default"/>
      </w:rPr>
    </w:lvl>
    <w:lvl w:ilvl="1" w:tplc="04090003" w:tentative="1">
      <w:start w:val="1"/>
      <w:numFmt w:val="bullet"/>
      <w:lvlText w:val="o"/>
      <w:lvlJc w:val="left"/>
      <w:pPr>
        <w:ind w:left="3600" w:hanging="360"/>
      </w:pPr>
      <w:rPr>
        <w:rFonts w:ascii="Courier New" w:hAnsi="Courier New" w:cs="Courier New" w:hint="default"/>
      </w:rPr>
    </w:lvl>
    <w:lvl w:ilvl="2" w:tplc="04090005" w:tentative="1">
      <w:start w:val="1"/>
      <w:numFmt w:val="bullet"/>
      <w:lvlText w:val=""/>
      <w:lvlJc w:val="left"/>
      <w:pPr>
        <w:ind w:left="4320" w:hanging="360"/>
      </w:pPr>
      <w:rPr>
        <w:rFonts w:ascii="Wingdings" w:hAnsi="Wingdings" w:hint="default"/>
      </w:rPr>
    </w:lvl>
    <w:lvl w:ilvl="3" w:tplc="04090001" w:tentative="1">
      <w:start w:val="1"/>
      <w:numFmt w:val="bullet"/>
      <w:lvlText w:val=""/>
      <w:lvlJc w:val="left"/>
      <w:pPr>
        <w:ind w:left="5040" w:hanging="360"/>
      </w:pPr>
      <w:rPr>
        <w:rFonts w:ascii="Symbol" w:hAnsi="Symbol" w:hint="default"/>
      </w:rPr>
    </w:lvl>
    <w:lvl w:ilvl="4" w:tplc="04090003" w:tentative="1">
      <w:start w:val="1"/>
      <w:numFmt w:val="bullet"/>
      <w:lvlText w:val="o"/>
      <w:lvlJc w:val="left"/>
      <w:pPr>
        <w:ind w:left="5760" w:hanging="360"/>
      </w:pPr>
      <w:rPr>
        <w:rFonts w:ascii="Courier New" w:hAnsi="Courier New" w:cs="Courier New" w:hint="default"/>
      </w:rPr>
    </w:lvl>
    <w:lvl w:ilvl="5" w:tplc="04090005" w:tentative="1">
      <w:start w:val="1"/>
      <w:numFmt w:val="bullet"/>
      <w:lvlText w:val=""/>
      <w:lvlJc w:val="left"/>
      <w:pPr>
        <w:ind w:left="6480" w:hanging="360"/>
      </w:pPr>
      <w:rPr>
        <w:rFonts w:ascii="Wingdings" w:hAnsi="Wingdings" w:hint="default"/>
      </w:rPr>
    </w:lvl>
    <w:lvl w:ilvl="6" w:tplc="04090001" w:tentative="1">
      <w:start w:val="1"/>
      <w:numFmt w:val="bullet"/>
      <w:lvlText w:val=""/>
      <w:lvlJc w:val="left"/>
      <w:pPr>
        <w:ind w:left="7200" w:hanging="360"/>
      </w:pPr>
      <w:rPr>
        <w:rFonts w:ascii="Symbol" w:hAnsi="Symbol" w:hint="default"/>
      </w:rPr>
    </w:lvl>
    <w:lvl w:ilvl="7" w:tplc="04090003" w:tentative="1">
      <w:start w:val="1"/>
      <w:numFmt w:val="bullet"/>
      <w:lvlText w:val="o"/>
      <w:lvlJc w:val="left"/>
      <w:pPr>
        <w:ind w:left="7920" w:hanging="360"/>
      </w:pPr>
      <w:rPr>
        <w:rFonts w:ascii="Courier New" w:hAnsi="Courier New" w:cs="Courier New" w:hint="default"/>
      </w:rPr>
    </w:lvl>
    <w:lvl w:ilvl="8" w:tplc="04090005" w:tentative="1">
      <w:start w:val="1"/>
      <w:numFmt w:val="bullet"/>
      <w:lvlText w:val=""/>
      <w:lvlJc w:val="left"/>
      <w:pPr>
        <w:ind w:left="8640" w:hanging="360"/>
      </w:pPr>
      <w:rPr>
        <w:rFonts w:ascii="Wingdings" w:hAnsi="Wingdings" w:hint="default"/>
      </w:rPr>
    </w:lvl>
  </w:abstractNum>
  <w:abstractNum w:abstractNumId="22" w15:restartNumberingAfterBreak="0">
    <w:nsid w:val="5E9840B1"/>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60F565D7"/>
    <w:multiLevelType w:val="multilevel"/>
    <w:tmpl w:val="FD32FBF4"/>
    <w:lvl w:ilvl="0">
      <w:start w:val="1"/>
      <w:numFmt w:val="decimal"/>
      <w:lvlText w:val="%1."/>
      <w:lvlJc w:val="left"/>
      <w:pPr>
        <w:ind w:left="360" w:hanging="360"/>
      </w:pPr>
      <w:rPr>
        <w:rFonts w:hint="default"/>
      </w:rPr>
    </w:lvl>
    <w:lvl w:ilvl="1">
      <w:start w:val="1"/>
      <w:numFmt w:val="decimal"/>
      <w:lvlText w:val="%1.%2."/>
      <w:lvlJc w:val="left"/>
      <w:pPr>
        <w:ind w:left="972" w:hanging="432"/>
      </w:pPr>
      <w:rPr>
        <w:rFonts w:hint="default"/>
        <w:b/>
        <w:sz w:val="22"/>
        <w:szCs w:val="22"/>
      </w:rPr>
    </w:lvl>
    <w:lvl w:ilvl="2">
      <w:start w:val="1"/>
      <w:numFmt w:val="decimal"/>
      <w:lvlText w:val="%1.%2.%3."/>
      <w:lvlJc w:val="left"/>
      <w:pPr>
        <w:ind w:left="1224" w:hanging="504"/>
      </w:pPr>
      <w:rPr>
        <w:rFonts w:hint="default"/>
        <w:b/>
      </w:rPr>
    </w:lvl>
    <w:lvl w:ilvl="3">
      <w:start w:val="1"/>
      <w:numFmt w:val="decimal"/>
      <w:lvlText w:val="%1.%2.%3.%4."/>
      <w:lvlJc w:val="left"/>
      <w:pPr>
        <w:ind w:left="1728" w:hanging="648"/>
      </w:pPr>
      <w:rPr>
        <w:rFonts w:hint="default"/>
        <w:b/>
      </w:rPr>
    </w:lvl>
    <w:lvl w:ilvl="4">
      <w:start w:val="1"/>
      <w:numFmt w:val="decimal"/>
      <w:lvlText w:val="%1.%2.%3.%4.%5."/>
      <w:lvlJc w:val="left"/>
      <w:pPr>
        <w:ind w:left="2232" w:hanging="792"/>
      </w:pPr>
      <w:rPr>
        <w:rFonts w:hint="default"/>
        <w:b/>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61B23229"/>
    <w:multiLevelType w:val="multilevel"/>
    <w:tmpl w:val="3210E03A"/>
    <w:lvl w:ilvl="0">
      <w:start w:val="5"/>
      <w:numFmt w:val="decimal"/>
      <w:lvlText w:val="%1."/>
      <w:lvlJc w:val="left"/>
      <w:pPr>
        <w:ind w:left="480" w:hanging="480"/>
      </w:pPr>
      <w:rPr>
        <w:rFonts w:hint="default"/>
      </w:rPr>
    </w:lvl>
    <w:lvl w:ilvl="1">
      <w:start w:val="17"/>
      <w:numFmt w:val="decimal"/>
      <w:lvlText w:val="%1.%2."/>
      <w:lvlJc w:val="left"/>
      <w:pPr>
        <w:ind w:left="840" w:hanging="48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b/>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25" w15:restartNumberingAfterBreak="0">
    <w:nsid w:val="696D59C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6D860C37"/>
    <w:multiLevelType w:val="multilevel"/>
    <w:tmpl w:val="43322918"/>
    <w:lvl w:ilvl="0">
      <w:start w:val="5"/>
      <w:numFmt w:val="decimal"/>
      <w:lvlText w:val="%1"/>
      <w:lvlJc w:val="left"/>
      <w:pPr>
        <w:ind w:left="1056" w:hanging="1056"/>
      </w:pPr>
      <w:rPr>
        <w:rFonts w:hint="default"/>
        <w:b w:val="0"/>
      </w:rPr>
    </w:lvl>
    <w:lvl w:ilvl="1">
      <w:start w:val="22"/>
      <w:numFmt w:val="decimal"/>
      <w:lvlText w:val="%1.%2"/>
      <w:lvlJc w:val="left"/>
      <w:pPr>
        <w:ind w:left="1344" w:hanging="1056"/>
      </w:pPr>
      <w:rPr>
        <w:rFonts w:hint="default"/>
        <w:b w:val="0"/>
      </w:rPr>
    </w:lvl>
    <w:lvl w:ilvl="2">
      <w:start w:val="3"/>
      <w:numFmt w:val="decimal"/>
      <w:lvlText w:val="%1.%2.%3"/>
      <w:lvlJc w:val="left"/>
      <w:pPr>
        <w:ind w:left="1632" w:hanging="1056"/>
      </w:pPr>
      <w:rPr>
        <w:rFonts w:hint="default"/>
        <w:b w:val="0"/>
      </w:rPr>
    </w:lvl>
    <w:lvl w:ilvl="3">
      <w:start w:val="3"/>
      <w:numFmt w:val="decimal"/>
      <w:lvlText w:val="%1.%2.%3.%4"/>
      <w:lvlJc w:val="left"/>
      <w:pPr>
        <w:ind w:left="1920" w:hanging="1056"/>
      </w:pPr>
      <w:rPr>
        <w:rFonts w:hint="default"/>
        <w:b w:val="0"/>
      </w:rPr>
    </w:lvl>
    <w:lvl w:ilvl="4">
      <w:start w:val="1"/>
      <w:numFmt w:val="decimal"/>
      <w:lvlText w:val="%1.%2.%3.%4.%5"/>
      <w:lvlJc w:val="left"/>
      <w:pPr>
        <w:ind w:left="2232" w:hanging="1080"/>
      </w:pPr>
      <w:rPr>
        <w:rFonts w:hint="default"/>
        <w:b w:val="0"/>
      </w:rPr>
    </w:lvl>
    <w:lvl w:ilvl="5">
      <w:start w:val="1"/>
      <w:numFmt w:val="decimal"/>
      <w:lvlText w:val="%1.%2.%3.%4.%5.%6"/>
      <w:lvlJc w:val="left"/>
      <w:pPr>
        <w:ind w:left="2520" w:hanging="1080"/>
      </w:pPr>
      <w:rPr>
        <w:rFonts w:hint="default"/>
        <w:b/>
      </w:rPr>
    </w:lvl>
    <w:lvl w:ilvl="6">
      <w:start w:val="1"/>
      <w:numFmt w:val="decimal"/>
      <w:lvlText w:val="%1.%2.%3.%4.%5.%6.%7"/>
      <w:lvlJc w:val="left"/>
      <w:pPr>
        <w:ind w:left="3168" w:hanging="1440"/>
      </w:pPr>
      <w:rPr>
        <w:rFonts w:hint="default"/>
        <w:b w:val="0"/>
      </w:rPr>
    </w:lvl>
    <w:lvl w:ilvl="7">
      <w:start w:val="1"/>
      <w:numFmt w:val="decimal"/>
      <w:lvlText w:val="%1.%2.%3.%4.%5.%6.%7.%8"/>
      <w:lvlJc w:val="left"/>
      <w:pPr>
        <w:ind w:left="3456" w:hanging="1440"/>
      </w:pPr>
      <w:rPr>
        <w:rFonts w:hint="default"/>
        <w:b w:val="0"/>
      </w:rPr>
    </w:lvl>
    <w:lvl w:ilvl="8">
      <w:start w:val="1"/>
      <w:numFmt w:val="decimal"/>
      <w:lvlText w:val="%1.%2.%3.%4.%5.%6.%7.%8.%9"/>
      <w:lvlJc w:val="left"/>
      <w:pPr>
        <w:ind w:left="3744" w:hanging="1440"/>
      </w:pPr>
      <w:rPr>
        <w:rFonts w:hint="default"/>
        <w:b w:val="0"/>
      </w:rPr>
    </w:lvl>
  </w:abstractNum>
  <w:abstractNum w:abstractNumId="27" w15:restartNumberingAfterBreak="0">
    <w:nsid w:val="6F5E31D0"/>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8" w15:restartNumberingAfterBreak="0">
    <w:nsid w:val="73B41E12"/>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76531784"/>
    <w:multiLevelType w:val="multilevel"/>
    <w:tmpl w:val="B98A6A76"/>
    <w:styleLink w:val="Style1"/>
    <w:lvl w:ilvl="0">
      <w:start w:val="1"/>
      <w:numFmt w:val="decimal"/>
      <w:lvlText w:val="%1."/>
      <w:lvlJc w:val="left"/>
      <w:pPr>
        <w:ind w:left="720" w:hanging="720"/>
      </w:pPr>
      <w:rPr>
        <w:rFonts w:hint="default"/>
        <w:b/>
        <w:color w:val="auto"/>
      </w:rPr>
    </w:lvl>
    <w:lvl w:ilvl="1">
      <w:start w:val="1"/>
      <w:numFmt w:val="decimal"/>
      <w:lvlText w:val="%1.%2."/>
      <w:lvlJc w:val="left"/>
      <w:pPr>
        <w:ind w:left="1440" w:hanging="720"/>
      </w:pPr>
      <w:rPr>
        <w:rFonts w:hint="default"/>
        <w:b/>
        <w:color w:val="auto"/>
      </w:rPr>
    </w:lvl>
    <w:lvl w:ilvl="2">
      <w:start w:val="1"/>
      <w:numFmt w:val="decimal"/>
      <w:lvlText w:val="%1.%2.%3."/>
      <w:lvlJc w:val="left"/>
      <w:pPr>
        <w:ind w:left="2304" w:hanging="864"/>
      </w:pPr>
      <w:rPr>
        <w:rFonts w:hint="default"/>
      </w:rPr>
    </w:lvl>
    <w:lvl w:ilvl="3">
      <w:start w:val="1"/>
      <w:numFmt w:val="decimal"/>
      <w:lvlText w:val="%1.%2.%3.%4."/>
      <w:lvlJc w:val="left"/>
      <w:pPr>
        <w:ind w:left="3312" w:hanging="1008"/>
      </w:pPr>
      <w:rPr>
        <w:rFonts w:hint="default"/>
      </w:rPr>
    </w:lvl>
    <w:lvl w:ilvl="4">
      <w:start w:val="1"/>
      <w:numFmt w:val="decimal"/>
      <w:lvlText w:val="%1.%2.%3.%4.%5."/>
      <w:lvlJc w:val="left"/>
      <w:pPr>
        <w:tabs>
          <w:tab w:val="num" w:pos="3312"/>
        </w:tabs>
        <w:ind w:left="4464" w:hanging="1152"/>
      </w:pPr>
      <w:rPr>
        <w:rFonts w:hint="default"/>
      </w:rPr>
    </w:lvl>
    <w:lvl w:ilvl="5">
      <w:start w:val="1"/>
      <w:numFmt w:val="decimal"/>
      <w:lvlText w:val="%1.%2.%3.%4.%5.%6."/>
      <w:lvlJc w:val="left"/>
      <w:pPr>
        <w:tabs>
          <w:tab w:val="num" w:pos="4464"/>
        </w:tabs>
        <w:ind w:left="5760" w:hanging="1296"/>
      </w:pPr>
      <w:rPr>
        <w:rFonts w:hint="default"/>
      </w:rPr>
    </w:lvl>
    <w:lvl w:ilvl="6">
      <w:start w:val="1"/>
      <w:numFmt w:val="decimal"/>
      <w:lvlText w:val="%1.%2.%3.%4.%5.%6.%7."/>
      <w:lvlJc w:val="left"/>
      <w:pPr>
        <w:tabs>
          <w:tab w:val="num" w:pos="5760"/>
        </w:tabs>
        <w:ind w:left="7056" w:hanging="1296"/>
      </w:pPr>
      <w:rPr>
        <w:rFonts w:hint="default"/>
      </w:rPr>
    </w:lvl>
    <w:lvl w:ilvl="7">
      <w:start w:val="1"/>
      <w:numFmt w:val="decimal"/>
      <w:lvlText w:val="%1.%2.%3.%4.%5.%6.%7.%8."/>
      <w:lvlJc w:val="left"/>
      <w:pPr>
        <w:tabs>
          <w:tab w:val="num" w:pos="7200"/>
        </w:tabs>
        <w:ind w:left="8496" w:hanging="1440"/>
      </w:pPr>
      <w:rPr>
        <w:rFonts w:hint="default"/>
      </w:rPr>
    </w:lvl>
    <w:lvl w:ilvl="8">
      <w:start w:val="1"/>
      <w:numFmt w:val="decimal"/>
      <w:lvlText w:val="%1.%2.%3.%4.%5.%6.%7.%8.%9."/>
      <w:lvlJc w:val="left"/>
      <w:pPr>
        <w:ind w:left="9936" w:hanging="1440"/>
      </w:pPr>
      <w:rPr>
        <w:rFonts w:hint="default"/>
      </w:rPr>
    </w:lvl>
  </w:abstractNum>
  <w:abstractNum w:abstractNumId="30" w15:restartNumberingAfterBreak="0">
    <w:nsid w:val="774B52D9"/>
    <w:multiLevelType w:val="hybridMultilevel"/>
    <w:tmpl w:val="83EC5A3C"/>
    <w:lvl w:ilvl="0" w:tplc="42DE97D0">
      <w:start w:val="10"/>
      <w:numFmt w:val="bullet"/>
      <w:lvlText w:val="-"/>
      <w:lvlJc w:val="left"/>
      <w:pPr>
        <w:ind w:left="1800" w:hanging="360"/>
      </w:pPr>
      <w:rPr>
        <w:rFonts w:ascii="Times New Roman" w:eastAsia="Times New Roman" w:hAnsi="Times New Roman" w:cs="Times New Roman" w:hint="default"/>
        <w:b w:val="0"/>
        <w:color w:val="FF0000"/>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31" w15:restartNumberingAfterBreak="0">
    <w:nsid w:val="7C994AF1"/>
    <w:multiLevelType w:val="hybridMultilevel"/>
    <w:tmpl w:val="E79A9A68"/>
    <w:lvl w:ilvl="0" w:tplc="0409000F">
      <w:start w:val="3"/>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0"/>
  </w:num>
  <w:num w:numId="2">
    <w:abstractNumId w:val="3"/>
  </w:num>
  <w:num w:numId="3">
    <w:abstractNumId w:val="1"/>
  </w:num>
  <w:num w:numId="4">
    <w:abstractNumId w:val="12"/>
  </w:num>
  <w:num w:numId="5">
    <w:abstractNumId w:val="23"/>
  </w:num>
  <w:num w:numId="6">
    <w:abstractNumId w:val="28"/>
  </w:num>
  <w:num w:numId="7">
    <w:abstractNumId w:val="27"/>
  </w:num>
  <w:num w:numId="8">
    <w:abstractNumId w:val="7"/>
  </w:num>
  <w:num w:numId="9">
    <w:abstractNumId w:val="16"/>
  </w:num>
  <w:num w:numId="10">
    <w:abstractNumId w:val="29"/>
  </w:num>
  <w:num w:numId="11">
    <w:abstractNumId w:val="15"/>
  </w:num>
  <w:num w:numId="12">
    <w:abstractNumId w:val="22"/>
  </w:num>
  <w:num w:numId="13">
    <w:abstractNumId w:val="25"/>
  </w:num>
  <w:num w:numId="14">
    <w:abstractNumId w:val="2"/>
  </w:num>
  <w:num w:numId="15">
    <w:abstractNumId w:val="17"/>
  </w:num>
  <w:num w:numId="16">
    <w:abstractNumId w:val="21"/>
  </w:num>
  <w:num w:numId="17">
    <w:abstractNumId w:val="9"/>
  </w:num>
  <w:num w:numId="18">
    <w:abstractNumId w:val="5"/>
  </w:num>
  <w:num w:numId="19">
    <w:abstractNumId w:val="13"/>
  </w:num>
  <w:num w:numId="20">
    <w:abstractNumId w:val="10"/>
  </w:num>
  <w:num w:numId="2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20"/>
  </w:num>
  <w:num w:numId="23">
    <w:abstractNumId w:val="3"/>
    <w:lvlOverride w:ilvl="0">
      <w:startOverride w:val="5"/>
    </w:lvlOverride>
    <w:lvlOverride w:ilvl="1">
      <w:startOverride w:val="10"/>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14"/>
  </w:num>
  <w:num w:numId="25">
    <w:abstractNumId w:val="30"/>
  </w:num>
  <w:num w:numId="26">
    <w:abstractNumId w:val="4"/>
  </w:num>
  <w:num w:numId="27">
    <w:abstractNumId w:val="6"/>
  </w:num>
  <w:num w:numId="28">
    <w:abstractNumId w:val="26"/>
  </w:num>
  <w:num w:numId="29">
    <w:abstractNumId w:val="11"/>
  </w:num>
  <w:num w:numId="30">
    <w:abstractNumId w:val="1"/>
    <w:lvlOverride w:ilvl="0">
      <w:lvl w:ilvl="0">
        <w:start w:val="1"/>
        <w:numFmt w:val="decimal"/>
        <w:lvlText w:val="%1."/>
        <w:lvlJc w:val="left"/>
        <w:pPr>
          <w:ind w:left="360" w:hanging="360"/>
        </w:pPr>
        <w:rPr>
          <w:rFonts w:hint="default"/>
        </w:rPr>
      </w:lvl>
    </w:lvlOverride>
    <w:lvlOverride w:ilvl="1">
      <w:lvl w:ilvl="1">
        <w:start w:val="1"/>
        <w:numFmt w:val="decimal"/>
        <w:lvlText w:val="%1.%2."/>
        <w:lvlJc w:val="left"/>
        <w:pPr>
          <w:ind w:left="792" w:hanging="432"/>
        </w:pPr>
        <w:rPr>
          <w:rFonts w:hint="default"/>
          <w:b/>
          <w:sz w:val="22"/>
          <w:szCs w:val="22"/>
        </w:rPr>
      </w:lvl>
    </w:lvlOverride>
    <w:lvlOverride w:ilvl="2">
      <w:lvl w:ilvl="2">
        <w:start w:val="1"/>
        <w:numFmt w:val="decimal"/>
        <w:lvlText w:val="%1.%2.%3."/>
        <w:lvlJc w:val="left"/>
        <w:pPr>
          <w:ind w:left="1224" w:hanging="504"/>
        </w:pPr>
        <w:rPr>
          <w:rFonts w:hint="default"/>
          <w:b/>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b/>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31">
    <w:abstractNumId w:val="1"/>
    <w:lvlOverride w:ilvl="0">
      <w:lvl w:ilvl="0">
        <w:start w:val="1"/>
        <w:numFmt w:val="decimal"/>
        <w:lvlText w:val="%1."/>
        <w:lvlJc w:val="left"/>
        <w:pPr>
          <w:ind w:left="360" w:hanging="360"/>
        </w:pPr>
        <w:rPr>
          <w:rFonts w:hint="default"/>
        </w:rPr>
      </w:lvl>
    </w:lvlOverride>
    <w:lvlOverride w:ilvl="1">
      <w:lvl w:ilvl="1">
        <w:start w:val="1"/>
        <w:numFmt w:val="decimal"/>
        <w:lvlText w:val="%1.%2."/>
        <w:lvlJc w:val="left"/>
        <w:pPr>
          <w:ind w:left="792" w:hanging="432"/>
        </w:pPr>
        <w:rPr>
          <w:rFonts w:hint="default"/>
          <w:b/>
          <w:sz w:val="22"/>
          <w:szCs w:val="22"/>
        </w:rPr>
      </w:lvl>
    </w:lvlOverride>
    <w:lvlOverride w:ilvl="2">
      <w:lvl w:ilvl="2">
        <w:start w:val="1"/>
        <w:numFmt w:val="decimal"/>
        <w:lvlText w:val="%1.%2.%3."/>
        <w:lvlJc w:val="left"/>
        <w:pPr>
          <w:ind w:left="1224" w:hanging="504"/>
        </w:pPr>
        <w:rPr>
          <w:rFonts w:hint="default"/>
          <w:b/>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b/>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32">
    <w:abstractNumId w:val="1"/>
    <w:lvlOverride w:ilvl="0">
      <w:lvl w:ilvl="0">
        <w:start w:val="1"/>
        <w:numFmt w:val="decimal"/>
        <w:lvlText w:val="%1."/>
        <w:lvlJc w:val="left"/>
        <w:pPr>
          <w:ind w:left="360" w:hanging="360"/>
        </w:pPr>
        <w:rPr>
          <w:rFonts w:hint="default"/>
        </w:rPr>
      </w:lvl>
    </w:lvlOverride>
    <w:lvlOverride w:ilvl="1">
      <w:lvl w:ilvl="1">
        <w:start w:val="1"/>
        <w:numFmt w:val="decimal"/>
        <w:lvlText w:val="%1.%2."/>
        <w:lvlJc w:val="left"/>
        <w:pPr>
          <w:ind w:left="720" w:hanging="360"/>
        </w:pPr>
        <w:rPr>
          <w:rFonts w:hint="default"/>
          <w:b/>
          <w:sz w:val="22"/>
          <w:szCs w:val="22"/>
        </w:rPr>
      </w:lvl>
    </w:lvlOverride>
    <w:lvlOverride w:ilvl="2">
      <w:lvl w:ilvl="2">
        <w:start w:val="1"/>
        <w:numFmt w:val="decimal"/>
        <w:lvlText w:val="%1.%2.%3."/>
        <w:lvlJc w:val="left"/>
        <w:pPr>
          <w:ind w:left="1224" w:hanging="504"/>
        </w:pPr>
        <w:rPr>
          <w:rFonts w:hint="default"/>
          <w:b/>
        </w:rPr>
      </w:lvl>
    </w:lvlOverride>
    <w:lvlOverride w:ilvl="3">
      <w:lvl w:ilvl="3">
        <w:start w:val="1"/>
        <w:numFmt w:val="decimal"/>
        <w:lvlText w:val="%1.%2.%3.%4."/>
        <w:lvlJc w:val="left"/>
        <w:pPr>
          <w:ind w:left="1728" w:hanging="648"/>
        </w:pPr>
        <w:rPr>
          <w:rFonts w:hint="default"/>
        </w:rPr>
      </w:lvl>
    </w:lvlOverride>
    <w:lvlOverride w:ilvl="4">
      <w:lvl w:ilvl="4">
        <w:start w:val="1"/>
        <w:numFmt w:val="decimal"/>
        <w:lvlText w:val="%1.%2.%3.%4.%5."/>
        <w:lvlJc w:val="left"/>
        <w:pPr>
          <w:ind w:left="2232" w:hanging="792"/>
        </w:pPr>
        <w:rPr>
          <w:rFonts w:hint="default"/>
          <w:b/>
        </w:rPr>
      </w:lvl>
    </w:lvlOverride>
    <w:lvlOverride w:ilvl="5">
      <w:lvl w:ilvl="5">
        <w:start w:val="1"/>
        <w:numFmt w:val="decimal"/>
        <w:lvlText w:val="%1.%2.%3.%4.%5.%6."/>
        <w:lvlJc w:val="left"/>
        <w:pPr>
          <w:ind w:left="2736" w:hanging="936"/>
        </w:pPr>
        <w:rPr>
          <w:rFonts w:hint="default"/>
        </w:rPr>
      </w:lvl>
    </w:lvlOverride>
    <w:lvlOverride w:ilvl="6">
      <w:lvl w:ilvl="6">
        <w:start w:val="1"/>
        <w:numFmt w:val="decimal"/>
        <w:lvlText w:val="%1.%2.%3.%4.%5.%6.%7."/>
        <w:lvlJc w:val="left"/>
        <w:pPr>
          <w:ind w:left="3240" w:hanging="1080"/>
        </w:pPr>
        <w:rPr>
          <w:rFonts w:hint="default"/>
        </w:rPr>
      </w:lvl>
    </w:lvlOverride>
    <w:lvlOverride w:ilvl="7">
      <w:lvl w:ilvl="7">
        <w:start w:val="1"/>
        <w:numFmt w:val="decimal"/>
        <w:lvlText w:val="%1.%2.%3.%4.%5.%6.%7.%8."/>
        <w:lvlJc w:val="left"/>
        <w:pPr>
          <w:ind w:left="3744" w:hanging="1224"/>
        </w:pPr>
        <w:rPr>
          <w:rFonts w:hint="default"/>
        </w:rPr>
      </w:lvl>
    </w:lvlOverride>
    <w:lvlOverride w:ilvl="8">
      <w:lvl w:ilvl="8">
        <w:start w:val="1"/>
        <w:numFmt w:val="decimal"/>
        <w:lvlText w:val="%1.%2.%3.%4.%5.%6.%7.%8.%9."/>
        <w:lvlJc w:val="left"/>
        <w:pPr>
          <w:ind w:left="4320" w:hanging="1440"/>
        </w:pPr>
        <w:rPr>
          <w:rFonts w:hint="default"/>
        </w:rPr>
      </w:lvl>
    </w:lvlOverride>
  </w:num>
  <w:num w:numId="33">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24"/>
  </w:num>
  <w:num w:numId="35">
    <w:abstractNumId w:val="31"/>
  </w:num>
  <w:num w:numId="36">
    <w:abstractNumId w:val="8"/>
  </w:num>
  <w:num w:numId="37">
    <w:abstractNumId w:val="19"/>
  </w:num>
  <w:num w:numId="38">
    <w:abstractNumId w:val="18"/>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writeProtection w:recommended="1" w:cryptProviderType="rsaFull" w:cryptAlgorithmClass="hash" w:cryptAlgorithmType="typeAny" w:cryptAlgorithmSid="4" w:cryptSpinCount="100000" w:hash="7ZaE4Sc6sHuV3LEb67grQ5HEnu8=" w:salt="0r1NYNjls477LxT5ZzQBzg=="/>
  <w:zoom w:percent="100"/>
  <w:proofState w:spelling="clean" w:grammar="clean"/>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F2ADA"/>
    <w:rsid w:val="00005820"/>
    <w:rsid w:val="00013307"/>
    <w:rsid w:val="00014B1B"/>
    <w:rsid w:val="0002692B"/>
    <w:rsid w:val="00036BD6"/>
    <w:rsid w:val="00042F7E"/>
    <w:rsid w:val="00043437"/>
    <w:rsid w:val="00045448"/>
    <w:rsid w:val="00045AC1"/>
    <w:rsid w:val="00064A1C"/>
    <w:rsid w:val="00064A67"/>
    <w:rsid w:val="0006551B"/>
    <w:rsid w:val="000663C8"/>
    <w:rsid w:val="00072F3A"/>
    <w:rsid w:val="00081452"/>
    <w:rsid w:val="000A13C5"/>
    <w:rsid w:val="000B178A"/>
    <w:rsid w:val="000B4804"/>
    <w:rsid w:val="000D14F5"/>
    <w:rsid w:val="000D7C4B"/>
    <w:rsid w:val="000E0772"/>
    <w:rsid w:val="000F75A0"/>
    <w:rsid w:val="00107B0E"/>
    <w:rsid w:val="00144DE7"/>
    <w:rsid w:val="00151170"/>
    <w:rsid w:val="001669E4"/>
    <w:rsid w:val="00167D17"/>
    <w:rsid w:val="00185861"/>
    <w:rsid w:val="001A420C"/>
    <w:rsid w:val="001B722D"/>
    <w:rsid w:val="001D7A35"/>
    <w:rsid w:val="001F00E9"/>
    <w:rsid w:val="002119CA"/>
    <w:rsid w:val="00217621"/>
    <w:rsid w:val="002234AB"/>
    <w:rsid w:val="00232A42"/>
    <w:rsid w:val="00242D57"/>
    <w:rsid w:val="002516DA"/>
    <w:rsid w:val="00257609"/>
    <w:rsid w:val="00270893"/>
    <w:rsid w:val="00275A08"/>
    <w:rsid w:val="002856F1"/>
    <w:rsid w:val="002C4F51"/>
    <w:rsid w:val="002C798B"/>
    <w:rsid w:val="002D3540"/>
    <w:rsid w:val="002E20D9"/>
    <w:rsid w:val="003134ED"/>
    <w:rsid w:val="00324499"/>
    <w:rsid w:val="003332FE"/>
    <w:rsid w:val="00346C11"/>
    <w:rsid w:val="00362D8B"/>
    <w:rsid w:val="00364291"/>
    <w:rsid w:val="00375F03"/>
    <w:rsid w:val="003A017F"/>
    <w:rsid w:val="003B31BE"/>
    <w:rsid w:val="003C2618"/>
    <w:rsid w:val="003F2B1F"/>
    <w:rsid w:val="003F78DF"/>
    <w:rsid w:val="00412C38"/>
    <w:rsid w:val="0041564E"/>
    <w:rsid w:val="0043408B"/>
    <w:rsid w:val="004353C1"/>
    <w:rsid w:val="00457A97"/>
    <w:rsid w:val="00481623"/>
    <w:rsid w:val="00484E7A"/>
    <w:rsid w:val="004D0655"/>
    <w:rsid w:val="00530181"/>
    <w:rsid w:val="00560A46"/>
    <w:rsid w:val="00562F62"/>
    <w:rsid w:val="005708C4"/>
    <w:rsid w:val="0058357F"/>
    <w:rsid w:val="005C54E4"/>
    <w:rsid w:val="005D3D03"/>
    <w:rsid w:val="005D5F08"/>
    <w:rsid w:val="005E43B6"/>
    <w:rsid w:val="006201FC"/>
    <w:rsid w:val="006204C9"/>
    <w:rsid w:val="006571A6"/>
    <w:rsid w:val="006623D1"/>
    <w:rsid w:val="00676FCD"/>
    <w:rsid w:val="00681262"/>
    <w:rsid w:val="00686355"/>
    <w:rsid w:val="00691D94"/>
    <w:rsid w:val="006A5E61"/>
    <w:rsid w:val="006A6E18"/>
    <w:rsid w:val="006B5BBB"/>
    <w:rsid w:val="006B5F77"/>
    <w:rsid w:val="007029E9"/>
    <w:rsid w:val="00704E86"/>
    <w:rsid w:val="007130AE"/>
    <w:rsid w:val="0071663B"/>
    <w:rsid w:val="00741D1F"/>
    <w:rsid w:val="00763C95"/>
    <w:rsid w:val="00793891"/>
    <w:rsid w:val="007A7842"/>
    <w:rsid w:val="007C397C"/>
    <w:rsid w:val="007E2516"/>
    <w:rsid w:val="007F022F"/>
    <w:rsid w:val="007F5BF8"/>
    <w:rsid w:val="007F6846"/>
    <w:rsid w:val="00806344"/>
    <w:rsid w:val="00813B7B"/>
    <w:rsid w:val="00825A4C"/>
    <w:rsid w:val="00837DBE"/>
    <w:rsid w:val="00876834"/>
    <w:rsid w:val="0089398F"/>
    <w:rsid w:val="008A5D8A"/>
    <w:rsid w:val="008B146F"/>
    <w:rsid w:val="008B362F"/>
    <w:rsid w:val="008B687E"/>
    <w:rsid w:val="008D162E"/>
    <w:rsid w:val="008E2F03"/>
    <w:rsid w:val="008E6A21"/>
    <w:rsid w:val="008F0DF7"/>
    <w:rsid w:val="00912338"/>
    <w:rsid w:val="009200D8"/>
    <w:rsid w:val="00942BF6"/>
    <w:rsid w:val="00987844"/>
    <w:rsid w:val="009A2B59"/>
    <w:rsid w:val="009A4BDE"/>
    <w:rsid w:val="009B7A34"/>
    <w:rsid w:val="009C6901"/>
    <w:rsid w:val="009D1688"/>
    <w:rsid w:val="009D79C7"/>
    <w:rsid w:val="009E78B8"/>
    <w:rsid w:val="00A12981"/>
    <w:rsid w:val="00A25C7D"/>
    <w:rsid w:val="00A30E82"/>
    <w:rsid w:val="00A344E8"/>
    <w:rsid w:val="00A54ACE"/>
    <w:rsid w:val="00A662C4"/>
    <w:rsid w:val="00A77699"/>
    <w:rsid w:val="00A82354"/>
    <w:rsid w:val="00A82A13"/>
    <w:rsid w:val="00A94E3D"/>
    <w:rsid w:val="00AA47FA"/>
    <w:rsid w:val="00AB6CF8"/>
    <w:rsid w:val="00AC0142"/>
    <w:rsid w:val="00AD3A9D"/>
    <w:rsid w:val="00AD4889"/>
    <w:rsid w:val="00AE395A"/>
    <w:rsid w:val="00AE7449"/>
    <w:rsid w:val="00B10BEB"/>
    <w:rsid w:val="00B11A12"/>
    <w:rsid w:val="00BA1C02"/>
    <w:rsid w:val="00BA43CB"/>
    <w:rsid w:val="00BB4A6F"/>
    <w:rsid w:val="00BB5A05"/>
    <w:rsid w:val="00BB636A"/>
    <w:rsid w:val="00BC5FBA"/>
    <w:rsid w:val="00BE101C"/>
    <w:rsid w:val="00BE5E21"/>
    <w:rsid w:val="00C33000"/>
    <w:rsid w:val="00C36F37"/>
    <w:rsid w:val="00C40CDD"/>
    <w:rsid w:val="00C44540"/>
    <w:rsid w:val="00C47506"/>
    <w:rsid w:val="00C52116"/>
    <w:rsid w:val="00C94876"/>
    <w:rsid w:val="00CC3653"/>
    <w:rsid w:val="00CD3287"/>
    <w:rsid w:val="00CD56AD"/>
    <w:rsid w:val="00CF2ADA"/>
    <w:rsid w:val="00D2371C"/>
    <w:rsid w:val="00D6371F"/>
    <w:rsid w:val="00D6604A"/>
    <w:rsid w:val="00D85E10"/>
    <w:rsid w:val="00DA3B7B"/>
    <w:rsid w:val="00DD17C5"/>
    <w:rsid w:val="00DE7D7E"/>
    <w:rsid w:val="00DF3447"/>
    <w:rsid w:val="00DF6E6A"/>
    <w:rsid w:val="00E12817"/>
    <w:rsid w:val="00E33014"/>
    <w:rsid w:val="00E359EA"/>
    <w:rsid w:val="00E60134"/>
    <w:rsid w:val="00E64194"/>
    <w:rsid w:val="00E73B76"/>
    <w:rsid w:val="00E7419A"/>
    <w:rsid w:val="00E828CF"/>
    <w:rsid w:val="00E93D17"/>
    <w:rsid w:val="00EA02B8"/>
    <w:rsid w:val="00EB55F7"/>
    <w:rsid w:val="00EC362B"/>
    <w:rsid w:val="00EC3AF2"/>
    <w:rsid w:val="00EC6F00"/>
    <w:rsid w:val="00ED320C"/>
    <w:rsid w:val="00EF74A3"/>
    <w:rsid w:val="00F07578"/>
    <w:rsid w:val="00F255FF"/>
    <w:rsid w:val="00F2597F"/>
    <w:rsid w:val="00F70AB3"/>
    <w:rsid w:val="00F77581"/>
    <w:rsid w:val="00F84638"/>
    <w:rsid w:val="00FA6D31"/>
    <w:rsid w:val="00FC3B8E"/>
    <w:rsid w:val="00FC7C2B"/>
    <w:rsid w:val="00FD399D"/>
    <w:rsid w:val="00FE351A"/>
    <w:rsid w:val="00FF018E"/>
    <w:rsid w:val="00FF0878"/>
    <w:rsid w:val="00FF7A6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526623A4"/>
  <w15:docId w15:val="{F1D6FFDE-83F4-48DC-AB86-82F0B1E09F4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rsid w:val="00CF2ADA"/>
    <w:pPr>
      <w:spacing w:after="0" w:line="240" w:lineRule="auto"/>
    </w:pPr>
    <w:rPr>
      <w:rFonts w:ascii="Times New Roman" w:eastAsia="Times New Roman" w:hAnsi="Times New Roman" w:cs="Times New Roman"/>
      <w:sz w:val="20"/>
      <w:szCs w:val="20"/>
    </w:rPr>
  </w:style>
  <w:style w:type="paragraph" w:styleId="Heading1">
    <w:name w:val="heading 1"/>
    <w:basedOn w:val="Normal"/>
    <w:next w:val="Normal"/>
    <w:link w:val="Heading1Char"/>
    <w:uiPriority w:val="9"/>
    <w:qFormat/>
    <w:rsid w:val="006623D1"/>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Default"/>
    <w:next w:val="Default"/>
    <w:link w:val="Heading2Char"/>
    <w:qFormat/>
    <w:rsid w:val="00CF2ADA"/>
    <w:pPr>
      <w:outlineLvl w:val="1"/>
    </w:pPr>
    <w:rPr>
      <w:rFonts w:ascii="Times New Roman" w:eastAsia="Times New Roman" w:hAnsi="Times New Roman" w:cs="Times New Roman"/>
      <w:color w:val="auto"/>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efault">
    <w:name w:val="Default"/>
    <w:rsid w:val="00CF2ADA"/>
    <w:pPr>
      <w:autoSpaceDE w:val="0"/>
      <w:autoSpaceDN w:val="0"/>
      <w:adjustRightInd w:val="0"/>
      <w:spacing w:after="0" w:line="240" w:lineRule="auto"/>
    </w:pPr>
    <w:rPr>
      <w:rFonts w:ascii="Arial" w:hAnsi="Arial" w:cs="Arial"/>
      <w:color w:val="000000"/>
      <w:sz w:val="24"/>
      <w:szCs w:val="24"/>
    </w:rPr>
  </w:style>
  <w:style w:type="paragraph" w:styleId="BalloonText">
    <w:name w:val="Balloon Text"/>
    <w:basedOn w:val="Normal"/>
    <w:link w:val="BalloonTextChar"/>
    <w:unhideWhenUsed/>
    <w:rsid w:val="00CF2ADA"/>
    <w:rPr>
      <w:rFonts w:ascii="Tahoma" w:hAnsi="Tahoma" w:cs="Tahoma"/>
      <w:sz w:val="16"/>
      <w:szCs w:val="16"/>
    </w:rPr>
  </w:style>
  <w:style w:type="character" w:customStyle="1" w:styleId="BalloonTextChar">
    <w:name w:val="Balloon Text Char"/>
    <w:basedOn w:val="DefaultParagraphFont"/>
    <w:link w:val="BalloonText"/>
    <w:rsid w:val="00CF2ADA"/>
    <w:rPr>
      <w:rFonts w:ascii="Tahoma" w:hAnsi="Tahoma" w:cs="Tahoma"/>
      <w:sz w:val="16"/>
      <w:szCs w:val="16"/>
    </w:rPr>
  </w:style>
  <w:style w:type="paragraph" w:styleId="Header">
    <w:name w:val="header"/>
    <w:basedOn w:val="Normal"/>
    <w:link w:val="HeaderChar"/>
    <w:uiPriority w:val="99"/>
    <w:unhideWhenUsed/>
    <w:rsid w:val="00CF2ADA"/>
    <w:pPr>
      <w:tabs>
        <w:tab w:val="center" w:pos="4680"/>
        <w:tab w:val="right" w:pos="9360"/>
      </w:tabs>
    </w:pPr>
  </w:style>
  <w:style w:type="character" w:customStyle="1" w:styleId="HeaderChar">
    <w:name w:val="Header Char"/>
    <w:basedOn w:val="DefaultParagraphFont"/>
    <w:link w:val="Header"/>
    <w:uiPriority w:val="99"/>
    <w:rsid w:val="00CF2ADA"/>
  </w:style>
  <w:style w:type="paragraph" w:styleId="Footer">
    <w:name w:val="footer"/>
    <w:basedOn w:val="Normal"/>
    <w:link w:val="FooterChar"/>
    <w:unhideWhenUsed/>
    <w:rsid w:val="00CF2ADA"/>
    <w:pPr>
      <w:tabs>
        <w:tab w:val="center" w:pos="4680"/>
        <w:tab w:val="right" w:pos="9360"/>
      </w:tabs>
    </w:pPr>
  </w:style>
  <w:style w:type="character" w:customStyle="1" w:styleId="FooterChar">
    <w:name w:val="Footer Char"/>
    <w:basedOn w:val="DefaultParagraphFont"/>
    <w:link w:val="Footer"/>
    <w:rsid w:val="00CF2ADA"/>
  </w:style>
  <w:style w:type="character" w:customStyle="1" w:styleId="Heading2Char">
    <w:name w:val="Heading 2 Char"/>
    <w:basedOn w:val="DefaultParagraphFont"/>
    <w:link w:val="Heading2"/>
    <w:rsid w:val="00CF2ADA"/>
    <w:rPr>
      <w:rFonts w:ascii="Times New Roman" w:eastAsia="Times New Roman" w:hAnsi="Times New Roman" w:cs="Times New Roman"/>
      <w:sz w:val="24"/>
      <w:szCs w:val="24"/>
    </w:rPr>
  </w:style>
  <w:style w:type="paragraph" w:styleId="BodyTextIndent">
    <w:name w:val="Body Text Indent"/>
    <w:basedOn w:val="Default"/>
    <w:next w:val="Default"/>
    <w:link w:val="BodyTextIndentChar"/>
    <w:rsid w:val="00CF2ADA"/>
    <w:rPr>
      <w:rFonts w:ascii="Times New Roman" w:eastAsia="Times New Roman" w:hAnsi="Times New Roman" w:cs="Times New Roman"/>
      <w:color w:val="auto"/>
    </w:rPr>
  </w:style>
  <w:style w:type="character" w:customStyle="1" w:styleId="BodyTextIndentChar">
    <w:name w:val="Body Text Indent Char"/>
    <w:basedOn w:val="DefaultParagraphFont"/>
    <w:link w:val="BodyTextIndent"/>
    <w:rsid w:val="00CF2ADA"/>
    <w:rPr>
      <w:rFonts w:ascii="Times New Roman" w:eastAsia="Times New Roman" w:hAnsi="Times New Roman" w:cs="Times New Roman"/>
      <w:sz w:val="24"/>
      <w:szCs w:val="24"/>
    </w:rPr>
  </w:style>
  <w:style w:type="paragraph" w:styleId="BlockText">
    <w:name w:val="Block Text"/>
    <w:basedOn w:val="Default"/>
    <w:next w:val="Default"/>
    <w:rsid w:val="00CF2ADA"/>
    <w:rPr>
      <w:rFonts w:ascii="Times New Roman" w:eastAsia="Times New Roman" w:hAnsi="Times New Roman" w:cs="Times New Roman"/>
      <w:color w:val="auto"/>
    </w:rPr>
  </w:style>
  <w:style w:type="paragraph" w:styleId="BodyTextIndent3">
    <w:name w:val="Body Text Indent 3"/>
    <w:basedOn w:val="Default"/>
    <w:next w:val="Default"/>
    <w:link w:val="BodyTextIndent3Char"/>
    <w:rsid w:val="00CF2ADA"/>
    <w:rPr>
      <w:rFonts w:ascii="Times New Roman" w:eastAsia="Times New Roman" w:hAnsi="Times New Roman" w:cs="Times New Roman"/>
      <w:color w:val="auto"/>
    </w:rPr>
  </w:style>
  <w:style w:type="character" w:customStyle="1" w:styleId="BodyTextIndent3Char">
    <w:name w:val="Body Text Indent 3 Char"/>
    <w:basedOn w:val="DefaultParagraphFont"/>
    <w:link w:val="BodyTextIndent3"/>
    <w:rsid w:val="00CF2ADA"/>
    <w:rPr>
      <w:rFonts w:ascii="Times New Roman" w:eastAsia="Times New Roman" w:hAnsi="Times New Roman" w:cs="Times New Roman"/>
      <w:sz w:val="24"/>
      <w:szCs w:val="24"/>
    </w:rPr>
  </w:style>
  <w:style w:type="paragraph" w:styleId="BodyText2">
    <w:name w:val="Body Text 2"/>
    <w:basedOn w:val="Default"/>
    <w:next w:val="Default"/>
    <w:link w:val="BodyText2Char"/>
    <w:rsid w:val="00CF2ADA"/>
    <w:rPr>
      <w:rFonts w:ascii="Times New Roman" w:eastAsia="Times New Roman" w:hAnsi="Times New Roman" w:cs="Times New Roman"/>
      <w:color w:val="auto"/>
    </w:rPr>
  </w:style>
  <w:style w:type="character" w:customStyle="1" w:styleId="BodyText2Char">
    <w:name w:val="Body Text 2 Char"/>
    <w:basedOn w:val="DefaultParagraphFont"/>
    <w:link w:val="BodyText2"/>
    <w:rsid w:val="00CF2ADA"/>
    <w:rPr>
      <w:rFonts w:ascii="Times New Roman" w:eastAsia="Times New Roman" w:hAnsi="Times New Roman" w:cs="Times New Roman"/>
      <w:sz w:val="24"/>
      <w:szCs w:val="24"/>
    </w:rPr>
  </w:style>
  <w:style w:type="paragraph" w:styleId="BodyText">
    <w:name w:val="Body Text"/>
    <w:basedOn w:val="Normal"/>
    <w:link w:val="BodyTextChar"/>
    <w:rsid w:val="00CF2ADA"/>
    <w:pPr>
      <w:spacing w:after="120"/>
    </w:pPr>
  </w:style>
  <w:style w:type="character" w:customStyle="1" w:styleId="BodyTextChar">
    <w:name w:val="Body Text Char"/>
    <w:basedOn w:val="DefaultParagraphFont"/>
    <w:link w:val="BodyText"/>
    <w:rsid w:val="00CF2ADA"/>
    <w:rPr>
      <w:rFonts w:ascii="Times New Roman" w:eastAsia="Times New Roman" w:hAnsi="Times New Roman" w:cs="Times New Roman"/>
      <w:sz w:val="20"/>
      <w:szCs w:val="20"/>
    </w:rPr>
  </w:style>
  <w:style w:type="paragraph" w:styleId="BodyTextFirstIndent">
    <w:name w:val="Body Text First Indent"/>
    <w:basedOn w:val="Default"/>
    <w:next w:val="Default"/>
    <w:link w:val="BodyTextFirstIndentChar"/>
    <w:rsid w:val="00CF2ADA"/>
    <w:pPr>
      <w:spacing w:after="120"/>
    </w:pPr>
    <w:rPr>
      <w:rFonts w:ascii="Times New Roman" w:eastAsia="Times New Roman" w:hAnsi="Times New Roman" w:cs="Times New Roman"/>
      <w:color w:val="auto"/>
    </w:rPr>
  </w:style>
  <w:style w:type="character" w:customStyle="1" w:styleId="BodyTextFirstIndentChar">
    <w:name w:val="Body Text First Indent Char"/>
    <w:basedOn w:val="BodyTextChar"/>
    <w:link w:val="BodyTextFirstIndent"/>
    <w:rsid w:val="00CF2ADA"/>
    <w:rPr>
      <w:rFonts w:ascii="Times New Roman" w:eastAsia="Times New Roman" w:hAnsi="Times New Roman" w:cs="Times New Roman"/>
      <w:sz w:val="24"/>
      <w:szCs w:val="24"/>
    </w:rPr>
  </w:style>
  <w:style w:type="paragraph" w:styleId="BodyTextIndent2">
    <w:name w:val="Body Text Indent 2"/>
    <w:basedOn w:val="Default"/>
    <w:next w:val="Default"/>
    <w:link w:val="BodyTextIndent2Char"/>
    <w:rsid w:val="00CF2ADA"/>
    <w:rPr>
      <w:rFonts w:ascii="Times New Roman" w:eastAsia="Times New Roman" w:hAnsi="Times New Roman" w:cs="Times New Roman"/>
      <w:color w:val="auto"/>
    </w:rPr>
  </w:style>
  <w:style w:type="character" w:customStyle="1" w:styleId="BodyTextIndent2Char">
    <w:name w:val="Body Text Indent 2 Char"/>
    <w:basedOn w:val="DefaultParagraphFont"/>
    <w:link w:val="BodyTextIndent2"/>
    <w:rsid w:val="00CF2ADA"/>
    <w:rPr>
      <w:rFonts w:ascii="Times New Roman" w:eastAsia="Times New Roman" w:hAnsi="Times New Roman" w:cs="Times New Roman"/>
      <w:sz w:val="24"/>
      <w:szCs w:val="24"/>
    </w:rPr>
  </w:style>
  <w:style w:type="paragraph" w:styleId="Title">
    <w:name w:val="Title"/>
    <w:basedOn w:val="Default"/>
    <w:next w:val="Default"/>
    <w:link w:val="TitleChar"/>
    <w:qFormat/>
    <w:rsid w:val="00CF2ADA"/>
    <w:rPr>
      <w:rFonts w:ascii="Times New Roman" w:eastAsia="Times New Roman" w:hAnsi="Times New Roman" w:cs="Times New Roman"/>
      <w:color w:val="auto"/>
    </w:rPr>
  </w:style>
  <w:style w:type="character" w:customStyle="1" w:styleId="TitleChar">
    <w:name w:val="Title Char"/>
    <w:basedOn w:val="DefaultParagraphFont"/>
    <w:link w:val="Title"/>
    <w:rsid w:val="00CF2ADA"/>
    <w:rPr>
      <w:rFonts w:ascii="Times New Roman" w:eastAsia="Times New Roman" w:hAnsi="Times New Roman" w:cs="Times New Roman"/>
      <w:sz w:val="24"/>
      <w:szCs w:val="24"/>
    </w:rPr>
  </w:style>
  <w:style w:type="numbering" w:customStyle="1" w:styleId="ISOFORMA">
    <w:name w:val="ISO FORMA"/>
    <w:uiPriority w:val="99"/>
    <w:rsid w:val="00CF2ADA"/>
    <w:pPr>
      <w:numPr>
        <w:numId w:val="1"/>
      </w:numPr>
    </w:pPr>
  </w:style>
  <w:style w:type="paragraph" w:styleId="ListParagraph">
    <w:name w:val="List Paragraph"/>
    <w:basedOn w:val="Normal"/>
    <w:uiPriority w:val="34"/>
    <w:qFormat/>
    <w:rsid w:val="00CF2ADA"/>
    <w:pPr>
      <w:ind w:left="720"/>
      <w:contextualSpacing/>
    </w:pPr>
  </w:style>
  <w:style w:type="character" w:styleId="Hyperlink">
    <w:name w:val="Hyperlink"/>
    <w:basedOn w:val="DefaultParagraphFont"/>
    <w:uiPriority w:val="99"/>
    <w:rsid w:val="00CF2ADA"/>
    <w:rPr>
      <w:color w:val="0000FF" w:themeColor="hyperlink"/>
      <w:u w:val="single"/>
    </w:rPr>
  </w:style>
  <w:style w:type="character" w:styleId="CommentReference">
    <w:name w:val="annotation reference"/>
    <w:basedOn w:val="DefaultParagraphFont"/>
    <w:rsid w:val="00CF2ADA"/>
    <w:rPr>
      <w:sz w:val="16"/>
      <w:szCs w:val="16"/>
    </w:rPr>
  </w:style>
  <w:style w:type="paragraph" w:styleId="CommentText">
    <w:name w:val="annotation text"/>
    <w:basedOn w:val="Normal"/>
    <w:link w:val="CommentTextChar"/>
    <w:rsid w:val="00CF2ADA"/>
  </w:style>
  <w:style w:type="character" w:customStyle="1" w:styleId="CommentTextChar">
    <w:name w:val="Comment Text Char"/>
    <w:basedOn w:val="DefaultParagraphFont"/>
    <w:link w:val="CommentText"/>
    <w:rsid w:val="00CF2ADA"/>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rsid w:val="00CF2ADA"/>
    <w:rPr>
      <w:b/>
      <w:bCs/>
    </w:rPr>
  </w:style>
  <w:style w:type="character" w:customStyle="1" w:styleId="CommentSubjectChar">
    <w:name w:val="Comment Subject Char"/>
    <w:basedOn w:val="CommentTextChar"/>
    <w:link w:val="CommentSubject"/>
    <w:rsid w:val="00CF2ADA"/>
    <w:rPr>
      <w:rFonts w:ascii="Times New Roman" w:eastAsia="Times New Roman" w:hAnsi="Times New Roman" w:cs="Times New Roman"/>
      <w:b/>
      <w:bCs/>
      <w:sz w:val="20"/>
      <w:szCs w:val="20"/>
    </w:rPr>
  </w:style>
  <w:style w:type="paragraph" w:styleId="List">
    <w:name w:val="List"/>
    <w:basedOn w:val="Normal"/>
    <w:rsid w:val="00CF2ADA"/>
    <w:pPr>
      <w:numPr>
        <w:numId w:val="2"/>
      </w:numPr>
      <w:contextualSpacing/>
    </w:pPr>
  </w:style>
  <w:style w:type="character" w:styleId="PlaceholderText">
    <w:name w:val="Placeholder Text"/>
    <w:basedOn w:val="DefaultParagraphFont"/>
    <w:uiPriority w:val="99"/>
    <w:semiHidden/>
    <w:rsid w:val="00CF2ADA"/>
    <w:rPr>
      <w:color w:val="808080"/>
    </w:rPr>
  </w:style>
  <w:style w:type="character" w:customStyle="1" w:styleId="Heading1Char">
    <w:name w:val="Heading 1 Char"/>
    <w:basedOn w:val="DefaultParagraphFont"/>
    <w:link w:val="Heading1"/>
    <w:uiPriority w:val="9"/>
    <w:rsid w:val="006623D1"/>
    <w:rPr>
      <w:rFonts w:asciiTheme="majorHAnsi" w:eastAsiaTheme="majorEastAsia" w:hAnsiTheme="majorHAnsi" w:cstheme="majorBidi"/>
      <w:b/>
      <w:bCs/>
      <w:color w:val="365F91" w:themeColor="accent1" w:themeShade="BF"/>
      <w:sz w:val="28"/>
      <w:szCs w:val="28"/>
    </w:rPr>
  </w:style>
  <w:style w:type="table" w:styleId="TableGrid">
    <w:name w:val="Table Grid"/>
    <w:basedOn w:val="TableNormal"/>
    <w:rsid w:val="006623D1"/>
    <w:pPr>
      <w:widowControl w:val="0"/>
      <w:autoSpaceDE w:val="0"/>
      <w:autoSpaceDN w:val="0"/>
      <w:adjustRightInd w:val="0"/>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Style1">
    <w:name w:val="Style1"/>
    <w:uiPriority w:val="99"/>
    <w:rsid w:val="006623D1"/>
    <w:pPr>
      <w:numPr>
        <w:numId w:val="10"/>
      </w:numPr>
    </w:pPr>
  </w:style>
  <w:style w:type="paragraph" w:customStyle="1" w:styleId="Level1">
    <w:name w:val="Level 1"/>
    <w:basedOn w:val="Normal"/>
    <w:rsid w:val="00BB636A"/>
    <w:pPr>
      <w:widowControl w:val="0"/>
      <w:autoSpaceDE w:val="0"/>
      <w:autoSpaceDN w:val="0"/>
      <w:adjustRightInd w:val="0"/>
      <w:ind w:left="720" w:hanging="720"/>
      <w:outlineLvl w:val="0"/>
    </w:pPr>
    <w:rPr>
      <w:rFonts w:ascii="Arial" w:hAnsi="Arial"/>
      <w:sz w:val="24"/>
      <w:szCs w:val="24"/>
    </w:rPr>
  </w:style>
  <w:style w:type="paragraph" w:customStyle="1" w:styleId="Level2">
    <w:name w:val="Level 2"/>
    <w:basedOn w:val="Normal"/>
    <w:rsid w:val="00BB636A"/>
    <w:pPr>
      <w:widowControl w:val="0"/>
      <w:autoSpaceDE w:val="0"/>
      <w:autoSpaceDN w:val="0"/>
      <w:adjustRightInd w:val="0"/>
      <w:ind w:left="1440" w:hanging="720"/>
      <w:outlineLvl w:val="1"/>
    </w:pPr>
    <w:rPr>
      <w:rFonts w:ascii="Arial" w:hAnsi="Arial"/>
      <w:sz w:val="24"/>
      <w:szCs w:val="24"/>
    </w:rPr>
  </w:style>
  <w:style w:type="paragraph" w:customStyle="1" w:styleId="Level3">
    <w:name w:val="Level 3"/>
    <w:basedOn w:val="Normal"/>
    <w:rsid w:val="00BB636A"/>
    <w:pPr>
      <w:widowControl w:val="0"/>
      <w:autoSpaceDE w:val="0"/>
      <w:autoSpaceDN w:val="0"/>
      <w:adjustRightInd w:val="0"/>
      <w:ind w:left="2160" w:hanging="720"/>
      <w:outlineLvl w:val="2"/>
    </w:pPr>
    <w:rPr>
      <w:rFonts w:ascii="Arial" w:hAnsi="Arial"/>
      <w:sz w:val="24"/>
      <w:szCs w:val="24"/>
    </w:rPr>
  </w:style>
  <w:style w:type="character" w:customStyle="1" w:styleId="apple-converted-space">
    <w:name w:val="apple-converted-space"/>
    <w:basedOn w:val="DefaultParagraphFont"/>
    <w:rsid w:val="00BB636A"/>
  </w:style>
  <w:style w:type="paragraph" w:styleId="TOCHeading">
    <w:name w:val="TOC Heading"/>
    <w:basedOn w:val="Heading1"/>
    <w:next w:val="Normal"/>
    <w:uiPriority w:val="39"/>
    <w:unhideWhenUsed/>
    <w:qFormat/>
    <w:rsid w:val="000B4804"/>
    <w:pPr>
      <w:spacing w:line="276" w:lineRule="auto"/>
      <w:outlineLvl w:val="9"/>
    </w:pPr>
    <w:rPr>
      <w:lang w:eastAsia="ja-JP"/>
    </w:rPr>
  </w:style>
  <w:style w:type="paragraph" w:styleId="TOC1">
    <w:name w:val="toc 1"/>
    <w:basedOn w:val="Normal"/>
    <w:next w:val="Normal"/>
    <w:autoRedefine/>
    <w:uiPriority w:val="39"/>
    <w:unhideWhenUsed/>
    <w:rsid w:val="00F2597F"/>
    <w:pPr>
      <w:tabs>
        <w:tab w:val="right" w:leader="dot" w:pos="9350"/>
      </w:tabs>
      <w:spacing w:after="100"/>
    </w:pPr>
    <w:rPr>
      <w:rFonts w:asciiTheme="majorHAnsi" w:eastAsiaTheme="majorEastAsia" w:hAnsiTheme="majorHAnsi" w:cstheme="majorBidi"/>
      <w:b/>
      <w:bCs/>
      <w:noProof/>
    </w:rPr>
  </w:style>
  <w:style w:type="paragraph" w:styleId="Revision">
    <w:name w:val="Revision"/>
    <w:hidden/>
    <w:uiPriority w:val="99"/>
    <w:semiHidden/>
    <w:rsid w:val="007C397C"/>
    <w:pPr>
      <w:spacing w:after="0" w:line="240" w:lineRule="auto"/>
    </w:pPr>
    <w:rPr>
      <w:rFonts w:ascii="Times New Roman" w:eastAsia="Times New Roman" w:hAnsi="Times New Roman" w:cs="Times New Roman"/>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980497769">
      <w:bodyDiv w:val="1"/>
      <w:marLeft w:val="0"/>
      <w:marRight w:val="0"/>
      <w:marTop w:val="0"/>
      <w:marBottom w:val="0"/>
      <w:divBdr>
        <w:top w:val="none" w:sz="0" w:space="0" w:color="auto"/>
        <w:left w:val="none" w:sz="0" w:space="0" w:color="auto"/>
        <w:bottom w:val="none" w:sz="0" w:space="0" w:color="auto"/>
        <w:right w:val="none" w:sz="0" w:space="0" w:color="auto"/>
      </w:divBdr>
    </w:div>
    <w:div w:id="986978438">
      <w:bodyDiv w:val="1"/>
      <w:marLeft w:val="0"/>
      <w:marRight w:val="0"/>
      <w:marTop w:val="0"/>
      <w:marBottom w:val="0"/>
      <w:divBdr>
        <w:top w:val="none" w:sz="0" w:space="0" w:color="auto"/>
        <w:left w:val="none" w:sz="0" w:space="0" w:color="auto"/>
        <w:bottom w:val="none" w:sz="0" w:space="0" w:color="auto"/>
        <w:right w:val="none" w:sz="0" w:space="0" w:color="auto"/>
      </w:divBdr>
    </w:div>
    <w:div w:id="1324314615">
      <w:bodyDiv w:val="1"/>
      <w:marLeft w:val="0"/>
      <w:marRight w:val="0"/>
      <w:marTop w:val="0"/>
      <w:marBottom w:val="0"/>
      <w:divBdr>
        <w:top w:val="none" w:sz="0" w:space="0" w:color="auto"/>
        <w:left w:val="none" w:sz="0" w:space="0" w:color="auto"/>
        <w:bottom w:val="none" w:sz="0" w:space="0" w:color="auto"/>
        <w:right w:val="none" w:sz="0" w:space="0" w:color="auto"/>
      </w:divBdr>
    </w:div>
    <w:div w:id="1805004609">
      <w:bodyDiv w:val="1"/>
      <w:marLeft w:val="0"/>
      <w:marRight w:val="0"/>
      <w:marTop w:val="0"/>
      <w:marBottom w:val="0"/>
      <w:divBdr>
        <w:top w:val="none" w:sz="0" w:space="0" w:color="auto"/>
        <w:left w:val="none" w:sz="0" w:space="0" w:color="auto"/>
        <w:bottom w:val="none" w:sz="0" w:space="0" w:color="auto"/>
        <w:right w:val="none" w:sz="0" w:space="0" w:color="auto"/>
      </w:divBdr>
    </w:div>
    <w:div w:id="20205460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ncleg.net/EnactedLegislation/Statutes/PDF/ByArticle/Chapter_90/Article_5.pdf" TargetMode="External"/><Relationship Id="rId18" Type="http://schemas.openxmlformats.org/officeDocument/2006/relationships/hyperlink" Target="https://www.unodc.org/documents/scientific/ST-NAR-40-Ebook_1.pdf" TargetMode="External"/><Relationship Id="rId26" Type="http://schemas.openxmlformats.org/officeDocument/2006/relationships/header" Target="header9.xml"/><Relationship Id="rId3" Type="http://schemas.openxmlformats.org/officeDocument/2006/relationships/styles" Target="styles.xml"/><Relationship Id="rId21" Type="http://schemas.openxmlformats.org/officeDocument/2006/relationships/header" Target="header5.xml"/><Relationship Id="rId34" Type="http://schemas.openxmlformats.org/officeDocument/2006/relationships/customXml" Target="../customXml/item2.xml"/><Relationship Id="rId7" Type="http://schemas.openxmlformats.org/officeDocument/2006/relationships/endnotes" Target="endnotes.xml"/><Relationship Id="rId12" Type="http://schemas.openxmlformats.org/officeDocument/2006/relationships/hyperlink" Target="http://www.astm.org" TargetMode="External"/><Relationship Id="rId17" Type="http://schemas.openxmlformats.org/officeDocument/2006/relationships/header" Target="header3.xml"/><Relationship Id="rId25" Type="http://schemas.openxmlformats.org/officeDocument/2006/relationships/header" Target="header8.xml"/><Relationship Id="rId33"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hyperlink" Target="https://www.deadiversion.usdoj.gov/21cfr/21usc/801.htm" TargetMode="External"/><Relationship Id="rId20" Type="http://schemas.openxmlformats.org/officeDocument/2006/relationships/header" Target="header4.xml"/><Relationship Id="rId29"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eader" Target="header2.xml"/><Relationship Id="rId24" Type="http://schemas.openxmlformats.org/officeDocument/2006/relationships/header" Target="header7.xml"/><Relationship Id="rId32" Type="http://schemas.openxmlformats.org/officeDocument/2006/relationships/fontTable" Target="fontTable.xml"/><Relationship Id="rId5" Type="http://schemas.openxmlformats.org/officeDocument/2006/relationships/webSettings" Target="webSettings.xml"/><Relationship Id="rId15" Type="http://schemas.openxmlformats.org/officeDocument/2006/relationships/hyperlink" Target="https://www.deadiversion.usdoj.gov/21cfr/cfr/2108cfrt.htm" TargetMode="External"/><Relationship Id="rId23" Type="http://schemas.openxmlformats.org/officeDocument/2006/relationships/header" Target="header6.xml"/><Relationship Id="rId28" Type="http://schemas.openxmlformats.org/officeDocument/2006/relationships/header" Target="header11.xml"/><Relationship Id="rId36" Type="http://schemas.openxmlformats.org/officeDocument/2006/relationships/customXml" Target="../customXml/item4.xml"/><Relationship Id="rId10" Type="http://schemas.openxmlformats.org/officeDocument/2006/relationships/footer" Target="footer1.xml"/><Relationship Id="rId19" Type="http://schemas.openxmlformats.org/officeDocument/2006/relationships/hyperlink" Target="https://www.ncleg.net/EnactedLegislation/Statutes/PDF/ByArticle/Chapter_90/Article_5.pdf" TargetMode="External"/><Relationship Id="rId31" Type="http://schemas.openxmlformats.org/officeDocument/2006/relationships/header" Target="header14.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hyperlink" Target="https://www.ussc.gov/guidelines" TargetMode="External"/><Relationship Id="rId22" Type="http://schemas.openxmlformats.org/officeDocument/2006/relationships/hyperlink" Target="http://www.astm.org" TargetMode="External"/><Relationship Id="rId27" Type="http://schemas.openxmlformats.org/officeDocument/2006/relationships/header" Target="header10.xml"/><Relationship Id="rId30" Type="http://schemas.openxmlformats.org/officeDocument/2006/relationships/header" Target="header13.xml"/><Relationship Id="rId35" Type="http://schemas.openxmlformats.org/officeDocument/2006/relationships/customXml" Target="../customXml/item3.xml"/><Relationship Id="rId8"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FE8491DE3A9594BA594204248916B6B" ma:contentTypeVersion="14" ma:contentTypeDescription="Create a new document." ma:contentTypeScope="" ma:versionID="a5f288a98ccf4c73c6c3175bb8300842">
  <xsd:schema xmlns:xsd="http://www.w3.org/2001/XMLSchema" xmlns:xs="http://www.w3.org/2001/XMLSchema" xmlns:p="http://schemas.microsoft.com/office/2006/metadata/properties" xmlns:ns1="http://schemas.microsoft.com/sharepoint/v3" xmlns:ns2="85aa799c-9193-4f37-a1dd-d313431f33d1" targetNamespace="http://schemas.microsoft.com/office/2006/metadata/properties" ma:root="true" ma:fieldsID="863aba9346b7f1b20d3ea68e85a1021b" ns1:_="" ns2:_="">
    <xsd:import namespace="http://schemas.microsoft.com/sharepoint/v3"/>
    <xsd:import namespace="85aa799c-9193-4f37-a1dd-d313431f33d1"/>
    <xsd:element name="properties">
      <xsd:complexType>
        <xsd:sequence>
          <xsd:element name="documentManagement">
            <xsd:complexType>
              <xsd:all>
                <xsd:element ref="ns1:PublishingStartDate" minOccurs="0"/>
                <xsd:element ref="ns1:PublishingExpirationDate" minOccurs="0"/>
                <xsd:element ref="ns2:TaxCatchAll" minOccurs="0"/>
                <xsd:element ref="ns2:TaxCatchAllLabel" minOccurs="0"/>
                <xsd:element ref="ns2:f0c30e1f67c144f2a930253fafdba9c2" minOccurs="0"/>
                <xsd:element ref="ns2:g61ec79288f64a9a97ca20d9757e31c3"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4" nillable="true" ma:displayName="Scheduling Start Date" ma:internalName="PublishingStartDate">
      <xsd:simpleType>
        <xsd:restriction base="dms:Unknown"/>
      </xsd:simpleType>
    </xsd:element>
    <xsd:element name="PublishingExpirationDate" ma:index="5"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5aa799c-9193-4f37-a1dd-d313431f33d1"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f5f497dd-7ad7-4916-b4f6-5559c5285163}" ma:internalName="TaxCatchAll" ma:showField="CatchAllData" ma:web="85aa799c-9193-4f37-a1dd-d313431f33d1">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f5f497dd-7ad7-4916-b4f6-5559c5285163}" ma:internalName="TaxCatchAllLabel" ma:readOnly="true" ma:showField="CatchAllDataLabel" ma:web="85aa799c-9193-4f37-a1dd-d313431f33d1">
      <xsd:complexType>
        <xsd:complexContent>
          <xsd:extension base="dms:MultiChoiceLookup">
            <xsd:sequence>
              <xsd:element name="Value" type="dms:Lookup" maxOccurs="unbounded" minOccurs="0" nillable="true"/>
            </xsd:sequence>
          </xsd:extension>
        </xsd:complexContent>
      </xsd:complexType>
    </xsd:element>
    <xsd:element name="f0c30e1f67c144f2a930253fafdba9c2" ma:index="10" ma:taxonomy="true" ma:internalName="f0c30e1f67c144f2a930253fafdba9c2" ma:taxonomyFieldName="Department_x002F_Division" ma:displayName="Department/Division" ma:readOnly="false" ma:default="9;#City/County Bureau of Identification|4b558fd3-5a97-4e2c-92f8-61574d7a3fba" ma:fieldId="{f0c30e1f-67c1-44f2-a930-253fafdba9c2}" ma:taxonomyMulti="true" ma:sspId="51bc9b16-6ec8-4ed5-bff1-fe6ced801bdd" ma:termSetId="fc00f3be-2286-481b-b241-f7b3caa7cea9" ma:anchorId="00000000-0000-0000-0000-000000000000" ma:open="false" ma:isKeyword="false">
      <xsd:complexType>
        <xsd:sequence>
          <xsd:element ref="pc:Terms" minOccurs="0" maxOccurs="1"/>
        </xsd:sequence>
      </xsd:complexType>
    </xsd:element>
    <xsd:element name="g61ec79288f64a9a97ca20d9757e31c3" ma:index="11" ma:taxonomy="true" ma:internalName="g61ec79288f64a9a97ca20d9757e31c3" ma:taxonomyFieldName="Classification_x0020_Type" ma:displayName="Classification Type" ma:readOnly="false" ma:fieldId="{061ec792-88f6-4a9a-97ca-20d9757e31c3}" ma:sspId="51bc9b16-6ec8-4ed5-bff1-fe6ced801bdd" ma:termSetId="f72d2e24-2235-4dfe-aaee-6d39533a29fd"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f0c30e1f67c144f2a930253fafdba9c2 xmlns="85aa799c-9193-4f37-a1dd-d313431f33d1">
      <Terms xmlns="http://schemas.microsoft.com/office/infopath/2007/PartnerControls">
        <TermInfo xmlns="http://schemas.microsoft.com/office/infopath/2007/PartnerControls">
          <TermName xmlns="http://schemas.microsoft.com/office/infopath/2007/PartnerControls">Emergency Medical Services</TermName>
          <TermId xmlns="http://schemas.microsoft.com/office/infopath/2007/PartnerControls">ff1e82f2-5dc7-48e9-be34-471b9bc23b80</TermId>
        </TermInfo>
      </Terms>
    </f0c30e1f67c144f2a930253fafdba9c2>
    <g61ec79288f64a9a97ca20d9757e31c3 xmlns="85aa799c-9193-4f37-a1dd-d313431f33d1">
      <Terms xmlns="http://schemas.microsoft.com/office/infopath/2007/PartnerControls">
        <TermInfo xmlns="http://schemas.microsoft.com/office/infopath/2007/PartnerControls">
          <TermName xmlns="http://schemas.microsoft.com/office/infopath/2007/PartnerControls">Reference Information</TermName>
          <TermId xmlns="http://schemas.microsoft.com/office/infopath/2007/PartnerControls">7ecaa56f-6d95-41ba-9502-633f9af5672a</TermId>
        </TermInfo>
      </Terms>
    </g61ec79288f64a9a97ca20d9757e31c3>
    <PublishingExpirationDate xmlns="http://schemas.microsoft.com/sharepoint/v3" xsi:nil="true"/>
    <PublishingStartDate xmlns="http://schemas.microsoft.com/sharepoint/v3" xsi:nil="true"/>
    <TaxCatchAll xmlns="85aa799c-9193-4f37-a1dd-d313431f33d1">
      <Value>30</Value>
      <Value>5</Value>
    </TaxCatchAll>
  </documentManagement>
</p:properties>
</file>

<file path=customXml/itemProps1.xml><?xml version="1.0" encoding="utf-8"?>
<ds:datastoreItem xmlns:ds="http://schemas.openxmlformats.org/officeDocument/2006/customXml" ds:itemID="{BEB6F767-54E1-4949-ACA8-8D67675335B9}"/>
</file>

<file path=customXml/itemProps2.xml><?xml version="1.0" encoding="utf-8"?>
<ds:datastoreItem xmlns:ds="http://schemas.openxmlformats.org/officeDocument/2006/customXml" ds:itemID="{5F35C559-CF15-4606-BC5F-96353E75104A}"/>
</file>

<file path=customXml/itemProps3.xml><?xml version="1.0" encoding="utf-8"?>
<ds:datastoreItem xmlns:ds="http://schemas.openxmlformats.org/officeDocument/2006/customXml" ds:itemID="{3DC4301A-8E22-46E8-8723-B6EC1B51359B}"/>
</file>

<file path=customXml/itemProps4.xml><?xml version="1.0" encoding="utf-8"?>
<ds:datastoreItem xmlns:ds="http://schemas.openxmlformats.org/officeDocument/2006/customXml" ds:itemID="{3F34F858-D984-4FBD-80E7-4213A11AB32B}"/>
</file>

<file path=docProps/app.xml><?xml version="1.0" encoding="utf-8"?>
<Properties xmlns="http://schemas.openxmlformats.org/officeDocument/2006/extended-properties" xmlns:vt="http://schemas.openxmlformats.org/officeDocument/2006/docPropsVTypes">
  <Template>Normal.dotm</Template>
  <TotalTime>0</TotalTime>
  <Pages>132</Pages>
  <Words>30161</Words>
  <Characters>171920</Characters>
  <Application>Microsoft Office Word</Application>
  <DocSecurity>6</DocSecurity>
  <Lines>1432</Lines>
  <Paragraphs>403</Paragraphs>
  <ScaleCrop>false</ScaleCrop>
  <HeadingPairs>
    <vt:vector size="2" baseType="variant">
      <vt:variant>
        <vt:lpstr>Title</vt:lpstr>
      </vt:variant>
      <vt:variant>
        <vt:i4>1</vt:i4>
      </vt:variant>
    </vt:vector>
  </HeadingPairs>
  <TitlesOfParts>
    <vt:vector size="1" baseType="lpstr">
      <vt:lpstr/>
    </vt:vector>
  </TitlesOfParts>
  <Company>Wake County</Company>
  <LinksUpToDate>false</LinksUpToDate>
  <CharactersWithSpaces>201678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 Chemistry Technical Procedures</dc:title>
  <dc:creator>Wake County</dc:creator>
  <cp:lastModifiedBy>Mark Boodee</cp:lastModifiedBy>
  <cp:revision>2</cp:revision>
  <cp:lastPrinted>2020-01-22T16:19:00Z</cp:lastPrinted>
  <dcterms:created xsi:type="dcterms:W3CDTF">2020-07-08T16:17:00Z</dcterms:created>
  <dcterms:modified xsi:type="dcterms:W3CDTF">2020-07-08T16:17:00Z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0x0101009FE8491DE3A9594BA594204248916B6B</vt:lpwstr>
  </property>
  <property fmtid="{D5CDD505-2E9C-101B-9397-08002B2CF9AE}" pid="3" name="Classification Type">
    <vt:lpwstr>5;#Reference Information|7ecaa56f-6d95-41ba-9502-633f9af5672a</vt:lpwstr>
  </property>
  <property fmtid="{D5CDD505-2E9C-101B-9397-08002B2CF9AE}" pid="4" name="Department/Division">
    <vt:lpwstr>30;#Emergency Medical Services|ff1e82f2-5dc7-48e9-be34-471b9bc23b80</vt:lpwstr>
  </property>
</Properties>
</file>