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27.xml" ContentType="application/vnd.openxmlformats-officedocument.wordprocessingml.header+xml"/>
  <Override PartName="/word/footer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8.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rsidR="00FB259F" w:rsidRPr="003B42C6" w:rsidRDefault="00FB259F" w:rsidP="00FB259F">
      <w:pPr>
        <w:pStyle w:val="Default"/>
        <w:contextualSpacing/>
        <w:jc w:val="center"/>
        <w:rPr>
          <w:rFonts w:asciiTheme="minorHAnsi" w:hAnsiTheme="minorHAnsi" w:cstheme="minorHAnsi"/>
          <w:b/>
          <w:bCs/>
          <w:sz w:val="40"/>
          <w:szCs w:val="40"/>
        </w:rPr>
      </w:pPr>
      <w:r w:rsidRPr="003B42C6">
        <w:rPr>
          <w:rFonts w:asciiTheme="minorHAnsi" w:hAnsiTheme="minorHAnsi" w:cstheme="minorHAnsi"/>
          <w:b/>
          <w:bCs/>
          <w:sz w:val="40"/>
          <w:szCs w:val="40"/>
        </w:rPr>
        <w:t>Raleigh/Wake City-County</w:t>
      </w:r>
    </w:p>
    <w:p w:rsidR="00FB259F" w:rsidRPr="003B42C6" w:rsidRDefault="00FB259F" w:rsidP="00FB259F">
      <w:pPr>
        <w:pStyle w:val="Default"/>
        <w:contextualSpacing/>
        <w:jc w:val="center"/>
        <w:rPr>
          <w:rFonts w:asciiTheme="minorHAnsi" w:hAnsiTheme="minorHAnsi" w:cstheme="minorHAnsi"/>
          <w:b/>
          <w:bCs/>
          <w:sz w:val="40"/>
          <w:szCs w:val="40"/>
        </w:rPr>
      </w:pPr>
      <w:r w:rsidRPr="003B42C6">
        <w:rPr>
          <w:rFonts w:asciiTheme="minorHAnsi" w:hAnsiTheme="minorHAnsi" w:cstheme="minorHAnsi"/>
          <w:b/>
          <w:bCs/>
          <w:sz w:val="40"/>
          <w:szCs w:val="40"/>
        </w:rPr>
        <w:t>Bureau of Identification</w:t>
      </w:r>
    </w:p>
    <w:p w:rsidR="00FB259F" w:rsidRPr="003B42C6" w:rsidRDefault="00FB259F" w:rsidP="00FB259F">
      <w:pPr>
        <w:pStyle w:val="Default"/>
        <w:contextualSpacing/>
        <w:jc w:val="center"/>
        <w:rPr>
          <w:rFonts w:asciiTheme="minorHAnsi" w:hAnsiTheme="minorHAnsi" w:cstheme="minorHAnsi"/>
          <w:sz w:val="40"/>
          <w:szCs w:val="40"/>
        </w:rPr>
      </w:pPr>
      <w:r w:rsidRPr="003B42C6">
        <w:rPr>
          <w:rFonts w:asciiTheme="minorHAnsi" w:hAnsiTheme="minorHAnsi" w:cstheme="minorHAnsi"/>
          <w:b/>
          <w:bCs/>
          <w:sz w:val="40"/>
          <w:szCs w:val="40"/>
        </w:rPr>
        <w:t>Crime Laboratory Division</w:t>
      </w:r>
    </w:p>
    <w:p w:rsidR="00FB259F" w:rsidRPr="003B42C6" w:rsidRDefault="00FB259F" w:rsidP="00FB259F">
      <w:pPr>
        <w:pStyle w:val="Default"/>
        <w:contextualSpacing/>
        <w:jc w:val="center"/>
        <w:rPr>
          <w:rFonts w:asciiTheme="minorHAnsi" w:hAnsiTheme="minorHAnsi" w:cstheme="minorHAnsi"/>
          <w:b/>
          <w:bCs/>
          <w:sz w:val="40"/>
          <w:szCs w:val="40"/>
        </w:rPr>
      </w:pPr>
    </w:p>
    <w:p w:rsidR="00FB259F" w:rsidRPr="003B42C6" w:rsidRDefault="00FB259F" w:rsidP="00FB259F">
      <w:pPr>
        <w:pStyle w:val="Default"/>
        <w:contextualSpacing/>
        <w:jc w:val="center"/>
        <w:rPr>
          <w:rFonts w:asciiTheme="minorHAnsi" w:hAnsiTheme="minorHAnsi" w:cstheme="minorHAnsi"/>
          <w:b/>
          <w:sz w:val="40"/>
          <w:szCs w:val="40"/>
        </w:rPr>
      </w:pPr>
      <w:r w:rsidRPr="003B42C6">
        <w:rPr>
          <w:rFonts w:asciiTheme="minorHAnsi" w:hAnsiTheme="minorHAnsi" w:cstheme="minorHAnsi"/>
          <w:b/>
          <w:sz w:val="40"/>
          <w:szCs w:val="40"/>
        </w:rPr>
        <w:t xml:space="preserve">FORENSIC </w:t>
      </w:r>
      <w:r>
        <w:rPr>
          <w:rFonts w:asciiTheme="minorHAnsi" w:hAnsiTheme="minorHAnsi" w:cstheme="minorHAnsi"/>
          <w:b/>
          <w:sz w:val="40"/>
          <w:szCs w:val="40"/>
        </w:rPr>
        <w:t>PHOTOGRAPHY</w:t>
      </w:r>
      <w:r w:rsidRPr="003B42C6">
        <w:rPr>
          <w:rFonts w:asciiTheme="minorHAnsi" w:hAnsiTheme="minorHAnsi" w:cstheme="minorHAnsi"/>
          <w:b/>
          <w:sz w:val="40"/>
          <w:szCs w:val="40"/>
        </w:rPr>
        <w:t xml:space="preserve"> UNIT</w:t>
      </w:r>
    </w:p>
    <w:p w:rsidR="00FB259F" w:rsidRPr="003B42C6" w:rsidRDefault="00FB259F" w:rsidP="00FB259F">
      <w:pPr>
        <w:pStyle w:val="Default"/>
        <w:contextualSpacing/>
        <w:jc w:val="center"/>
        <w:rPr>
          <w:rFonts w:asciiTheme="minorHAnsi" w:hAnsiTheme="minorHAnsi" w:cstheme="minorHAnsi"/>
          <w:b/>
          <w:sz w:val="40"/>
          <w:szCs w:val="40"/>
        </w:rPr>
      </w:pPr>
      <w:r w:rsidRPr="003B42C6">
        <w:rPr>
          <w:rFonts w:asciiTheme="minorHAnsi" w:hAnsiTheme="minorHAnsi" w:cstheme="minorHAnsi"/>
          <w:b/>
          <w:sz w:val="40"/>
          <w:szCs w:val="40"/>
        </w:rPr>
        <w:t>TECHNICAL PROCEDURES MANUAL</w:t>
      </w:r>
      <w:r>
        <w:rPr>
          <w:rFonts w:asciiTheme="minorHAnsi" w:hAnsiTheme="minorHAnsi" w:cstheme="minorHAnsi"/>
          <w:b/>
          <w:sz w:val="40"/>
          <w:szCs w:val="40"/>
        </w:rPr>
        <w:t xml:space="preserve"> (2018)</w:t>
      </w:r>
    </w:p>
    <w:p w:rsidR="00FB259F" w:rsidRPr="00767BD0" w:rsidRDefault="00FB259F" w:rsidP="00FB259F">
      <w:pPr>
        <w:pStyle w:val="Default"/>
        <w:contextualSpacing/>
        <w:jc w:val="center"/>
        <w:rPr>
          <w:rFonts w:asciiTheme="minorHAnsi" w:hAnsiTheme="minorHAnsi" w:cstheme="minorHAnsi"/>
          <w:sz w:val="32"/>
          <w:szCs w:val="32"/>
        </w:rPr>
      </w:pPr>
    </w:p>
    <w:p w:rsidR="00FB259F" w:rsidRPr="00767BD0" w:rsidRDefault="00FB259F" w:rsidP="00FB259F">
      <w:pPr>
        <w:pStyle w:val="Default"/>
        <w:contextualSpacing/>
        <w:jc w:val="center"/>
        <w:rPr>
          <w:rFonts w:asciiTheme="minorHAnsi" w:hAnsiTheme="minorHAnsi" w:cstheme="minorHAnsi"/>
          <w:sz w:val="32"/>
          <w:szCs w:val="32"/>
        </w:rPr>
      </w:pPr>
    </w:p>
    <w:p w:rsidR="00FB259F" w:rsidRPr="00767BD0" w:rsidRDefault="00FB259F" w:rsidP="00FB259F">
      <w:pPr>
        <w:pStyle w:val="Default"/>
        <w:contextualSpacing/>
        <w:jc w:val="center"/>
        <w:rPr>
          <w:rFonts w:asciiTheme="minorHAnsi" w:hAnsiTheme="minorHAnsi" w:cstheme="minorHAnsi"/>
          <w:sz w:val="32"/>
          <w:szCs w:val="32"/>
        </w:rPr>
      </w:pPr>
      <w:r w:rsidRPr="00767BD0">
        <w:rPr>
          <w:rFonts w:asciiTheme="minorHAnsi" w:hAnsiTheme="minorHAnsi" w:cstheme="minorHAnsi"/>
          <w:noProof/>
          <w:sz w:val="32"/>
          <w:szCs w:val="32"/>
        </w:rPr>
        <w:drawing>
          <wp:inline distT="0" distB="0" distL="0" distR="0" wp14:anchorId="0835026E" wp14:editId="74AAE3D0">
            <wp:extent cx="2968568" cy="2800350"/>
            <wp:effectExtent l="0" t="0" r="381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mall patch.jpg"/>
                    <pic:cNvPicPr/>
                  </pic:nvPicPr>
                  <pic:blipFill>
                    <a:blip r:embed="rId8" cstate="print">
                      <a:extLst>
                        <a:ext uri="{28A0092B-C50C-407E-A947-70E740481C1C}">
                          <a14:useLocalDpi xmlns:a14="http://schemas.microsoft.com/office/drawing/2010/main" val="0"/>
                        </a:ext>
                      </a:extLst>
                    </a:blip>
                    <a:stretch>
                      <a:fillRect/>
                    </a:stretch>
                  </pic:blipFill>
                  <pic:spPr>
                    <a:xfrm>
                      <a:off x="0" y="0"/>
                      <a:ext cx="2970536" cy="2802207"/>
                    </a:xfrm>
                    <a:prstGeom prst="rect">
                      <a:avLst/>
                    </a:prstGeom>
                  </pic:spPr>
                </pic:pic>
              </a:graphicData>
            </a:graphic>
          </wp:inline>
        </w:drawing>
      </w:r>
    </w:p>
    <w:p w:rsidR="00FB259F" w:rsidRPr="00767BD0" w:rsidRDefault="00FB259F" w:rsidP="00FB259F">
      <w:pPr>
        <w:pStyle w:val="Default"/>
        <w:contextualSpacing/>
        <w:jc w:val="center"/>
        <w:rPr>
          <w:rFonts w:asciiTheme="minorHAnsi" w:hAnsiTheme="minorHAnsi" w:cstheme="minorHAnsi"/>
          <w:sz w:val="32"/>
          <w:szCs w:val="32"/>
        </w:rPr>
      </w:pPr>
    </w:p>
    <w:p w:rsidR="00FB259F" w:rsidRPr="00767BD0" w:rsidRDefault="00FB259F" w:rsidP="00FB259F">
      <w:pPr>
        <w:pStyle w:val="Default"/>
        <w:contextualSpacing/>
        <w:jc w:val="center"/>
        <w:rPr>
          <w:rFonts w:asciiTheme="minorHAnsi" w:hAnsiTheme="minorHAnsi" w:cstheme="minorHAnsi"/>
          <w:b/>
          <w:bCs/>
          <w:sz w:val="32"/>
          <w:szCs w:val="32"/>
        </w:rPr>
      </w:pPr>
    </w:p>
    <w:p w:rsidR="00FB259F" w:rsidRPr="00767BD0" w:rsidRDefault="00FB259F" w:rsidP="00FB259F">
      <w:pPr>
        <w:pStyle w:val="Default"/>
        <w:contextualSpacing/>
        <w:jc w:val="center"/>
        <w:rPr>
          <w:rFonts w:asciiTheme="minorHAnsi" w:hAnsiTheme="minorHAnsi" w:cstheme="minorHAnsi"/>
          <w:b/>
          <w:bCs/>
          <w:sz w:val="32"/>
          <w:szCs w:val="32"/>
        </w:rPr>
      </w:pPr>
    </w:p>
    <w:p w:rsidR="00FB259F" w:rsidRDefault="00FB259F" w:rsidP="00FB259F">
      <w:pPr>
        <w:spacing w:line="240" w:lineRule="auto"/>
        <w:contextualSpacing/>
        <w:rPr>
          <w:rFonts w:cstheme="minorHAnsi"/>
          <w:sz w:val="32"/>
          <w:szCs w:val="32"/>
        </w:rPr>
        <w:sectPr w:rsidR="00FB259F" w:rsidSect="005E5FCD">
          <w:headerReference w:type="default" r:id="rId9"/>
          <w:footerReference w:type="default" r:id="rId10"/>
          <w:footerReference w:type="first" r:id="rId11"/>
          <w:pgSz w:w="12240" w:h="15840"/>
          <w:pgMar w:top="2448" w:right="1440" w:bottom="1440" w:left="1440" w:header="720" w:footer="720" w:gutter="0"/>
          <w:cols w:space="720"/>
          <w:titlePg/>
          <w:docGrid w:linePitch="360"/>
        </w:sectPr>
      </w:pPr>
    </w:p>
    <w:sdt>
      <w:sdtPr>
        <w:rPr>
          <w:rFonts w:asciiTheme="minorHAnsi" w:eastAsiaTheme="minorHAnsi" w:hAnsiTheme="minorHAnsi" w:cstheme="minorBidi"/>
          <w:b w:val="0"/>
          <w:bCs w:val="0"/>
          <w:color w:val="auto"/>
          <w:sz w:val="22"/>
          <w:szCs w:val="22"/>
          <w:lang w:eastAsia="en-US"/>
        </w:rPr>
        <w:id w:val="1535761834"/>
        <w:docPartObj>
          <w:docPartGallery w:val="Table of Contents"/>
          <w:docPartUnique/>
        </w:docPartObj>
      </w:sdtPr>
      <w:sdtEndPr>
        <w:rPr>
          <w:noProof/>
        </w:rPr>
      </w:sdtEndPr>
      <w:sdtContent>
        <w:sdt>
          <w:sdtPr>
            <w:rPr>
              <w:rFonts w:asciiTheme="minorHAnsi" w:eastAsiaTheme="minorHAnsi" w:hAnsiTheme="minorHAnsi" w:cstheme="minorBidi"/>
              <w:b w:val="0"/>
              <w:bCs w:val="0"/>
              <w:color w:val="auto"/>
              <w:sz w:val="22"/>
              <w:szCs w:val="22"/>
              <w:lang w:eastAsia="en-US"/>
            </w:rPr>
            <w:id w:val="1277673815"/>
            <w:docPartObj>
              <w:docPartGallery w:val="Table of Contents"/>
              <w:docPartUnique/>
            </w:docPartObj>
          </w:sdtPr>
          <w:sdtEndPr>
            <w:rPr>
              <w:noProof/>
            </w:rPr>
          </w:sdtEndPr>
          <w:sdtContent>
            <w:p w:rsidR="00112DF2" w:rsidRPr="00112DF2" w:rsidRDefault="00112DF2" w:rsidP="00112DF2">
              <w:pPr>
                <w:pStyle w:val="TOCHeading"/>
                <w:tabs>
                  <w:tab w:val="left" w:pos="1905"/>
                  <w:tab w:val="left" w:pos="3852"/>
                </w:tabs>
                <w:spacing w:line="240" w:lineRule="auto"/>
                <w:contextualSpacing/>
                <w:rPr>
                  <w:color w:val="auto"/>
                </w:rPr>
              </w:pPr>
              <w:r w:rsidRPr="00112DF2">
                <w:rPr>
                  <w:color w:val="auto"/>
                </w:rPr>
                <w:t>Contents</w:t>
              </w:r>
              <w:r w:rsidRPr="00112DF2">
                <w:rPr>
                  <w:color w:val="auto"/>
                </w:rPr>
                <w:tab/>
              </w:r>
              <w:r w:rsidRPr="00112DF2">
                <w:rPr>
                  <w:color w:val="auto"/>
                </w:rPr>
                <w:tab/>
              </w:r>
            </w:p>
            <w:p w:rsidR="00112DF2" w:rsidRPr="00112DF2" w:rsidRDefault="00112DF2" w:rsidP="00112DF2">
              <w:pPr>
                <w:spacing w:line="240" w:lineRule="auto"/>
                <w:contextualSpacing/>
                <w:rPr>
                  <w:lang w:eastAsia="ja-JP"/>
                </w:rPr>
              </w:pPr>
            </w:p>
            <w:p w:rsidR="00112DF2" w:rsidRPr="00112DF2" w:rsidRDefault="00112DF2" w:rsidP="00112DF2">
              <w:pPr>
                <w:tabs>
                  <w:tab w:val="right" w:leader="dot" w:pos="9350"/>
                </w:tabs>
                <w:spacing w:after="100"/>
                <w:rPr>
                  <w:rFonts w:eastAsiaTheme="minorEastAsia"/>
                  <w:noProof/>
                </w:rPr>
              </w:pPr>
              <w:r w:rsidRPr="00112DF2">
                <w:fldChar w:fldCharType="begin"/>
              </w:r>
              <w:r w:rsidRPr="00112DF2">
                <w:rPr>
                  <w:noProof/>
                </w:rPr>
                <w:instrText xml:space="preserve"> TOC \o "1-3" \h \z \u </w:instrText>
              </w:r>
              <w:r w:rsidRPr="00112DF2">
                <w:fldChar w:fldCharType="separate"/>
              </w:r>
              <w:hyperlink w:anchor="_Toc13660106" w:history="1">
                <w:r w:rsidRPr="00112DF2">
                  <w:rPr>
                    <w:noProof/>
                    <w:u w:val="single"/>
                  </w:rPr>
                  <w:t>Chapter 1:  Administration</w:t>
                </w:r>
                <w:r w:rsidRPr="00112DF2">
                  <w:rPr>
                    <w:noProof/>
                    <w:webHidden/>
                  </w:rPr>
                  <w:tab/>
                </w:r>
                <w:r w:rsidRPr="00112DF2">
                  <w:rPr>
                    <w:noProof/>
                    <w:webHidden/>
                  </w:rPr>
                  <w:fldChar w:fldCharType="begin"/>
                </w:r>
                <w:r w:rsidRPr="00112DF2">
                  <w:rPr>
                    <w:noProof/>
                    <w:webHidden/>
                  </w:rPr>
                  <w:instrText xml:space="preserve"> PAGEREF _Toc13660106 \h </w:instrText>
                </w:r>
                <w:r w:rsidRPr="00112DF2">
                  <w:rPr>
                    <w:noProof/>
                    <w:webHidden/>
                  </w:rPr>
                </w:r>
                <w:r w:rsidRPr="00112DF2">
                  <w:rPr>
                    <w:noProof/>
                    <w:webHidden/>
                  </w:rPr>
                  <w:fldChar w:fldCharType="separate"/>
                </w:r>
                <w:r w:rsidRPr="00112DF2">
                  <w:rPr>
                    <w:noProof/>
                    <w:webHidden/>
                  </w:rPr>
                  <w:t>3</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07" w:history="1">
                <w:r w:rsidRPr="00112DF2">
                  <w:rPr>
                    <w:noProof/>
                    <w:u w:val="single"/>
                  </w:rPr>
                  <w:t>Chapter 2:  Equipment Maintenance</w:t>
                </w:r>
                <w:r w:rsidRPr="00112DF2">
                  <w:rPr>
                    <w:noProof/>
                    <w:webHidden/>
                  </w:rPr>
                  <w:tab/>
                </w:r>
                <w:r w:rsidRPr="00112DF2">
                  <w:rPr>
                    <w:noProof/>
                    <w:webHidden/>
                  </w:rPr>
                  <w:fldChar w:fldCharType="begin"/>
                </w:r>
                <w:r w:rsidRPr="00112DF2">
                  <w:rPr>
                    <w:noProof/>
                    <w:webHidden/>
                  </w:rPr>
                  <w:instrText xml:space="preserve"> PAGEREF _Toc13660107 \h </w:instrText>
                </w:r>
                <w:r w:rsidRPr="00112DF2">
                  <w:rPr>
                    <w:noProof/>
                    <w:webHidden/>
                  </w:rPr>
                </w:r>
                <w:r w:rsidRPr="00112DF2">
                  <w:rPr>
                    <w:noProof/>
                    <w:webHidden/>
                  </w:rPr>
                  <w:fldChar w:fldCharType="separate"/>
                </w:r>
                <w:r w:rsidRPr="00112DF2">
                  <w:rPr>
                    <w:noProof/>
                    <w:webHidden/>
                  </w:rPr>
                  <w:t>6</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08" w:history="1">
                <w:r w:rsidRPr="00112DF2">
                  <w:rPr>
                    <w:noProof/>
                    <w:u w:val="single"/>
                  </w:rPr>
                  <w:t>Chapter 3:  Minimum Processing Standards</w:t>
                </w:r>
                <w:r w:rsidRPr="00112DF2">
                  <w:rPr>
                    <w:noProof/>
                    <w:webHidden/>
                  </w:rPr>
                  <w:tab/>
                </w:r>
                <w:r w:rsidRPr="00112DF2">
                  <w:rPr>
                    <w:noProof/>
                    <w:webHidden/>
                  </w:rPr>
                  <w:fldChar w:fldCharType="begin"/>
                </w:r>
                <w:r w:rsidRPr="00112DF2">
                  <w:rPr>
                    <w:noProof/>
                    <w:webHidden/>
                  </w:rPr>
                  <w:instrText xml:space="preserve"> PAGEREF _Toc13660108 \h </w:instrText>
                </w:r>
                <w:r w:rsidRPr="00112DF2">
                  <w:rPr>
                    <w:noProof/>
                    <w:webHidden/>
                  </w:rPr>
                </w:r>
                <w:r w:rsidRPr="00112DF2">
                  <w:rPr>
                    <w:noProof/>
                    <w:webHidden/>
                  </w:rPr>
                  <w:fldChar w:fldCharType="separate"/>
                </w:r>
                <w:r w:rsidRPr="00112DF2">
                  <w:rPr>
                    <w:noProof/>
                    <w:webHidden/>
                  </w:rPr>
                  <w:t>8</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09" w:history="1">
                <w:r w:rsidRPr="00112DF2">
                  <w:rPr>
                    <w:noProof/>
                    <w:u w:val="single"/>
                  </w:rPr>
                  <w:t>Chapter 4:  Photographing ALS Latent Prints</w:t>
                </w:r>
                <w:r w:rsidRPr="00112DF2">
                  <w:rPr>
                    <w:noProof/>
                    <w:webHidden/>
                  </w:rPr>
                  <w:tab/>
                </w:r>
                <w:r w:rsidRPr="00112DF2">
                  <w:rPr>
                    <w:noProof/>
                    <w:webHidden/>
                  </w:rPr>
                  <w:fldChar w:fldCharType="begin"/>
                </w:r>
                <w:r w:rsidRPr="00112DF2">
                  <w:rPr>
                    <w:noProof/>
                    <w:webHidden/>
                  </w:rPr>
                  <w:instrText xml:space="preserve"> PAGEREF _Toc13660109 \h </w:instrText>
                </w:r>
                <w:r w:rsidRPr="00112DF2">
                  <w:rPr>
                    <w:noProof/>
                    <w:webHidden/>
                  </w:rPr>
                </w:r>
                <w:r w:rsidRPr="00112DF2">
                  <w:rPr>
                    <w:noProof/>
                    <w:webHidden/>
                  </w:rPr>
                  <w:fldChar w:fldCharType="separate"/>
                </w:r>
                <w:r w:rsidRPr="00112DF2">
                  <w:rPr>
                    <w:noProof/>
                    <w:webHidden/>
                  </w:rPr>
                  <w:t>11</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0" w:history="1">
                <w:r w:rsidRPr="00112DF2">
                  <w:rPr>
                    <w:noProof/>
                    <w:u w:val="single"/>
                  </w:rPr>
                  <w:t>Chapter 5:  Photographing Shoe Impressions</w:t>
                </w:r>
                <w:r w:rsidRPr="00112DF2">
                  <w:rPr>
                    <w:noProof/>
                    <w:webHidden/>
                  </w:rPr>
                  <w:tab/>
                </w:r>
                <w:r w:rsidRPr="00112DF2">
                  <w:rPr>
                    <w:noProof/>
                    <w:webHidden/>
                  </w:rPr>
                  <w:fldChar w:fldCharType="begin"/>
                </w:r>
                <w:r w:rsidRPr="00112DF2">
                  <w:rPr>
                    <w:noProof/>
                    <w:webHidden/>
                  </w:rPr>
                  <w:instrText xml:space="preserve"> PAGEREF _Toc13660110 \h </w:instrText>
                </w:r>
                <w:r w:rsidRPr="00112DF2">
                  <w:rPr>
                    <w:noProof/>
                    <w:webHidden/>
                  </w:rPr>
                </w:r>
                <w:r w:rsidRPr="00112DF2">
                  <w:rPr>
                    <w:noProof/>
                    <w:webHidden/>
                  </w:rPr>
                  <w:fldChar w:fldCharType="separate"/>
                </w:r>
                <w:r w:rsidRPr="00112DF2">
                  <w:rPr>
                    <w:noProof/>
                    <w:webHidden/>
                  </w:rPr>
                  <w:t>14</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1" w:history="1">
                <w:r w:rsidRPr="00112DF2">
                  <w:rPr>
                    <w:noProof/>
                    <w:u w:val="single"/>
                  </w:rPr>
                  <w:t>Chapter 6:  Scanning Items for Latent Comparison</w:t>
                </w:r>
                <w:r w:rsidRPr="00112DF2">
                  <w:rPr>
                    <w:noProof/>
                    <w:webHidden/>
                  </w:rPr>
                  <w:tab/>
                </w:r>
                <w:r w:rsidRPr="00112DF2">
                  <w:rPr>
                    <w:noProof/>
                    <w:webHidden/>
                  </w:rPr>
                  <w:fldChar w:fldCharType="begin"/>
                </w:r>
                <w:r w:rsidRPr="00112DF2">
                  <w:rPr>
                    <w:noProof/>
                    <w:webHidden/>
                  </w:rPr>
                  <w:instrText xml:space="preserve"> PAGEREF _Toc13660111 \h </w:instrText>
                </w:r>
                <w:r w:rsidRPr="00112DF2">
                  <w:rPr>
                    <w:noProof/>
                    <w:webHidden/>
                  </w:rPr>
                </w:r>
                <w:r w:rsidRPr="00112DF2">
                  <w:rPr>
                    <w:noProof/>
                    <w:webHidden/>
                  </w:rPr>
                  <w:fldChar w:fldCharType="separate"/>
                </w:r>
                <w:r w:rsidRPr="00112DF2">
                  <w:rPr>
                    <w:noProof/>
                    <w:webHidden/>
                  </w:rPr>
                  <w:t>17</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2" w:history="1">
                <w:r w:rsidRPr="00112DF2">
                  <w:rPr>
                    <w:noProof/>
                    <w:u w:val="single"/>
                  </w:rPr>
                  <w:t>Chapter 7:  Reproduction of Photographs of Latent Prints from Crime Scene</w:t>
                </w:r>
                <w:r w:rsidRPr="00112DF2">
                  <w:rPr>
                    <w:noProof/>
                    <w:webHidden/>
                  </w:rPr>
                  <w:tab/>
                </w:r>
                <w:r w:rsidRPr="00112DF2">
                  <w:rPr>
                    <w:noProof/>
                    <w:webHidden/>
                  </w:rPr>
                  <w:fldChar w:fldCharType="begin"/>
                </w:r>
                <w:r w:rsidRPr="00112DF2">
                  <w:rPr>
                    <w:noProof/>
                    <w:webHidden/>
                  </w:rPr>
                  <w:instrText xml:space="preserve"> PAGEREF _Toc13660112 \h </w:instrText>
                </w:r>
                <w:r w:rsidRPr="00112DF2">
                  <w:rPr>
                    <w:noProof/>
                    <w:webHidden/>
                  </w:rPr>
                </w:r>
                <w:r w:rsidRPr="00112DF2">
                  <w:rPr>
                    <w:noProof/>
                    <w:webHidden/>
                  </w:rPr>
                  <w:fldChar w:fldCharType="separate"/>
                </w:r>
                <w:r w:rsidRPr="00112DF2">
                  <w:rPr>
                    <w:noProof/>
                    <w:webHidden/>
                  </w:rPr>
                  <w:t>20</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3" w:history="1">
                <w:r w:rsidRPr="00112DF2">
                  <w:rPr>
                    <w:noProof/>
                    <w:u w:val="single"/>
                  </w:rPr>
                  <w:t>Chapter 8:  Reproduction of Photographs and/or Scans of Latent Prints from Items of Evidence</w:t>
                </w:r>
                <w:r w:rsidRPr="00112DF2">
                  <w:rPr>
                    <w:noProof/>
                    <w:webHidden/>
                  </w:rPr>
                  <w:tab/>
                </w:r>
                <w:r w:rsidRPr="00112DF2">
                  <w:rPr>
                    <w:noProof/>
                    <w:webHidden/>
                  </w:rPr>
                  <w:fldChar w:fldCharType="begin"/>
                </w:r>
                <w:r w:rsidRPr="00112DF2">
                  <w:rPr>
                    <w:noProof/>
                    <w:webHidden/>
                  </w:rPr>
                  <w:instrText xml:space="preserve"> PAGEREF _Toc13660113 \h </w:instrText>
                </w:r>
                <w:r w:rsidRPr="00112DF2">
                  <w:rPr>
                    <w:noProof/>
                    <w:webHidden/>
                  </w:rPr>
                </w:r>
                <w:r w:rsidRPr="00112DF2">
                  <w:rPr>
                    <w:noProof/>
                    <w:webHidden/>
                  </w:rPr>
                  <w:fldChar w:fldCharType="separate"/>
                </w:r>
                <w:r w:rsidRPr="00112DF2">
                  <w:rPr>
                    <w:noProof/>
                    <w:webHidden/>
                  </w:rPr>
                  <w:t>23</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4" w:history="1">
                <w:r w:rsidRPr="00112DF2">
                  <w:rPr>
                    <w:noProof/>
                    <w:u w:val="single"/>
                  </w:rPr>
                  <w:t>Chapter 9: Scanning of Post Mortem Prints</w:t>
                </w:r>
                <w:r w:rsidRPr="00112DF2">
                  <w:rPr>
                    <w:noProof/>
                    <w:webHidden/>
                  </w:rPr>
                  <w:tab/>
                </w:r>
                <w:r w:rsidRPr="00112DF2">
                  <w:rPr>
                    <w:noProof/>
                    <w:webHidden/>
                  </w:rPr>
                  <w:fldChar w:fldCharType="begin"/>
                </w:r>
                <w:r w:rsidRPr="00112DF2">
                  <w:rPr>
                    <w:noProof/>
                    <w:webHidden/>
                  </w:rPr>
                  <w:instrText xml:space="preserve"> PAGEREF _Toc13660114 \h </w:instrText>
                </w:r>
                <w:r w:rsidRPr="00112DF2">
                  <w:rPr>
                    <w:noProof/>
                    <w:webHidden/>
                  </w:rPr>
                </w:r>
                <w:r w:rsidRPr="00112DF2">
                  <w:rPr>
                    <w:noProof/>
                    <w:webHidden/>
                  </w:rPr>
                  <w:fldChar w:fldCharType="separate"/>
                </w:r>
                <w:r w:rsidRPr="00112DF2">
                  <w:rPr>
                    <w:noProof/>
                    <w:webHidden/>
                  </w:rPr>
                  <w:t>25</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5" w:history="1">
                <w:r w:rsidRPr="00112DF2">
                  <w:rPr>
                    <w:noProof/>
                    <w:u w:val="single"/>
                  </w:rPr>
                  <w:t>Chapter 10:  Handling of Digital Submissions of Ten Print Cards from External Agencies for Comparison Purposes</w:t>
                </w:r>
                <w:r w:rsidRPr="00112DF2">
                  <w:rPr>
                    <w:noProof/>
                    <w:webHidden/>
                  </w:rPr>
                  <w:tab/>
                </w:r>
                <w:r w:rsidRPr="00112DF2">
                  <w:rPr>
                    <w:noProof/>
                    <w:webHidden/>
                  </w:rPr>
                  <w:fldChar w:fldCharType="begin"/>
                </w:r>
                <w:r w:rsidRPr="00112DF2">
                  <w:rPr>
                    <w:noProof/>
                    <w:webHidden/>
                  </w:rPr>
                  <w:instrText xml:space="preserve"> PAGEREF _Toc13660115 \h </w:instrText>
                </w:r>
                <w:r w:rsidRPr="00112DF2">
                  <w:rPr>
                    <w:noProof/>
                    <w:webHidden/>
                  </w:rPr>
                </w:r>
                <w:r w:rsidRPr="00112DF2">
                  <w:rPr>
                    <w:noProof/>
                    <w:webHidden/>
                  </w:rPr>
                  <w:fldChar w:fldCharType="separate"/>
                </w:r>
                <w:r w:rsidRPr="00112DF2">
                  <w:rPr>
                    <w:noProof/>
                    <w:webHidden/>
                  </w:rPr>
                  <w:t>28</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6" w:history="1">
                <w:r w:rsidRPr="00112DF2">
                  <w:rPr>
                    <w:noProof/>
                    <w:u w:val="single"/>
                  </w:rPr>
                  <w:t>Chapter 11:  Enhancement of Photographs and Scans</w:t>
                </w:r>
                <w:r w:rsidRPr="00112DF2">
                  <w:rPr>
                    <w:noProof/>
                    <w:webHidden/>
                  </w:rPr>
                  <w:tab/>
                </w:r>
                <w:r w:rsidRPr="00112DF2">
                  <w:rPr>
                    <w:noProof/>
                    <w:webHidden/>
                  </w:rPr>
                  <w:fldChar w:fldCharType="begin"/>
                </w:r>
                <w:r w:rsidRPr="00112DF2">
                  <w:rPr>
                    <w:noProof/>
                    <w:webHidden/>
                  </w:rPr>
                  <w:instrText xml:space="preserve"> PAGEREF _Toc13660116 \h </w:instrText>
                </w:r>
                <w:r w:rsidRPr="00112DF2">
                  <w:rPr>
                    <w:noProof/>
                    <w:webHidden/>
                  </w:rPr>
                </w:r>
                <w:r w:rsidRPr="00112DF2">
                  <w:rPr>
                    <w:noProof/>
                    <w:webHidden/>
                  </w:rPr>
                  <w:fldChar w:fldCharType="separate"/>
                </w:r>
                <w:r w:rsidRPr="00112DF2">
                  <w:rPr>
                    <w:noProof/>
                    <w:webHidden/>
                  </w:rPr>
                  <w:t>30</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7" w:history="1">
                <w:r w:rsidRPr="00112DF2">
                  <w:rPr>
                    <w:noProof/>
                    <w:u w:val="single"/>
                  </w:rPr>
                  <w:t>Chapter 12:  Video Surveillance Stills and Enhancements</w:t>
                </w:r>
                <w:r w:rsidRPr="00112DF2">
                  <w:rPr>
                    <w:noProof/>
                    <w:webHidden/>
                  </w:rPr>
                  <w:tab/>
                </w:r>
                <w:r w:rsidRPr="00112DF2">
                  <w:rPr>
                    <w:noProof/>
                    <w:webHidden/>
                  </w:rPr>
                  <w:fldChar w:fldCharType="begin"/>
                </w:r>
                <w:r w:rsidRPr="00112DF2">
                  <w:rPr>
                    <w:noProof/>
                    <w:webHidden/>
                  </w:rPr>
                  <w:instrText xml:space="preserve"> PAGEREF _Toc13660117 \h </w:instrText>
                </w:r>
                <w:r w:rsidRPr="00112DF2">
                  <w:rPr>
                    <w:noProof/>
                    <w:webHidden/>
                  </w:rPr>
                </w:r>
                <w:r w:rsidRPr="00112DF2">
                  <w:rPr>
                    <w:noProof/>
                    <w:webHidden/>
                  </w:rPr>
                  <w:fldChar w:fldCharType="separate"/>
                </w:r>
                <w:r w:rsidRPr="00112DF2">
                  <w:rPr>
                    <w:noProof/>
                    <w:webHidden/>
                  </w:rPr>
                  <w:t>33</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8" w:history="1">
                <w:r w:rsidRPr="00112DF2">
                  <w:rPr>
                    <w:noProof/>
                    <w:u w:val="single"/>
                  </w:rPr>
                  <w:t>Chapter 13: Facial Recognition Program</w:t>
                </w:r>
                <w:r w:rsidRPr="00112DF2">
                  <w:rPr>
                    <w:noProof/>
                    <w:webHidden/>
                  </w:rPr>
                  <w:tab/>
                </w:r>
                <w:r w:rsidRPr="00112DF2">
                  <w:rPr>
                    <w:noProof/>
                    <w:webHidden/>
                  </w:rPr>
                  <w:fldChar w:fldCharType="begin"/>
                </w:r>
                <w:r w:rsidRPr="00112DF2">
                  <w:rPr>
                    <w:noProof/>
                    <w:webHidden/>
                  </w:rPr>
                  <w:instrText xml:space="preserve"> PAGEREF _Toc13660118 \h </w:instrText>
                </w:r>
                <w:r w:rsidRPr="00112DF2">
                  <w:rPr>
                    <w:noProof/>
                    <w:webHidden/>
                  </w:rPr>
                </w:r>
                <w:r w:rsidRPr="00112DF2">
                  <w:rPr>
                    <w:noProof/>
                    <w:webHidden/>
                  </w:rPr>
                  <w:fldChar w:fldCharType="separate"/>
                </w:r>
                <w:r w:rsidRPr="00112DF2">
                  <w:rPr>
                    <w:noProof/>
                    <w:webHidden/>
                  </w:rPr>
                  <w:t>35</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19" w:history="1">
                <w:r w:rsidRPr="00112DF2">
                  <w:rPr>
                    <w:noProof/>
                    <w:u w:val="single"/>
                  </w:rPr>
                  <w:t>Chapter 14:  Digital Submission of Evidence</w:t>
                </w:r>
                <w:r w:rsidRPr="00112DF2">
                  <w:rPr>
                    <w:noProof/>
                    <w:webHidden/>
                  </w:rPr>
                  <w:tab/>
                </w:r>
                <w:r w:rsidRPr="00112DF2">
                  <w:rPr>
                    <w:noProof/>
                    <w:webHidden/>
                  </w:rPr>
                  <w:fldChar w:fldCharType="begin"/>
                </w:r>
                <w:r w:rsidRPr="00112DF2">
                  <w:rPr>
                    <w:noProof/>
                    <w:webHidden/>
                  </w:rPr>
                  <w:instrText xml:space="preserve"> PAGEREF _Toc13660119 \h </w:instrText>
                </w:r>
                <w:r w:rsidRPr="00112DF2">
                  <w:rPr>
                    <w:noProof/>
                    <w:webHidden/>
                  </w:rPr>
                </w:r>
                <w:r w:rsidRPr="00112DF2">
                  <w:rPr>
                    <w:noProof/>
                    <w:webHidden/>
                  </w:rPr>
                  <w:fldChar w:fldCharType="separate"/>
                </w:r>
                <w:r w:rsidRPr="00112DF2">
                  <w:rPr>
                    <w:noProof/>
                    <w:webHidden/>
                  </w:rPr>
                  <w:t>42</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20" w:history="1">
                <w:r w:rsidRPr="00112DF2">
                  <w:rPr>
                    <w:noProof/>
                    <w:u w:val="single"/>
                  </w:rPr>
                  <w:t>Chapter 15:  Reporting</w:t>
                </w:r>
                <w:r w:rsidRPr="00112DF2">
                  <w:rPr>
                    <w:noProof/>
                    <w:webHidden/>
                  </w:rPr>
                  <w:tab/>
                </w:r>
                <w:r w:rsidRPr="00112DF2">
                  <w:rPr>
                    <w:noProof/>
                    <w:webHidden/>
                  </w:rPr>
                  <w:fldChar w:fldCharType="begin"/>
                </w:r>
                <w:r w:rsidRPr="00112DF2">
                  <w:rPr>
                    <w:noProof/>
                    <w:webHidden/>
                  </w:rPr>
                  <w:instrText xml:space="preserve"> PAGEREF _Toc13660120 \h </w:instrText>
                </w:r>
                <w:r w:rsidRPr="00112DF2">
                  <w:rPr>
                    <w:noProof/>
                    <w:webHidden/>
                  </w:rPr>
                </w:r>
                <w:r w:rsidRPr="00112DF2">
                  <w:rPr>
                    <w:noProof/>
                    <w:webHidden/>
                  </w:rPr>
                  <w:fldChar w:fldCharType="separate"/>
                </w:r>
                <w:r w:rsidRPr="00112DF2">
                  <w:rPr>
                    <w:noProof/>
                    <w:webHidden/>
                  </w:rPr>
                  <w:t>45</w:t>
                </w:r>
                <w:r w:rsidRPr="00112DF2">
                  <w:rPr>
                    <w:noProof/>
                    <w:webHidden/>
                  </w:rPr>
                  <w:fldChar w:fldCharType="end"/>
                </w:r>
              </w:hyperlink>
            </w:p>
            <w:p w:rsidR="00112DF2" w:rsidRPr="00112DF2" w:rsidRDefault="00112DF2" w:rsidP="00112DF2">
              <w:pPr>
                <w:tabs>
                  <w:tab w:val="right" w:leader="dot" w:pos="9350"/>
                </w:tabs>
                <w:spacing w:after="100"/>
                <w:rPr>
                  <w:rFonts w:eastAsiaTheme="minorEastAsia"/>
                  <w:noProof/>
                </w:rPr>
              </w:pPr>
              <w:hyperlink w:anchor="_Toc13660121" w:history="1">
                <w:r w:rsidRPr="00112DF2">
                  <w:rPr>
                    <w:noProof/>
                    <w:u w:val="single"/>
                  </w:rPr>
                  <w:t>Chapter 16: Abbreviation List</w:t>
                </w:r>
                <w:r w:rsidRPr="00112DF2">
                  <w:rPr>
                    <w:noProof/>
                    <w:webHidden/>
                  </w:rPr>
                  <w:tab/>
                </w:r>
                <w:r w:rsidRPr="00112DF2">
                  <w:rPr>
                    <w:noProof/>
                    <w:webHidden/>
                  </w:rPr>
                  <w:fldChar w:fldCharType="begin"/>
                </w:r>
                <w:r w:rsidRPr="00112DF2">
                  <w:rPr>
                    <w:noProof/>
                    <w:webHidden/>
                  </w:rPr>
                  <w:instrText xml:space="preserve"> PAGEREF _Toc13660121 \h </w:instrText>
                </w:r>
                <w:r w:rsidRPr="00112DF2">
                  <w:rPr>
                    <w:noProof/>
                    <w:webHidden/>
                  </w:rPr>
                </w:r>
                <w:r w:rsidRPr="00112DF2">
                  <w:rPr>
                    <w:noProof/>
                    <w:webHidden/>
                  </w:rPr>
                  <w:fldChar w:fldCharType="separate"/>
                </w:r>
                <w:r w:rsidRPr="00112DF2">
                  <w:rPr>
                    <w:noProof/>
                    <w:webHidden/>
                  </w:rPr>
                  <w:t>48</w:t>
                </w:r>
                <w:r w:rsidRPr="00112DF2">
                  <w:rPr>
                    <w:noProof/>
                    <w:webHidden/>
                  </w:rPr>
                  <w:fldChar w:fldCharType="end"/>
                </w:r>
              </w:hyperlink>
            </w:p>
            <w:p w:rsidR="00112DF2" w:rsidRPr="00112DF2" w:rsidRDefault="00112DF2" w:rsidP="00112DF2">
              <w:pPr>
                <w:spacing w:line="240" w:lineRule="auto"/>
                <w:contextualSpacing/>
              </w:pPr>
              <w:r w:rsidRPr="00112DF2">
                <w:rPr>
                  <w:b/>
                  <w:bCs/>
                  <w:noProof/>
                </w:rPr>
                <w:fldChar w:fldCharType="end"/>
              </w:r>
            </w:p>
          </w:sdtContent>
        </w:sdt>
        <w:p w:rsidR="00FB259F" w:rsidRDefault="00112DF2" w:rsidP="00112DF2">
          <w:pPr>
            <w:spacing w:line="240" w:lineRule="auto"/>
            <w:contextualSpacing/>
          </w:pPr>
          <w:r w:rsidRPr="00112DF2">
            <w:rPr>
              <w:rFonts w:cstheme="minorHAnsi"/>
              <w:b/>
              <w:sz w:val="28"/>
              <w:szCs w:val="28"/>
            </w:rPr>
            <w:br w:type="page"/>
          </w:r>
        </w:p>
      </w:sdtContent>
    </w:sdt>
    <w:p w:rsidR="00FB259F" w:rsidRDefault="00FB259F" w:rsidP="00FB259F">
      <w:pPr>
        <w:spacing w:line="240" w:lineRule="auto"/>
        <w:contextualSpacing/>
        <w:rPr>
          <w:rFonts w:cstheme="minorHAnsi"/>
          <w:b/>
          <w:sz w:val="28"/>
          <w:szCs w:val="28"/>
        </w:rPr>
        <w:sectPr w:rsidR="00FB259F" w:rsidSect="005E5FCD">
          <w:headerReference w:type="first" r:id="rId12"/>
          <w:pgSz w:w="12240" w:h="15840"/>
          <w:pgMar w:top="2448" w:right="1440" w:bottom="1440" w:left="1440" w:header="720" w:footer="720" w:gutter="0"/>
          <w:cols w:space="720"/>
          <w:titlePg/>
          <w:docGrid w:linePitch="360"/>
        </w:sectPr>
      </w:pPr>
    </w:p>
    <w:p w:rsidR="00FB259F" w:rsidRDefault="00FB259F" w:rsidP="00FB259F">
      <w:pPr>
        <w:spacing w:line="240" w:lineRule="auto"/>
        <w:contextualSpacing/>
        <w:rPr>
          <w:rFonts w:cstheme="minorHAnsi"/>
          <w:b/>
          <w:sz w:val="28"/>
          <w:szCs w:val="28"/>
        </w:rPr>
      </w:pPr>
    </w:p>
    <w:p w:rsidR="00FB259F" w:rsidRPr="003F2C39" w:rsidRDefault="00FB259F" w:rsidP="00FB259F">
      <w:pPr>
        <w:pStyle w:val="Heading1"/>
        <w:jc w:val="center"/>
        <w:rPr>
          <w:color w:val="auto"/>
          <w:sz w:val="26"/>
          <w:szCs w:val="26"/>
        </w:rPr>
      </w:pPr>
      <w:bookmarkStart w:id="0" w:name="_Toc13660106"/>
      <w:r w:rsidRPr="003F2C39">
        <w:rPr>
          <w:color w:val="auto"/>
          <w:sz w:val="26"/>
          <w:szCs w:val="26"/>
        </w:rPr>
        <w:t>Chapter 1:  Administration</w:t>
      </w:r>
      <w:bookmarkEnd w:id="0"/>
    </w:p>
    <w:p w:rsidR="00FB259F" w:rsidRPr="00910AA8" w:rsidRDefault="00FB259F" w:rsidP="00FB259F">
      <w:pPr>
        <w:spacing w:line="240" w:lineRule="auto"/>
        <w:contextualSpacing/>
        <w:rPr>
          <w:rFonts w:cstheme="minorHAnsi"/>
        </w:rPr>
      </w:pPr>
    </w:p>
    <w:p w:rsidR="00FB259F" w:rsidRPr="00910AA8" w:rsidRDefault="00FB259F" w:rsidP="00FB259F">
      <w:pPr>
        <w:spacing w:line="240" w:lineRule="auto"/>
        <w:contextualSpacing/>
        <w:rPr>
          <w:rFonts w:cstheme="minorHAnsi"/>
          <w:b/>
        </w:rPr>
      </w:pPr>
      <w:r w:rsidRPr="00910AA8">
        <w:rPr>
          <w:rFonts w:cstheme="minorHAnsi"/>
          <w:b/>
        </w:rPr>
        <w:t>1.1 Purpose</w:t>
      </w:r>
    </w:p>
    <w:p w:rsidR="00FB259F" w:rsidRPr="00910AA8" w:rsidRDefault="00FB259F" w:rsidP="00FB259F">
      <w:pPr>
        <w:spacing w:line="240" w:lineRule="auto"/>
        <w:contextualSpacing/>
        <w:rPr>
          <w:rFonts w:cstheme="minorHAnsi"/>
          <w:b/>
        </w:rPr>
      </w:pPr>
    </w:p>
    <w:p w:rsidR="00FB259F" w:rsidRPr="00910AA8" w:rsidRDefault="00FB259F" w:rsidP="00FB259F">
      <w:pPr>
        <w:spacing w:line="240" w:lineRule="auto"/>
        <w:contextualSpacing/>
        <w:rPr>
          <w:rFonts w:cstheme="minorHAnsi"/>
        </w:rPr>
      </w:pPr>
      <w:r w:rsidRPr="00910AA8">
        <w:rPr>
          <w:rFonts w:cstheme="minorHAnsi"/>
        </w:rPr>
        <w:t>The purpose of the</w:t>
      </w:r>
      <w:r>
        <w:rPr>
          <w:rFonts w:cstheme="minorHAnsi"/>
        </w:rPr>
        <w:t>se</w:t>
      </w:r>
      <w:r w:rsidRPr="00910AA8">
        <w:rPr>
          <w:rFonts w:cstheme="minorHAnsi"/>
        </w:rPr>
        <w:t xml:space="preserve"> </w:t>
      </w:r>
      <w:r w:rsidRPr="00BC2C7F">
        <w:rPr>
          <w:rFonts w:cstheme="minorHAnsi"/>
        </w:rPr>
        <w:t>procedure</w:t>
      </w:r>
      <w:r>
        <w:rPr>
          <w:rFonts w:cstheme="minorHAnsi"/>
        </w:rPr>
        <w:t>s</w:t>
      </w:r>
      <w:r w:rsidRPr="00910AA8">
        <w:rPr>
          <w:rFonts w:cstheme="minorHAnsi"/>
        </w:rPr>
        <w:t xml:space="preserve"> is to establish procedures and guidelines for the </w:t>
      </w:r>
      <w:r>
        <w:rPr>
          <w:rFonts w:cstheme="minorHAnsi"/>
        </w:rPr>
        <w:t>photography, scanning, and photo reproduction services offered</w:t>
      </w:r>
      <w:r w:rsidRPr="00910AA8">
        <w:rPr>
          <w:rFonts w:cstheme="minorHAnsi"/>
        </w:rPr>
        <w:t xml:space="preserve"> by the CCBI Forensic </w:t>
      </w:r>
      <w:r>
        <w:rPr>
          <w:rFonts w:cstheme="minorHAnsi"/>
        </w:rPr>
        <w:t>Photography</w:t>
      </w:r>
      <w:r w:rsidRPr="00910AA8">
        <w:rPr>
          <w:rFonts w:cstheme="minorHAnsi"/>
        </w:rPr>
        <w:t xml:space="preserve"> Unit.</w:t>
      </w:r>
    </w:p>
    <w:p w:rsidR="00FB259F" w:rsidRPr="00910AA8" w:rsidRDefault="00FB259F" w:rsidP="00FB259F">
      <w:pPr>
        <w:spacing w:line="240" w:lineRule="auto"/>
        <w:contextualSpacing/>
        <w:rPr>
          <w:rFonts w:cstheme="minorHAnsi"/>
        </w:rPr>
      </w:pPr>
    </w:p>
    <w:p w:rsidR="00FB259F" w:rsidRPr="00910AA8" w:rsidRDefault="00FB259F" w:rsidP="00FB259F">
      <w:pPr>
        <w:spacing w:line="240" w:lineRule="auto"/>
        <w:contextualSpacing/>
        <w:rPr>
          <w:rFonts w:cstheme="minorHAnsi"/>
          <w:b/>
        </w:rPr>
      </w:pPr>
      <w:r w:rsidRPr="00910AA8">
        <w:rPr>
          <w:rFonts w:cstheme="minorHAnsi"/>
          <w:b/>
        </w:rPr>
        <w:t>1.2 Scope</w:t>
      </w:r>
    </w:p>
    <w:p w:rsidR="00FB259F" w:rsidRPr="00910AA8" w:rsidRDefault="00FB259F" w:rsidP="00FB259F">
      <w:pPr>
        <w:spacing w:line="240" w:lineRule="auto"/>
        <w:contextualSpacing/>
        <w:rPr>
          <w:rFonts w:cstheme="minorHAnsi"/>
          <w:b/>
        </w:rPr>
      </w:pPr>
    </w:p>
    <w:p w:rsidR="00FB259F" w:rsidRPr="00910AA8" w:rsidRDefault="00FB259F" w:rsidP="00FB259F">
      <w:pPr>
        <w:spacing w:line="240" w:lineRule="auto"/>
        <w:contextualSpacing/>
        <w:rPr>
          <w:rFonts w:cstheme="minorHAnsi"/>
        </w:rPr>
      </w:pPr>
      <w:r w:rsidRPr="00910AA8">
        <w:rPr>
          <w:rFonts w:cstheme="minorHAnsi"/>
        </w:rPr>
        <w:t xml:space="preserve">The Forensic </w:t>
      </w:r>
      <w:r>
        <w:rPr>
          <w:rFonts w:cstheme="minorHAnsi"/>
        </w:rPr>
        <w:t>Photography</w:t>
      </w:r>
      <w:r w:rsidRPr="00910AA8">
        <w:rPr>
          <w:rFonts w:cstheme="minorHAnsi"/>
        </w:rPr>
        <w:t xml:space="preserve"> Unit will provide thorough and professional </w:t>
      </w:r>
      <w:r>
        <w:rPr>
          <w:rFonts w:cstheme="minorHAnsi"/>
        </w:rPr>
        <w:t>photography services</w:t>
      </w:r>
      <w:r w:rsidRPr="00910AA8">
        <w:rPr>
          <w:rFonts w:cstheme="minorHAnsi"/>
        </w:rPr>
        <w:t xml:space="preserve"> to the </w:t>
      </w:r>
      <w:r>
        <w:rPr>
          <w:rFonts w:cstheme="minorHAnsi"/>
        </w:rPr>
        <w:t xml:space="preserve">CCBI Crime Laboratory Division staff </w:t>
      </w:r>
      <w:r w:rsidRPr="00910AA8">
        <w:rPr>
          <w:rFonts w:cstheme="minorHAnsi"/>
        </w:rPr>
        <w:t>by qualified personnel.</w:t>
      </w:r>
    </w:p>
    <w:p w:rsidR="00FB259F" w:rsidRPr="00910AA8" w:rsidRDefault="00FB259F" w:rsidP="00FB259F">
      <w:pPr>
        <w:spacing w:line="240" w:lineRule="auto"/>
        <w:contextualSpacing/>
        <w:rPr>
          <w:rFonts w:cstheme="minorHAnsi"/>
        </w:rPr>
      </w:pPr>
    </w:p>
    <w:p w:rsidR="00FB259F" w:rsidRPr="00910AA8" w:rsidRDefault="00FB259F" w:rsidP="00FB259F">
      <w:pPr>
        <w:spacing w:line="240" w:lineRule="auto"/>
        <w:contextualSpacing/>
        <w:rPr>
          <w:rFonts w:cstheme="minorHAnsi"/>
          <w:b/>
        </w:rPr>
      </w:pPr>
      <w:r w:rsidRPr="00910AA8">
        <w:rPr>
          <w:rFonts w:cstheme="minorHAnsi"/>
          <w:b/>
        </w:rPr>
        <w:t>1.3 Organization</w:t>
      </w:r>
    </w:p>
    <w:p w:rsidR="00FB259F" w:rsidRPr="00910AA8" w:rsidRDefault="00FB259F" w:rsidP="00FB259F">
      <w:pPr>
        <w:spacing w:line="240" w:lineRule="auto"/>
        <w:contextualSpacing/>
        <w:rPr>
          <w:rFonts w:cstheme="minorHAnsi"/>
          <w:b/>
        </w:rPr>
      </w:pPr>
    </w:p>
    <w:p w:rsidR="00FB259F" w:rsidRPr="00910AA8" w:rsidRDefault="00FB259F" w:rsidP="00FB259F">
      <w:pPr>
        <w:spacing w:line="240" w:lineRule="auto"/>
        <w:contextualSpacing/>
        <w:rPr>
          <w:rFonts w:cstheme="minorHAnsi"/>
        </w:rPr>
      </w:pPr>
      <w:r w:rsidRPr="00910AA8">
        <w:rPr>
          <w:rFonts w:cstheme="minorHAnsi"/>
        </w:rPr>
        <w:t xml:space="preserve">The Forensic </w:t>
      </w:r>
      <w:r>
        <w:rPr>
          <w:rFonts w:cstheme="minorHAnsi"/>
        </w:rPr>
        <w:t>Photography</w:t>
      </w:r>
      <w:r w:rsidRPr="00910AA8">
        <w:rPr>
          <w:rFonts w:cstheme="minorHAnsi"/>
        </w:rPr>
        <w:t xml:space="preserve"> Unit shall be a component of the CCBI Crime Laboratory Division and under the direction of the Crime Laboratory Division Deputy Director.</w:t>
      </w:r>
    </w:p>
    <w:p w:rsidR="00FB259F" w:rsidRPr="00910AA8" w:rsidRDefault="00FB259F" w:rsidP="00FB259F">
      <w:pPr>
        <w:spacing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sidRPr="00910AA8">
        <w:rPr>
          <w:rFonts w:cstheme="minorHAnsi"/>
          <w:b/>
          <w:bCs/>
          <w:color w:val="000000"/>
        </w:rPr>
        <w:t xml:space="preserve">1.4 </w:t>
      </w:r>
      <w:r>
        <w:rPr>
          <w:rFonts w:cstheme="minorHAnsi"/>
          <w:b/>
          <w:bCs/>
          <w:color w:val="000000"/>
        </w:rPr>
        <w:t xml:space="preserve">Forensic Photography </w:t>
      </w:r>
      <w:r w:rsidRPr="00910AA8">
        <w:rPr>
          <w:rFonts w:cstheme="minorHAnsi"/>
          <w:b/>
          <w:bCs/>
          <w:color w:val="000000"/>
        </w:rPr>
        <w:t>Services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Default="00FB259F" w:rsidP="00FB259F">
      <w:pPr>
        <w:autoSpaceDE w:val="0"/>
        <w:autoSpaceDN w:val="0"/>
        <w:adjustRightInd w:val="0"/>
        <w:spacing w:line="240" w:lineRule="auto"/>
        <w:contextualSpacing/>
        <w:rPr>
          <w:rFonts w:cstheme="minorHAnsi"/>
        </w:rPr>
      </w:pPr>
      <w:r w:rsidRPr="00910AA8">
        <w:rPr>
          <w:rFonts w:cstheme="minorHAnsi"/>
          <w:b/>
          <w:color w:val="000000"/>
        </w:rPr>
        <w:t>1.4.1</w:t>
      </w:r>
      <w:r w:rsidRPr="00910AA8">
        <w:rPr>
          <w:rFonts w:cstheme="minorHAnsi"/>
          <w:color w:val="000000"/>
        </w:rPr>
        <w:t xml:space="preserve"> Personnel in the Forensic </w:t>
      </w:r>
      <w:r>
        <w:rPr>
          <w:rFonts w:cstheme="minorHAnsi"/>
          <w:color w:val="000000"/>
        </w:rPr>
        <w:t>Photography</w:t>
      </w:r>
      <w:r w:rsidRPr="00910AA8">
        <w:rPr>
          <w:rFonts w:cstheme="minorHAnsi"/>
          <w:color w:val="000000"/>
        </w:rPr>
        <w:t xml:space="preserve"> Unit</w:t>
      </w:r>
      <w:r>
        <w:rPr>
          <w:rFonts w:cstheme="minorHAnsi"/>
          <w:color w:val="000000"/>
        </w:rPr>
        <w:t xml:space="preserve"> will provide the following photography services upo</w:t>
      </w:r>
      <w:r w:rsidRPr="00910AA8">
        <w:rPr>
          <w:rFonts w:cstheme="minorHAnsi"/>
        </w:rPr>
        <w:t xml:space="preserve">n request </w:t>
      </w:r>
      <w:r>
        <w:rPr>
          <w:rFonts w:cstheme="minorHAnsi"/>
        </w:rPr>
        <w:t xml:space="preserve">by a CCBI </w:t>
      </w:r>
      <w:r w:rsidR="00BA47A2">
        <w:rPr>
          <w:rFonts w:cstheme="minorHAnsi"/>
        </w:rPr>
        <w:t>Latent Print Examiner</w:t>
      </w:r>
      <w:r>
        <w:rPr>
          <w:rFonts w:cstheme="minorHAnsi"/>
        </w:rPr>
        <w:t xml:space="preserve"> or other CCBI staff member</w:t>
      </w:r>
      <w:r w:rsidR="0099159C">
        <w:rPr>
          <w:rFonts w:cstheme="minorHAnsi"/>
        </w:rPr>
        <w:t>, other law enforcement agencies, or the District Attorney’s Office</w:t>
      </w:r>
      <w:r>
        <w:rPr>
          <w:rFonts w:cstheme="minorHAnsi"/>
        </w:rPr>
        <w:t>:</w:t>
      </w:r>
    </w:p>
    <w:p w:rsidR="00FB259F" w:rsidRDefault="00FB259F" w:rsidP="00FB259F">
      <w:pPr>
        <w:autoSpaceDE w:val="0"/>
        <w:autoSpaceDN w:val="0"/>
        <w:adjustRightInd w:val="0"/>
        <w:spacing w:line="240" w:lineRule="auto"/>
        <w:contextualSpacing/>
        <w:rPr>
          <w:rFonts w:cstheme="minorHAnsi"/>
        </w:rPr>
      </w:pPr>
    </w:p>
    <w:p w:rsidR="00FB259F" w:rsidRDefault="00FB259F" w:rsidP="00FB259F">
      <w:pPr>
        <w:autoSpaceDE w:val="0"/>
        <w:autoSpaceDN w:val="0"/>
        <w:adjustRightInd w:val="0"/>
        <w:spacing w:line="240" w:lineRule="auto"/>
        <w:ind w:left="540"/>
        <w:contextualSpacing/>
        <w:rPr>
          <w:rFonts w:cstheme="minorHAnsi"/>
        </w:rPr>
      </w:pPr>
      <w:r w:rsidRPr="00C72CC5">
        <w:rPr>
          <w:rFonts w:cstheme="minorHAnsi"/>
          <w:b/>
        </w:rPr>
        <w:t>1.4.1.1</w:t>
      </w:r>
      <w:r>
        <w:rPr>
          <w:rFonts w:cstheme="minorHAnsi"/>
        </w:rPr>
        <w:t xml:space="preserve"> Photography of fingerprints located using an alternate light source and reproduction of these photographs for comparison by </w:t>
      </w:r>
      <w:r w:rsidR="00BA47A2">
        <w:rPr>
          <w:rFonts w:cstheme="minorHAnsi"/>
        </w:rPr>
        <w:t>Latent Print Examiner</w:t>
      </w:r>
      <w:r>
        <w:rPr>
          <w:rFonts w:cstheme="minorHAnsi"/>
        </w:rPr>
        <w:t>s</w:t>
      </w:r>
    </w:p>
    <w:p w:rsidR="00FB259F" w:rsidRDefault="00FB259F" w:rsidP="00FB259F">
      <w:pPr>
        <w:autoSpaceDE w:val="0"/>
        <w:autoSpaceDN w:val="0"/>
        <w:adjustRightInd w:val="0"/>
        <w:spacing w:line="240" w:lineRule="auto"/>
        <w:ind w:left="540"/>
        <w:contextualSpacing/>
        <w:rPr>
          <w:rFonts w:cstheme="minorHAnsi"/>
        </w:rPr>
      </w:pPr>
    </w:p>
    <w:p w:rsidR="00FB259F" w:rsidRDefault="00FB259F" w:rsidP="00FB259F">
      <w:pPr>
        <w:autoSpaceDE w:val="0"/>
        <w:autoSpaceDN w:val="0"/>
        <w:adjustRightInd w:val="0"/>
        <w:spacing w:line="240" w:lineRule="auto"/>
        <w:ind w:left="540"/>
        <w:contextualSpacing/>
        <w:rPr>
          <w:rFonts w:cstheme="minorHAnsi"/>
        </w:rPr>
      </w:pPr>
      <w:r w:rsidRPr="00C72CC5">
        <w:rPr>
          <w:rFonts w:cstheme="minorHAnsi"/>
          <w:b/>
        </w:rPr>
        <w:t>1.4.1.2</w:t>
      </w:r>
      <w:r>
        <w:rPr>
          <w:rFonts w:cstheme="minorHAnsi"/>
        </w:rPr>
        <w:t xml:space="preserve"> Photography of shoe impressions</w:t>
      </w:r>
    </w:p>
    <w:p w:rsidR="00FB259F" w:rsidRDefault="00FB259F" w:rsidP="00FB259F">
      <w:pPr>
        <w:autoSpaceDE w:val="0"/>
        <w:autoSpaceDN w:val="0"/>
        <w:adjustRightInd w:val="0"/>
        <w:spacing w:line="240" w:lineRule="auto"/>
        <w:ind w:left="540"/>
        <w:contextualSpacing/>
        <w:rPr>
          <w:rFonts w:cstheme="minorHAnsi"/>
        </w:rPr>
      </w:pPr>
    </w:p>
    <w:p w:rsidR="00FB259F" w:rsidRDefault="00FB259F" w:rsidP="00FB259F">
      <w:pPr>
        <w:autoSpaceDE w:val="0"/>
        <w:autoSpaceDN w:val="0"/>
        <w:adjustRightInd w:val="0"/>
        <w:spacing w:line="240" w:lineRule="auto"/>
        <w:ind w:left="540"/>
        <w:contextualSpacing/>
        <w:rPr>
          <w:rFonts w:cstheme="minorHAnsi"/>
        </w:rPr>
      </w:pPr>
      <w:r w:rsidRPr="00C72CC5">
        <w:rPr>
          <w:rFonts w:cstheme="minorHAnsi"/>
          <w:b/>
        </w:rPr>
        <w:t>1.4.1.3</w:t>
      </w:r>
      <w:r>
        <w:rPr>
          <w:rFonts w:cstheme="minorHAnsi"/>
        </w:rPr>
        <w:t xml:space="preserve"> Reproduction of photographs containing shoe impressions at 1:1 scale for comparison by </w:t>
      </w:r>
      <w:r w:rsidR="00BA47A2">
        <w:rPr>
          <w:rFonts w:cstheme="minorHAnsi"/>
        </w:rPr>
        <w:t>Latent Print Examiner</w:t>
      </w:r>
      <w:r>
        <w:rPr>
          <w:rFonts w:cstheme="minorHAnsi"/>
        </w:rPr>
        <w:t>s</w:t>
      </w:r>
    </w:p>
    <w:p w:rsidR="00FB259F" w:rsidRDefault="00FB259F" w:rsidP="00FB259F">
      <w:pPr>
        <w:autoSpaceDE w:val="0"/>
        <w:autoSpaceDN w:val="0"/>
        <w:adjustRightInd w:val="0"/>
        <w:spacing w:line="240" w:lineRule="auto"/>
        <w:ind w:left="540"/>
        <w:contextualSpacing/>
        <w:rPr>
          <w:rFonts w:cstheme="minorHAnsi"/>
        </w:rPr>
      </w:pPr>
    </w:p>
    <w:p w:rsidR="00FB259F" w:rsidRDefault="00FB259F" w:rsidP="00FB259F">
      <w:pPr>
        <w:autoSpaceDE w:val="0"/>
        <w:autoSpaceDN w:val="0"/>
        <w:adjustRightInd w:val="0"/>
        <w:spacing w:line="240" w:lineRule="auto"/>
        <w:ind w:left="540"/>
        <w:contextualSpacing/>
        <w:rPr>
          <w:rFonts w:cstheme="minorHAnsi"/>
        </w:rPr>
      </w:pPr>
      <w:r w:rsidRPr="00C72CC5">
        <w:rPr>
          <w:rFonts w:cstheme="minorHAnsi"/>
          <w:b/>
        </w:rPr>
        <w:t>1.4.1.4</w:t>
      </w:r>
      <w:r>
        <w:rPr>
          <w:rFonts w:cstheme="minorHAnsi"/>
        </w:rPr>
        <w:t xml:space="preserve"> Scanning of latent fingerprints at a 1:1 scale for comparison by </w:t>
      </w:r>
      <w:r w:rsidR="00BA47A2">
        <w:rPr>
          <w:rFonts w:cstheme="minorHAnsi"/>
        </w:rPr>
        <w:t>Latent Print Examiner</w:t>
      </w:r>
      <w:r>
        <w:rPr>
          <w:rFonts w:cstheme="minorHAnsi"/>
        </w:rPr>
        <w:t>s</w:t>
      </w:r>
    </w:p>
    <w:p w:rsidR="00FB259F" w:rsidRDefault="00FB259F" w:rsidP="00FB259F">
      <w:pPr>
        <w:autoSpaceDE w:val="0"/>
        <w:autoSpaceDN w:val="0"/>
        <w:adjustRightInd w:val="0"/>
        <w:spacing w:line="240" w:lineRule="auto"/>
        <w:ind w:left="540"/>
        <w:contextualSpacing/>
        <w:rPr>
          <w:rFonts w:cstheme="minorHAnsi"/>
        </w:rPr>
      </w:pPr>
    </w:p>
    <w:p w:rsidR="00FB259F" w:rsidRDefault="00FB259F" w:rsidP="00FB259F">
      <w:pPr>
        <w:autoSpaceDE w:val="0"/>
        <w:autoSpaceDN w:val="0"/>
        <w:adjustRightInd w:val="0"/>
        <w:spacing w:line="240" w:lineRule="auto"/>
        <w:ind w:left="540"/>
        <w:contextualSpacing/>
        <w:rPr>
          <w:rFonts w:cstheme="minorHAnsi"/>
        </w:rPr>
      </w:pPr>
      <w:r w:rsidRPr="00C72CC5">
        <w:rPr>
          <w:rFonts w:cstheme="minorHAnsi"/>
          <w:b/>
        </w:rPr>
        <w:t>1.4.1.5</w:t>
      </w:r>
      <w:r>
        <w:rPr>
          <w:rFonts w:cstheme="minorHAnsi"/>
        </w:rPr>
        <w:t xml:space="preserve"> Reproduction of crime scene photographs or evidence item photographs containing latent fingerprints at a 1:1 scale for comparison by </w:t>
      </w:r>
      <w:r w:rsidR="00BA47A2">
        <w:rPr>
          <w:rFonts w:cstheme="minorHAnsi"/>
        </w:rPr>
        <w:t>Latent Print Examiner</w:t>
      </w:r>
      <w:r>
        <w:rPr>
          <w:rFonts w:cstheme="minorHAnsi"/>
        </w:rPr>
        <w:t>s</w:t>
      </w:r>
    </w:p>
    <w:p w:rsidR="0099159C" w:rsidRDefault="0099159C" w:rsidP="00FB259F">
      <w:pPr>
        <w:autoSpaceDE w:val="0"/>
        <w:autoSpaceDN w:val="0"/>
        <w:adjustRightInd w:val="0"/>
        <w:spacing w:line="240" w:lineRule="auto"/>
        <w:ind w:left="540"/>
        <w:contextualSpacing/>
        <w:rPr>
          <w:rFonts w:cstheme="minorHAnsi"/>
        </w:rPr>
      </w:pPr>
    </w:p>
    <w:p w:rsidR="0099159C" w:rsidRDefault="0099159C" w:rsidP="00FB259F">
      <w:pPr>
        <w:autoSpaceDE w:val="0"/>
        <w:autoSpaceDN w:val="0"/>
        <w:adjustRightInd w:val="0"/>
        <w:spacing w:line="240" w:lineRule="auto"/>
        <w:ind w:left="540"/>
        <w:contextualSpacing/>
        <w:rPr>
          <w:rFonts w:cstheme="minorHAnsi"/>
        </w:rPr>
      </w:pPr>
      <w:r w:rsidRPr="0099159C">
        <w:rPr>
          <w:rFonts w:cstheme="minorHAnsi"/>
          <w:b/>
        </w:rPr>
        <w:t xml:space="preserve">1.4.1.6 </w:t>
      </w:r>
      <w:r>
        <w:rPr>
          <w:rFonts w:cstheme="minorHAnsi"/>
        </w:rPr>
        <w:t>Copies of all photography, video, 360 camera, and/or FARO files, when applicable, or discovery packets to CCBI Central Records Manager</w:t>
      </w:r>
    </w:p>
    <w:p w:rsidR="0099159C" w:rsidRDefault="0099159C" w:rsidP="00FB259F">
      <w:pPr>
        <w:autoSpaceDE w:val="0"/>
        <w:autoSpaceDN w:val="0"/>
        <w:adjustRightInd w:val="0"/>
        <w:spacing w:line="240" w:lineRule="auto"/>
        <w:ind w:left="540"/>
        <w:contextualSpacing/>
        <w:rPr>
          <w:rFonts w:cstheme="minorHAnsi"/>
        </w:rPr>
      </w:pPr>
    </w:p>
    <w:p w:rsidR="0099159C" w:rsidRDefault="0099159C" w:rsidP="00FB259F">
      <w:pPr>
        <w:autoSpaceDE w:val="0"/>
        <w:autoSpaceDN w:val="0"/>
        <w:adjustRightInd w:val="0"/>
        <w:spacing w:line="240" w:lineRule="auto"/>
        <w:ind w:left="540"/>
        <w:contextualSpacing/>
        <w:rPr>
          <w:rFonts w:cstheme="minorHAnsi"/>
        </w:rPr>
      </w:pPr>
      <w:r w:rsidRPr="0099159C">
        <w:rPr>
          <w:rFonts w:cstheme="minorHAnsi"/>
          <w:b/>
        </w:rPr>
        <w:lastRenderedPageBreak/>
        <w:t xml:space="preserve">1.4.1.7 </w:t>
      </w:r>
      <w:r>
        <w:rPr>
          <w:rFonts w:cstheme="minorHAnsi"/>
        </w:rPr>
        <w:t>Creation of court displays to the specifications of the District Attorney’s Office</w:t>
      </w:r>
    </w:p>
    <w:p w:rsidR="0099159C" w:rsidRDefault="0099159C" w:rsidP="00FB259F">
      <w:pPr>
        <w:autoSpaceDE w:val="0"/>
        <w:autoSpaceDN w:val="0"/>
        <w:adjustRightInd w:val="0"/>
        <w:spacing w:line="240" w:lineRule="auto"/>
        <w:ind w:left="540"/>
        <w:contextualSpacing/>
        <w:rPr>
          <w:rFonts w:cstheme="minorHAnsi"/>
        </w:rPr>
      </w:pPr>
    </w:p>
    <w:p w:rsidR="0099159C" w:rsidRDefault="0099159C" w:rsidP="00FB259F">
      <w:pPr>
        <w:autoSpaceDE w:val="0"/>
        <w:autoSpaceDN w:val="0"/>
        <w:adjustRightInd w:val="0"/>
        <w:spacing w:line="240" w:lineRule="auto"/>
        <w:ind w:left="540"/>
        <w:contextualSpacing/>
        <w:rPr>
          <w:rFonts w:cstheme="minorHAnsi"/>
        </w:rPr>
      </w:pPr>
      <w:r w:rsidRPr="0099159C">
        <w:rPr>
          <w:rFonts w:cstheme="minorHAnsi"/>
          <w:b/>
        </w:rPr>
        <w:t xml:space="preserve">1.4.1.8 </w:t>
      </w:r>
      <w:r>
        <w:rPr>
          <w:rFonts w:cstheme="minorHAnsi"/>
        </w:rPr>
        <w:t>Facial Recognition and Morphological Comparison services to law enforcement agencies for case related examinations</w:t>
      </w:r>
    </w:p>
    <w:p w:rsidR="0099159C" w:rsidRDefault="0099159C" w:rsidP="00FB259F">
      <w:pPr>
        <w:autoSpaceDE w:val="0"/>
        <w:autoSpaceDN w:val="0"/>
        <w:adjustRightInd w:val="0"/>
        <w:spacing w:line="240" w:lineRule="auto"/>
        <w:ind w:left="540"/>
        <w:contextualSpacing/>
        <w:rPr>
          <w:rFonts w:cstheme="minorHAnsi"/>
        </w:rPr>
      </w:pPr>
    </w:p>
    <w:p w:rsidR="0099159C" w:rsidRPr="0099159C" w:rsidRDefault="0099159C" w:rsidP="00FB259F">
      <w:pPr>
        <w:autoSpaceDE w:val="0"/>
        <w:autoSpaceDN w:val="0"/>
        <w:adjustRightInd w:val="0"/>
        <w:spacing w:line="240" w:lineRule="auto"/>
        <w:ind w:left="540"/>
        <w:contextualSpacing/>
        <w:rPr>
          <w:rFonts w:cstheme="minorHAnsi"/>
        </w:rPr>
      </w:pPr>
      <w:r w:rsidRPr="0099159C">
        <w:rPr>
          <w:rFonts w:cstheme="minorHAnsi"/>
          <w:b/>
        </w:rPr>
        <w:t xml:space="preserve">1.4.1.9 </w:t>
      </w:r>
      <w:r>
        <w:rPr>
          <w:rFonts w:cstheme="minorHAnsi"/>
        </w:rPr>
        <w:t xml:space="preserve">Services as the Forensic Evidence Custodian in the absence of the Forensic Evidence Custodian </w:t>
      </w:r>
    </w:p>
    <w:p w:rsidR="00FB259F" w:rsidRDefault="00FB259F" w:rsidP="00FB259F">
      <w:pPr>
        <w:autoSpaceDE w:val="0"/>
        <w:autoSpaceDN w:val="0"/>
        <w:adjustRightInd w:val="0"/>
        <w:spacing w:line="240" w:lineRule="auto"/>
        <w:contextualSpacing/>
        <w:rPr>
          <w:rFonts w:cstheme="minorHAnsi"/>
        </w:rPr>
      </w:pPr>
    </w:p>
    <w:p w:rsidR="00FB259F" w:rsidRPr="00910AA8" w:rsidRDefault="00FB259F" w:rsidP="00FB259F">
      <w:pPr>
        <w:autoSpaceDE w:val="0"/>
        <w:autoSpaceDN w:val="0"/>
        <w:adjustRightInd w:val="0"/>
        <w:spacing w:line="240" w:lineRule="auto"/>
        <w:contextualSpacing/>
        <w:rPr>
          <w:rFonts w:cstheme="minorHAnsi"/>
        </w:rPr>
      </w:pPr>
      <w:r w:rsidRPr="00910AA8">
        <w:rPr>
          <w:rFonts w:cstheme="minorHAnsi"/>
          <w:b/>
        </w:rPr>
        <w:t>1.</w:t>
      </w:r>
      <w:r>
        <w:rPr>
          <w:rFonts w:cstheme="minorHAnsi"/>
          <w:b/>
        </w:rPr>
        <w:t>4</w:t>
      </w:r>
      <w:r w:rsidRPr="00910AA8">
        <w:rPr>
          <w:rFonts w:cstheme="minorHAnsi"/>
          <w:b/>
        </w:rPr>
        <w:t>.</w:t>
      </w:r>
      <w:r>
        <w:rPr>
          <w:rFonts w:cstheme="minorHAnsi"/>
          <w:b/>
        </w:rPr>
        <w:t>2</w:t>
      </w:r>
      <w:r w:rsidRPr="00910AA8">
        <w:rPr>
          <w:rFonts w:cstheme="minorHAnsi"/>
        </w:rPr>
        <w:t xml:space="preserve"> Upon CCBI Crime Laboratory D</w:t>
      </w:r>
      <w:r>
        <w:rPr>
          <w:rFonts w:cstheme="minorHAnsi"/>
        </w:rPr>
        <w:t>ivision Deputy Director approval</w:t>
      </w:r>
      <w:r w:rsidRPr="00910AA8">
        <w:rPr>
          <w:rFonts w:cstheme="minorHAnsi"/>
        </w:rPr>
        <w:t xml:space="preserve">, the Forensic </w:t>
      </w:r>
      <w:r>
        <w:rPr>
          <w:rFonts w:cstheme="minorHAnsi"/>
        </w:rPr>
        <w:t>Photography</w:t>
      </w:r>
      <w:r w:rsidRPr="00910AA8">
        <w:rPr>
          <w:rFonts w:cstheme="minorHAnsi"/>
        </w:rPr>
        <w:t xml:space="preserve"> Unit will provide related training to CCBI employees</w:t>
      </w:r>
      <w:r>
        <w:rPr>
          <w:rFonts w:cstheme="minorHAnsi"/>
        </w:rPr>
        <w:t>.</w:t>
      </w:r>
    </w:p>
    <w:p w:rsidR="00FB259F" w:rsidRPr="00910AA8" w:rsidRDefault="00FB259F" w:rsidP="00FB259F">
      <w:pPr>
        <w:autoSpaceDE w:val="0"/>
        <w:autoSpaceDN w:val="0"/>
        <w:adjustRightInd w:val="0"/>
        <w:spacing w:line="240" w:lineRule="auto"/>
        <w:contextualSpacing/>
        <w:rPr>
          <w:rFonts w:cstheme="minorHAnsi"/>
        </w:rPr>
      </w:pPr>
    </w:p>
    <w:p w:rsidR="00FB259F" w:rsidRPr="00910AA8" w:rsidRDefault="00FB259F" w:rsidP="00FB259F">
      <w:pPr>
        <w:spacing w:line="240" w:lineRule="auto"/>
        <w:contextualSpacing/>
        <w:rPr>
          <w:rFonts w:cstheme="minorHAnsi"/>
          <w:b/>
          <w:bCs/>
        </w:rPr>
      </w:pPr>
      <w:r w:rsidRPr="00910AA8">
        <w:rPr>
          <w:rFonts w:cstheme="minorHAnsi"/>
          <w:b/>
          <w:bCs/>
        </w:rPr>
        <w:t>1.</w:t>
      </w:r>
      <w:r>
        <w:rPr>
          <w:rFonts w:cstheme="minorHAnsi"/>
          <w:b/>
          <w:bCs/>
        </w:rPr>
        <w:t>5</w:t>
      </w:r>
      <w:r w:rsidRPr="00910AA8">
        <w:rPr>
          <w:rFonts w:cstheme="minorHAnsi"/>
          <w:b/>
          <w:bCs/>
        </w:rPr>
        <w:t xml:space="preserve"> Forensic </w:t>
      </w:r>
      <w:r>
        <w:rPr>
          <w:rFonts w:cstheme="minorHAnsi"/>
          <w:b/>
          <w:bCs/>
        </w:rPr>
        <w:t>Photography</w:t>
      </w:r>
      <w:r w:rsidRPr="00910AA8">
        <w:rPr>
          <w:rFonts w:cstheme="minorHAnsi"/>
          <w:b/>
          <w:bCs/>
        </w:rPr>
        <w:t xml:space="preserve"> Unit Case Records</w:t>
      </w:r>
    </w:p>
    <w:p w:rsidR="00FB259F" w:rsidRPr="00910AA8" w:rsidRDefault="00FB259F" w:rsidP="00FB259F">
      <w:pPr>
        <w:spacing w:line="240" w:lineRule="auto"/>
        <w:contextualSpacing/>
        <w:rPr>
          <w:rFonts w:cstheme="minorHAnsi"/>
          <w:b/>
          <w:bCs/>
        </w:rPr>
      </w:pPr>
    </w:p>
    <w:p w:rsidR="00FB259F" w:rsidRPr="00910AA8" w:rsidRDefault="00FB259F" w:rsidP="00FB259F">
      <w:pPr>
        <w:spacing w:line="240" w:lineRule="auto"/>
        <w:contextualSpacing/>
        <w:rPr>
          <w:rFonts w:cstheme="minorHAnsi"/>
        </w:rPr>
      </w:pPr>
      <w:r w:rsidRPr="00910AA8">
        <w:rPr>
          <w:rFonts w:cstheme="minorHAnsi"/>
        </w:rPr>
        <w:t xml:space="preserve">The Forensic </w:t>
      </w:r>
      <w:r>
        <w:rPr>
          <w:rFonts w:cstheme="minorHAnsi"/>
        </w:rPr>
        <w:t>Photography</w:t>
      </w:r>
      <w:r w:rsidRPr="00910AA8">
        <w:rPr>
          <w:rFonts w:cstheme="minorHAnsi"/>
        </w:rPr>
        <w:t xml:space="preserve"> Unit may retain case records on cases in which evidence is actively being examined and will ensure that such case records are maintained securely during such possession.  </w:t>
      </w:r>
    </w:p>
    <w:p w:rsidR="00FB259F" w:rsidRPr="00910AA8" w:rsidRDefault="00FB259F" w:rsidP="00FB259F">
      <w:pPr>
        <w:spacing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rPr>
      </w:pPr>
      <w:r w:rsidRPr="007508A8">
        <w:rPr>
          <w:rFonts w:cstheme="minorHAnsi"/>
          <w:b/>
        </w:rPr>
        <w:t>1.</w:t>
      </w:r>
      <w:r>
        <w:rPr>
          <w:rFonts w:cstheme="minorHAnsi"/>
          <w:b/>
        </w:rPr>
        <w:t>6</w:t>
      </w:r>
      <w:r w:rsidRPr="007508A8">
        <w:rPr>
          <w:rFonts w:cstheme="minorHAnsi"/>
          <w:b/>
        </w:rPr>
        <w:t xml:space="preserve"> </w:t>
      </w:r>
      <w:r w:rsidRPr="00910AA8">
        <w:rPr>
          <w:rFonts w:cstheme="minorHAnsi"/>
          <w:b/>
        </w:rPr>
        <w:t>References</w:t>
      </w:r>
    </w:p>
    <w:p w:rsidR="00FB259F" w:rsidRDefault="00FB259F" w:rsidP="00FB259F">
      <w:pPr>
        <w:tabs>
          <w:tab w:val="left" w:pos="90"/>
        </w:tabs>
        <w:autoSpaceDE w:val="0"/>
        <w:autoSpaceDN w:val="0"/>
        <w:adjustRightInd w:val="0"/>
        <w:spacing w:after="0" w:line="240" w:lineRule="auto"/>
        <w:contextualSpacing/>
        <w:rPr>
          <w:rFonts w:cstheme="minorHAnsi"/>
          <w:bCs/>
          <w:color w:val="000000"/>
        </w:rPr>
      </w:pPr>
    </w:p>
    <w:p w:rsidR="00FB259F" w:rsidRPr="00910AA8" w:rsidRDefault="00FB259F" w:rsidP="00FB259F">
      <w:pPr>
        <w:tabs>
          <w:tab w:val="left" w:pos="90"/>
        </w:tabs>
        <w:autoSpaceDE w:val="0"/>
        <w:autoSpaceDN w:val="0"/>
        <w:adjustRightInd w:val="0"/>
        <w:spacing w:after="0" w:line="240" w:lineRule="auto"/>
        <w:contextualSpacing/>
        <w:rPr>
          <w:rFonts w:cstheme="minorHAnsi"/>
          <w:bCs/>
          <w:color w:val="000000"/>
        </w:rPr>
      </w:pPr>
      <w:r w:rsidRPr="00910AA8">
        <w:rPr>
          <w:rFonts w:cstheme="minorHAnsi"/>
          <w:bCs/>
          <w:color w:val="000000"/>
        </w:rPr>
        <w:t>CCBI Crime Laboratory Administrative Procedures Manual</w:t>
      </w:r>
    </w:p>
    <w:p w:rsidR="00FB259F" w:rsidRPr="00910AA8" w:rsidRDefault="00FB259F" w:rsidP="00FB259F">
      <w:pPr>
        <w:tabs>
          <w:tab w:val="left" w:pos="90"/>
        </w:tabs>
        <w:autoSpaceDE w:val="0"/>
        <w:autoSpaceDN w:val="0"/>
        <w:adjustRightInd w:val="0"/>
        <w:spacing w:after="0" w:line="240" w:lineRule="auto"/>
        <w:contextualSpacing/>
        <w:rPr>
          <w:rFonts w:cstheme="minorHAnsi"/>
          <w:bCs/>
          <w:color w:val="000000"/>
        </w:rPr>
      </w:pPr>
      <w:r w:rsidRPr="00910AA8">
        <w:rPr>
          <w:rFonts w:cstheme="minorHAnsi"/>
          <w:bCs/>
          <w:color w:val="000000"/>
        </w:rPr>
        <w:t>CCBI Forensic Science Quality Manual</w:t>
      </w:r>
    </w:p>
    <w:p w:rsidR="00FB259F" w:rsidRPr="00910AA8" w:rsidRDefault="00FB259F" w:rsidP="00FB259F">
      <w:pPr>
        <w:tabs>
          <w:tab w:val="left" w:pos="90"/>
        </w:tabs>
        <w:autoSpaceDE w:val="0"/>
        <w:autoSpaceDN w:val="0"/>
        <w:adjustRightInd w:val="0"/>
        <w:spacing w:after="0" w:line="240" w:lineRule="auto"/>
        <w:contextualSpacing/>
        <w:rPr>
          <w:rFonts w:cstheme="minorHAnsi"/>
          <w:bCs/>
          <w:i/>
          <w:color w:val="000000"/>
        </w:rPr>
      </w:pPr>
    </w:p>
    <w:p w:rsidR="00FB259F" w:rsidRDefault="00FB259F" w:rsidP="00FB259F">
      <w:pPr>
        <w:spacing w:line="240" w:lineRule="auto"/>
        <w:contextualSpacing/>
      </w:pPr>
      <w: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99159C"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7/11/19</w:t>
            </w:r>
          </w:p>
        </w:tc>
        <w:tc>
          <w:tcPr>
            <w:tcW w:w="1260" w:type="dxa"/>
            <w:tcBorders>
              <w:top w:val="single" w:sz="8" w:space="0" w:color="000000"/>
              <w:left w:val="single" w:sz="8" w:space="0" w:color="000000"/>
              <w:bottom w:val="single" w:sz="8" w:space="0" w:color="000000"/>
              <w:right w:val="single" w:sz="8" w:space="0" w:color="000000"/>
            </w:tcBorders>
          </w:tcPr>
          <w:p w:rsidR="00FB259F" w:rsidRDefault="0099159C"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2</w:t>
            </w:r>
          </w:p>
        </w:tc>
        <w:tc>
          <w:tcPr>
            <w:tcW w:w="5940" w:type="dxa"/>
            <w:tcBorders>
              <w:top w:val="single" w:sz="8" w:space="0" w:color="000000"/>
              <w:left w:val="single" w:sz="8" w:space="0" w:color="000000"/>
              <w:bottom w:val="single" w:sz="8" w:space="0" w:color="000000"/>
              <w:right w:val="single" w:sz="8" w:space="0" w:color="000000"/>
            </w:tcBorders>
          </w:tcPr>
          <w:p w:rsidR="00FB259F" w:rsidRDefault="0099159C"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1.4 added facial recognition, court displays, and other work duties to list of responsibilities</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spacing w:line="240" w:lineRule="auto"/>
        <w:contextualSpacing/>
        <w:rPr>
          <w:rFonts w:asciiTheme="majorHAnsi" w:eastAsiaTheme="majorEastAsia" w:hAnsiTheme="majorHAnsi" w:cstheme="majorBidi"/>
          <w:b/>
          <w:bCs/>
          <w:sz w:val="26"/>
          <w:szCs w:val="26"/>
        </w:rPr>
      </w:pPr>
    </w:p>
    <w:p w:rsidR="00FB259F" w:rsidRDefault="00FB259F" w:rsidP="00FB259F">
      <w:pPr>
        <w:spacing w:line="240" w:lineRule="auto"/>
        <w:contextualSpacing/>
        <w:rPr>
          <w:rFonts w:asciiTheme="majorHAnsi" w:eastAsiaTheme="majorEastAsia" w:hAnsiTheme="majorHAnsi" w:cstheme="majorBidi"/>
          <w:b/>
          <w:bCs/>
          <w:sz w:val="26"/>
          <w:szCs w:val="26"/>
        </w:rPr>
      </w:pPr>
    </w:p>
    <w:p w:rsidR="00FB259F" w:rsidRDefault="00FB259F" w:rsidP="00FB259F">
      <w:pPr>
        <w:spacing w:line="240" w:lineRule="auto"/>
        <w:contextualSpacing/>
        <w:rPr>
          <w:rFonts w:asciiTheme="majorHAnsi" w:eastAsiaTheme="majorEastAsia" w:hAnsiTheme="majorHAnsi" w:cstheme="majorBidi"/>
          <w:b/>
          <w:bCs/>
          <w:sz w:val="26"/>
          <w:szCs w:val="26"/>
        </w:rPr>
        <w:sectPr w:rsidR="00FB259F" w:rsidSect="005E5FCD">
          <w:headerReference w:type="first" r:id="rId13"/>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1" w:name="_Toc13660107"/>
      <w:r w:rsidRPr="003F2C39">
        <w:rPr>
          <w:color w:val="auto"/>
          <w:sz w:val="26"/>
          <w:szCs w:val="26"/>
        </w:rPr>
        <w:lastRenderedPageBreak/>
        <w:t>Chapter 2:  Equipment Maintenance</w:t>
      </w:r>
      <w:bookmarkEnd w:id="1"/>
    </w:p>
    <w:p w:rsidR="00FB259F" w:rsidRPr="00910AA8" w:rsidRDefault="00FB259F" w:rsidP="00FB259F">
      <w:pPr>
        <w:autoSpaceDE w:val="0"/>
        <w:autoSpaceDN w:val="0"/>
        <w:adjustRightInd w:val="0"/>
        <w:spacing w:after="0"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rPr>
      </w:pPr>
      <w:r w:rsidRPr="00910AA8">
        <w:rPr>
          <w:rFonts w:cstheme="minorHAnsi"/>
          <w:b/>
        </w:rPr>
        <w:t>2.1 Equipment Maintenance</w:t>
      </w:r>
    </w:p>
    <w:p w:rsidR="00FB259F" w:rsidRPr="00910AA8" w:rsidRDefault="00FB259F" w:rsidP="00FB259F">
      <w:pPr>
        <w:autoSpaceDE w:val="0"/>
        <w:autoSpaceDN w:val="0"/>
        <w:adjustRightInd w:val="0"/>
        <w:spacing w:after="0"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rPr>
      </w:pPr>
      <w:r w:rsidRPr="00910AA8">
        <w:rPr>
          <w:rFonts w:cstheme="minorHAnsi"/>
          <w:b/>
        </w:rPr>
        <w:t>2.1.1</w:t>
      </w:r>
      <w:r w:rsidRPr="00910AA8">
        <w:rPr>
          <w:rFonts w:cstheme="minorHAnsi"/>
        </w:rPr>
        <w:t xml:space="preserve"> All equipment is to be maintained in accordance with the manufacturer’s specifications and recommendations as per operating and warranty manuals.</w:t>
      </w:r>
    </w:p>
    <w:p w:rsidR="00FB259F" w:rsidRPr="00910AA8" w:rsidRDefault="00FB259F" w:rsidP="00FB259F">
      <w:pPr>
        <w:autoSpaceDE w:val="0"/>
        <w:autoSpaceDN w:val="0"/>
        <w:adjustRightInd w:val="0"/>
        <w:spacing w:after="0"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rPr>
      </w:pPr>
      <w:r>
        <w:rPr>
          <w:rFonts w:cstheme="minorHAnsi"/>
          <w:b/>
        </w:rPr>
        <w:t>2.1.2</w:t>
      </w:r>
      <w:r w:rsidRPr="00910AA8">
        <w:rPr>
          <w:rFonts w:cstheme="minorHAnsi"/>
        </w:rPr>
        <w:t xml:space="preserve"> In the event that </w:t>
      </w:r>
      <w:proofErr w:type="gramStart"/>
      <w:r w:rsidRPr="00910AA8">
        <w:rPr>
          <w:rFonts w:cstheme="minorHAnsi"/>
        </w:rPr>
        <w:t>repairs</w:t>
      </w:r>
      <w:proofErr w:type="gramEnd"/>
      <w:r w:rsidRPr="00910AA8">
        <w:rPr>
          <w:rFonts w:cstheme="minorHAnsi"/>
        </w:rPr>
        <w:t xml:space="preserve"> or modifications are performed on equipment, a </w:t>
      </w:r>
      <w:r>
        <w:rPr>
          <w:rFonts w:cstheme="minorHAnsi"/>
        </w:rPr>
        <w:t>performance</w:t>
      </w:r>
      <w:r w:rsidRPr="00910AA8">
        <w:rPr>
          <w:rFonts w:cstheme="minorHAnsi"/>
        </w:rPr>
        <w:t xml:space="preserve"> check will be </w:t>
      </w:r>
      <w:r>
        <w:rPr>
          <w:rFonts w:cstheme="minorHAnsi"/>
        </w:rPr>
        <w:t>conducted</w:t>
      </w:r>
      <w:r w:rsidRPr="00910AA8">
        <w:rPr>
          <w:rFonts w:cstheme="minorHAnsi"/>
        </w:rPr>
        <w:t xml:space="preserve"> before the system or any of its components are utilized for casework purposes. This documentation </w:t>
      </w:r>
      <w:r>
        <w:rPr>
          <w:rFonts w:cstheme="minorHAnsi"/>
        </w:rPr>
        <w:t>will be maintained.</w:t>
      </w:r>
    </w:p>
    <w:p w:rsidR="00FB259F" w:rsidRPr="00910AA8" w:rsidRDefault="00FB259F" w:rsidP="00FB259F">
      <w:pPr>
        <w:autoSpaceDE w:val="0"/>
        <w:autoSpaceDN w:val="0"/>
        <w:adjustRightInd w:val="0"/>
        <w:spacing w:after="0"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rPr>
      </w:pPr>
      <w:r w:rsidRPr="00910AA8">
        <w:rPr>
          <w:rFonts w:cstheme="minorHAnsi"/>
          <w:b/>
        </w:rPr>
        <w:t>2.</w:t>
      </w:r>
      <w:r>
        <w:rPr>
          <w:rFonts w:cstheme="minorHAnsi"/>
          <w:b/>
        </w:rPr>
        <w:t>2</w:t>
      </w:r>
      <w:r w:rsidRPr="00910AA8">
        <w:rPr>
          <w:rFonts w:cstheme="minorHAnsi"/>
          <w:b/>
        </w:rPr>
        <w:t xml:space="preserve"> Laboratory Conditions</w:t>
      </w:r>
    </w:p>
    <w:p w:rsidR="00FB259F" w:rsidRPr="00910AA8" w:rsidRDefault="00FB259F" w:rsidP="00FB259F">
      <w:pPr>
        <w:autoSpaceDE w:val="0"/>
        <w:autoSpaceDN w:val="0"/>
        <w:adjustRightInd w:val="0"/>
        <w:spacing w:after="0"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rPr>
      </w:pPr>
      <w:r w:rsidRPr="00910AA8">
        <w:rPr>
          <w:rFonts w:cstheme="minorHAnsi"/>
        </w:rPr>
        <w:t xml:space="preserve">Other than standard laboratory conditions, no other factors influence quality of </w:t>
      </w:r>
      <w:r>
        <w:rPr>
          <w:rFonts w:cstheme="minorHAnsi"/>
        </w:rPr>
        <w:t>services</w:t>
      </w:r>
      <w:r w:rsidRPr="00910AA8">
        <w:rPr>
          <w:rFonts w:cstheme="minorHAnsi"/>
        </w:rPr>
        <w:t xml:space="preserve"> in the Forensic </w:t>
      </w:r>
      <w:r>
        <w:rPr>
          <w:rFonts w:cstheme="minorHAnsi"/>
        </w:rPr>
        <w:t>Photography</w:t>
      </w:r>
      <w:r w:rsidRPr="00910AA8">
        <w:rPr>
          <w:rFonts w:cstheme="minorHAnsi"/>
        </w:rPr>
        <w:t xml:space="preserve"> Unit.</w:t>
      </w:r>
    </w:p>
    <w:p w:rsidR="00FB259F" w:rsidRPr="00910AA8" w:rsidRDefault="00FB259F" w:rsidP="00FB259F">
      <w:pPr>
        <w:spacing w:line="240" w:lineRule="auto"/>
        <w:contextualSpacing/>
        <w:rPr>
          <w:rFonts w:cstheme="minorHAnsi"/>
          <w:b/>
        </w:rPr>
      </w:pPr>
    </w:p>
    <w:p w:rsidR="00FB259F" w:rsidRPr="00910AA8" w:rsidRDefault="00FB259F" w:rsidP="00FB259F">
      <w:pPr>
        <w:spacing w:line="240" w:lineRule="auto"/>
        <w:contextualSpacing/>
        <w:rPr>
          <w:rFonts w:cstheme="minorHAnsi"/>
          <w:b/>
        </w:rPr>
      </w:pPr>
      <w:r w:rsidRPr="00910AA8">
        <w:rPr>
          <w:rFonts w:cstheme="minorHAnsi"/>
          <w:b/>
        </w:rPr>
        <w:t>2.</w:t>
      </w:r>
      <w:r>
        <w:rPr>
          <w:rFonts w:cstheme="minorHAnsi"/>
          <w:b/>
        </w:rPr>
        <w:t>3</w:t>
      </w:r>
      <w:r w:rsidRPr="00910AA8">
        <w:rPr>
          <w:rFonts w:cstheme="minorHAnsi"/>
          <w:b/>
        </w:rPr>
        <w:t xml:space="preserve"> References</w:t>
      </w:r>
    </w:p>
    <w:p w:rsidR="00FB259F" w:rsidRDefault="00FB259F" w:rsidP="00FB259F">
      <w:pPr>
        <w:spacing w:line="240" w:lineRule="auto"/>
        <w:contextualSpacing/>
        <w:rPr>
          <w:rFonts w:cstheme="minorHAnsi"/>
        </w:rPr>
      </w:pPr>
    </w:p>
    <w:p w:rsidR="00FB259F" w:rsidRDefault="00FB259F" w:rsidP="00FB259F">
      <w:pPr>
        <w:tabs>
          <w:tab w:val="left" w:pos="90"/>
        </w:tabs>
        <w:autoSpaceDE w:val="0"/>
        <w:autoSpaceDN w:val="0"/>
        <w:adjustRightInd w:val="0"/>
        <w:spacing w:after="0" w:line="240" w:lineRule="auto"/>
        <w:contextualSpacing/>
        <w:rPr>
          <w:rFonts w:cstheme="minorHAnsi"/>
        </w:rPr>
      </w:pPr>
      <w:r>
        <w:rPr>
          <w:rFonts w:cstheme="minorHAnsi"/>
        </w:rPr>
        <w:t>CCBI Laboratory Administrative Procedures Manual</w:t>
      </w:r>
    </w:p>
    <w:p w:rsidR="00FB259F" w:rsidRPr="00910AA8" w:rsidRDefault="00FB259F" w:rsidP="00FB259F">
      <w:pPr>
        <w:tabs>
          <w:tab w:val="left" w:pos="90"/>
        </w:tabs>
        <w:autoSpaceDE w:val="0"/>
        <w:autoSpaceDN w:val="0"/>
        <w:adjustRightInd w:val="0"/>
        <w:spacing w:after="0" w:line="240" w:lineRule="auto"/>
        <w:contextualSpacing/>
        <w:rPr>
          <w:rFonts w:cstheme="minorHAnsi"/>
          <w:bCs/>
          <w:color w:val="000000"/>
        </w:rPr>
      </w:pPr>
      <w:r w:rsidRPr="00910AA8">
        <w:rPr>
          <w:rFonts w:cstheme="minorHAnsi"/>
          <w:bCs/>
          <w:color w:val="000000"/>
        </w:rPr>
        <w:t>CCBI Forensic Science Quality Manual</w:t>
      </w:r>
    </w:p>
    <w:p w:rsidR="00FB259F" w:rsidRDefault="00FB259F" w:rsidP="00FB259F">
      <w:pPr>
        <w:spacing w:line="240" w:lineRule="auto"/>
        <w:contextualSpacing/>
        <w:rPr>
          <w:rFonts w:cstheme="minorHAnsi"/>
          <w:b/>
        </w:rPr>
      </w:pPr>
      <w:r>
        <w:rPr>
          <w:rFonts w:cstheme="minorHAnsi"/>
          <w:b/>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spacing w:line="240" w:lineRule="auto"/>
        <w:contextualSpacing/>
        <w:rPr>
          <w:rFonts w:cstheme="minorHAnsi"/>
          <w:b/>
        </w:rPr>
      </w:pPr>
    </w:p>
    <w:p w:rsidR="00FB259F" w:rsidRDefault="00FB259F" w:rsidP="00FB259F">
      <w:pPr>
        <w:spacing w:line="240" w:lineRule="auto"/>
        <w:contextualSpacing/>
        <w:rPr>
          <w:rFonts w:cstheme="minorHAnsi"/>
          <w:b/>
        </w:rPr>
      </w:pPr>
    </w:p>
    <w:p w:rsidR="00FB259F" w:rsidRDefault="00FB259F" w:rsidP="00FB259F">
      <w:pPr>
        <w:spacing w:line="240" w:lineRule="auto"/>
        <w:contextualSpacing/>
        <w:rPr>
          <w:rFonts w:cstheme="minorHAnsi"/>
          <w:b/>
        </w:rPr>
        <w:sectPr w:rsidR="00FB259F" w:rsidSect="00FE7482">
          <w:headerReference w:type="default" r:id="rId14"/>
          <w:headerReference w:type="first" r:id="rId15"/>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2" w:name="_Toc13660108"/>
      <w:r w:rsidRPr="003F2C39">
        <w:rPr>
          <w:color w:val="auto"/>
          <w:sz w:val="26"/>
          <w:szCs w:val="26"/>
        </w:rPr>
        <w:lastRenderedPageBreak/>
        <w:t>Chapter 3:  Minimum Processing Standards</w:t>
      </w:r>
      <w:bookmarkEnd w:id="2"/>
    </w:p>
    <w:p w:rsidR="00FB259F" w:rsidRPr="00910AA8" w:rsidRDefault="00FB259F" w:rsidP="00FB259F">
      <w:pPr>
        <w:spacing w:line="240" w:lineRule="auto"/>
        <w:contextualSpacing/>
        <w:rPr>
          <w:rFonts w:cstheme="minorHAnsi"/>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w:t>
      </w:r>
      <w:r w:rsidRPr="00910AA8">
        <w:rPr>
          <w:rFonts w:cstheme="minorHAnsi"/>
          <w:b/>
          <w:bCs/>
          <w:color w:val="000000"/>
        </w:rPr>
        <w:t xml:space="preserve">.3 </w:t>
      </w:r>
      <w:r>
        <w:rPr>
          <w:rFonts w:cstheme="minorHAnsi"/>
          <w:b/>
          <w:bCs/>
          <w:color w:val="000000"/>
        </w:rPr>
        <w:t>Processing</w:t>
      </w:r>
      <w:r w:rsidRPr="00910AA8">
        <w:rPr>
          <w:rFonts w:cstheme="minorHAnsi"/>
          <w:b/>
          <w:bCs/>
          <w:color w:val="000000"/>
        </w:rPr>
        <w:t xml:space="preserve"> Request</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CF325F" w:rsidRDefault="00FB259F" w:rsidP="00FB259F">
      <w:pPr>
        <w:autoSpaceDE w:val="0"/>
        <w:autoSpaceDN w:val="0"/>
        <w:adjustRightInd w:val="0"/>
        <w:spacing w:line="240" w:lineRule="auto"/>
        <w:contextualSpacing/>
        <w:rPr>
          <w:rFonts w:cstheme="minorHAnsi"/>
          <w:color w:val="000000"/>
        </w:rPr>
      </w:pPr>
      <w:r w:rsidRPr="00910AA8">
        <w:rPr>
          <w:rFonts w:cstheme="minorHAnsi"/>
          <w:color w:val="000000"/>
        </w:rPr>
        <w:t xml:space="preserve">Forensic </w:t>
      </w:r>
      <w:r>
        <w:rPr>
          <w:rFonts w:cstheme="minorHAnsi"/>
          <w:color w:val="000000"/>
        </w:rPr>
        <w:t>Photography</w:t>
      </w:r>
      <w:r w:rsidRPr="00910AA8">
        <w:rPr>
          <w:rFonts w:cstheme="minorHAnsi"/>
          <w:color w:val="000000"/>
        </w:rPr>
        <w:t xml:space="preserve"> Unit personnel should communicate with the requestor to determine the focus and parameters of the </w:t>
      </w:r>
      <w:r>
        <w:rPr>
          <w:rFonts w:cstheme="minorHAnsi"/>
          <w:color w:val="000000"/>
        </w:rPr>
        <w:t>services</w:t>
      </w:r>
      <w:r w:rsidRPr="00910AA8">
        <w:rPr>
          <w:rFonts w:cstheme="minorHAnsi"/>
          <w:color w:val="000000"/>
        </w:rPr>
        <w:t xml:space="preserve">. </w:t>
      </w:r>
    </w:p>
    <w:p w:rsidR="00FB259F" w:rsidRPr="00CF325F" w:rsidRDefault="00FB259F" w:rsidP="00FB259F">
      <w:pPr>
        <w:tabs>
          <w:tab w:val="left" w:pos="270"/>
        </w:tabs>
        <w:autoSpaceDE w:val="0"/>
        <w:autoSpaceDN w:val="0"/>
        <w:adjustRightInd w:val="0"/>
        <w:spacing w:after="0" w:line="240" w:lineRule="auto"/>
        <w:contextualSpacing/>
        <w:rPr>
          <w:rFonts w:cstheme="minorHAnsi"/>
          <w:b/>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w:t>
      </w:r>
      <w:r w:rsidRPr="00910AA8">
        <w:rPr>
          <w:rFonts w:cstheme="minorHAnsi"/>
          <w:b/>
          <w:bCs/>
          <w:color w:val="000000"/>
        </w:rPr>
        <w:t>.4 Evi</w:t>
      </w:r>
      <w:r>
        <w:rPr>
          <w:rFonts w:cstheme="minorHAnsi"/>
          <w:b/>
          <w:bCs/>
          <w:color w:val="000000"/>
        </w:rPr>
        <w:t>d</w:t>
      </w:r>
      <w:r w:rsidRPr="00910AA8">
        <w:rPr>
          <w:rFonts w:cstheme="minorHAnsi"/>
          <w:b/>
          <w:bCs/>
          <w:color w:val="000000"/>
        </w:rPr>
        <w:t>ence Preservation</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Items</w:t>
      </w:r>
      <w:r w:rsidRPr="00910AA8">
        <w:rPr>
          <w:rFonts w:cstheme="minorHAnsi"/>
          <w:color w:val="000000"/>
        </w:rPr>
        <w:t xml:space="preserve"> submitted for </w:t>
      </w:r>
      <w:r>
        <w:rPr>
          <w:rFonts w:cstheme="minorHAnsi"/>
          <w:color w:val="000000"/>
        </w:rPr>
        <w:t>processing</w:t>
      </w:r>
      <w:r w:rsidRPr="00910AA8">
        <w:rPr>
          <w:rFonts w:cstheme="minorHAnsi"/>
          <w:color w:val="000000"/>
        </w:rPr>
        <w:t xml:space="preserve"> must be maintained in such a way that the integrity of the </w:t>
      </w:r>
      <w:r>
        <w:rPr>
          <w:rFonts w:cstheme="minorHAnsi"/>
          <w:color w:val="000000"/>
        </w:rPr>
        <w:t>item</w:t>
      </w:r>
      <w:r w:rsidRPr="00910AA8">
        <w:rPr>
          <w:rFonts w:cstheme="minorHAnsi"/>
          <w:color w:val="000000"/>
        </w:rPr>
        <w:t xml:space="preserve"> is preserved. </w:t>
      </w:r>
      <w:r>
        <w:rPr>
          <w:rFonts w:cstheme="minorHAnsi"/>
          <w:color w:val="000000"/>
        </w:rPr>
        <w:t>Items</w:t>
      </w:r>
      <w:r w:rsidRPr="00910AA8">
        <w:rPr>
          <w:rFonts w:cstheme="minorHAnsi"/>
          <w:color w:val="000000"/>
        </w:rPr>
        <w:t xml:space="preserve"> must be handled in a manner preventing cross contamination. If other forensic processing will be conducted, the </w:t>
      </w:r>
      <w:r w:rsidR="00BA47A2">
        <w:rPr>
          <w:rFonts w:cstheme="minorHAnsi"/>
          <w:color w:val="000000"/>
        </w:rPr>
        <w:t>Digital Image/Graphics Specialist</w:t>
      </w:r>
      <w:r w:rsidRPr="00910AA8">
        <w:rPr>
          <w:rFonts w:cstheme="minorHAnsi"/>
          <w:color w:val="000000"/>
        </w:rPr>
        <w:t xml:space="preserve"> should consult with </w:t>
      </w:r>
      <w:r w:rsidR="00BA47A2">
        <w:rPr>
          <w:rFonts w:cstheme="minorHAnsi"/>
          <w:color w:val="000000"/>
        </w:rPr>
        <w:t>Latent Print Examiner</w:t>
      </w:r>
      <w:r w:rsidRPr="00910AA8">
        <w:rPr>
          <w:rFonts w:cstheme="minorHAnsi"/>
          <w:color w:val="000000"/>
        </w:rPr>
        <w:t>s in the appropriate disciplines.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3.5</w:t>
      </w:r>
      <w:r w:rsidRPr="00910AA8">
        <w:rPr>
          <w:rFonts w:cstheme="minorHAnsi"/>
          <w:b/>
          <w:bCs/>
          <w:color w:val="000000"/>
        </w:rPr>
        <w:t xml:space="preserve"> Documentation</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While documentation may vary, the following items may be included in the CCBI case record:</w:t>
      </w:r>
    </w:p>
    <w:p w:rsidR="00FB259F" w:rsidRPr="00910AA8" w:rsidRDefault="00FB259F" w:rsidP="00FB259F">
      <w:pPr>
        <w:autoSpaceDE w:val="0"/>
        <w:autoSpaceDN w:val="0"/>
        <w:adjustRightInd w:val="0"/>
        <w:spacing w:after="0" w:line="240" w:lineRule="auto"/>
        <w:contextualSpacing/>
        <w:rPr>
          <w:rFonts w:cstheme="minorHAnsi"/>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3.5</w:t>
      </w:r>
      <w:r w:rsidRPr="00910AA8">
        <w:rPr>
          <w:rFonts w:cstheme="minorHAnsi"/>
          <w:b/>
          <w:bCs/>
          <w:color w:val="000000"/>
        </w:rPr>
        <w:t>.</w:t>
      </w:r>
      <w:r>
        <w:rPr>
          <w:rFonts w:cstheme="minorHAnsi"/>
          <w:b/>
          <w:bCs/>
          <w:color w:val="000000"/>
        </w:rPr>
        <w:t>1</w:t>
      </w:r>
      <w:r w:rsidRPr="00910AA8">
        <w:rPr>
          <w:rFonts w:cstheme="minorHAnsi"/>
          <w:b/>
          <w:bCs/>
          <w:color w:val="000000"/>
        </w:rPr>
        <w:t xml:space="preserve"> Chain of Custody</w:t>
      </w:r>
    </w:p>
    <w:p w:rsidR="00FB259F" w:rsidRPr="00910AA8" w:rsidRDefault="00FB259F" w:rsidP="00FB259F">
      <w:pPr>
        <w:autoSpaceDE w:val="0"/>
        <w:autoSpaceDN w:val="0"/>
        <w:adjustRightInd w:val="0"/>
        <w:spacing w:after="0" w:line="240" w:lineRule="auto"/>
        <w:contextualSpacing/>
        <w:rPr>
          <w:rFonts w:cstheme="minorHAnsi"/>
          <w:bCs/>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The chain of custody must include a description of the item and a documented history of each transfer.  </w:t>
      </w:r>
    </w:p>
    <w:p w:rsidR="00FB259F" w:rsidRPr="00910AA8" w:rsidRDefault="00FB259F" w:rsidP="00FB259F">
      <w:pPr>
        <w:autoSpaceDE w:val="0"/>
        <w:autoSpaceDN w:val="0"/>
        <w:adjustRightInd w:val="0"/>
        <w:spacing w:after="0" w:line="240" w:lineRule="auto"/>
        <w:contextualSpacing/>
        <w:rPr>
          <w:rFonts w:cstheme="minorHAnsi"/>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3.5</w:t>
      </w:r>
      <w:r w:rsidRPr="00910AA8">
        <w:rPr>
          <w:rFonts w:cstheme="minorHAnsi"/>
          <w:b/>
          <w:bCs/>
          <w:color w:val="000000"/>
        </w:rPr>
        <w:t>.</w:t>
      </w:r>
      <w:r>
        <w:rPr>
          <w:rFonts w:cstheme="minorHAnsi"/>
          <w:b/>
          <w:bCs/>
          <w:color w:val="000000"/>
        </w:rPr>
        <w:t>2</w:t>
      </w:r>
      <w:r w:rsidRPr="00910AA8">
        <w:rPr>
          <w:rFonts w:cstheme="minorHAnsi"/>
          <w:b/>
          <w:bCs/>
          <w:color w:val="000000"/>
        </w:rPr>
        <w:t xml:space="preserve"> Notes</w:t>
      </w:r>
    </w:p>
    <w:p w:rsidR="00FB259F" w:rsidRPr="00910AA8"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color w:val="000000"/>
        </w:rPr>
      </w:pPr>
      <w:r>
        <w:rPr>
          <w:rFonts w:cstheme="minorHAnsi"/>
          <w:b/>
          <w:color w:val="000000"/>
        </w:rPr>
        <w:t>3.5</w:t>
      </w:r>
      <w:r w:rsidRPr="00910AA8">
        <w:rPr>
          <w:rFonts w:cstheme="minorHAnsi"/>
          <w:b/>
          <w:color w:val="000000"/>
        </w:rPr>
        <w:t>.</w:t>
      </w:r>
      <w:r>
        <w:rPr>
          <w:rFonts w:cstheme="minorHAnsi"/>
          <w:b/>
          <w:color w:val="000000"/>
        </w:rPr>
        <w:t>2</w:t>
      </w:r>
      <w:r w:rsidRPr="00910AA8">
        <w:rPr>
          <w:rFonts w:cstheme="minorHAnsi"/>
          <w:b/>
          <w:color w:val="000000"/>
        </w:rPr>
        <w:t>.1.</w:t>
      </w:r>
      <w:r w:rsidRPr="00910AA8">
        <w:rPr>
          <w:rFonts w:cstheme="minorHAnsi"/>
          <w:color w:val="000000"/>
        </w:rPr>
        <w:t xml:space="preserve"> Notes stemming from the </w:t>
      </w:r>
      <w:r>
        <w:rPr>
          <w:rFonts w:cstheme="minorHAnsi"/>
          <w:color w:val="000000"/>
        </w:rPr>
        <w:t>processing</w:t>
      </w:r>
      <w:r w:rsidRPr="00910AA8">
        <w:rPr>
          <w:rFonts w:cstheme="minorHAnsi"/>
          <w:color w:val="000000"/>
        </w:rPr>
        <w:t xml:space="preserve"> shall include</w:t>
      </w:r>
      <w:r>
        <w:rPr>
          <w:rFonts w:cstheme="minorHAnsi"/>
          <w:color w:val="000000"/>
        </w:rPr>
        <w:t xml:space="preserve">, </w:t>
      </w:r>
      <w:r w:rsidRPr="00910AA8">
        <w:rPr>
          <w:rFonts w:cstheme="minorHAnsi"/>
          <w:color w:val="000000"/>
        </w:rPr>
        <w:t>at a minimum</w:t>
      </w:r>
      <w:r>
        <w:rPr>
          <w:rFonts w:cstheme="minorHAnsi"/>
          <w:color w:val="000000"/>
        </w:rPr>
        <w:t>, the p</w:t>
      </w:r>
      <w:r w:rsidRPr="00910AA8">
        <w:rPr>
          <w:rFonts w:cstheme="minorHAnsi"/>
          <w:color w:val="000000"/>
        </w:rPr>
        <w:t xml:space="preserve">rocedural steps of the </w:t>
      </w:r>
      <w:r>
        <w:rPr>
          <w:rFonts w:cstheme="minorHAnsi"/>
          <w:color w:val="000000"/>
        </w:rPr>
        <w:t>processing</w:t>
      </w:r>
      <w:r w:rsidRPr="00910AA8">
        <w:rPr>
          <w:rFonts w:cstheme="minorHAnsi"/>
          <w:color w:val="000000"/>
        </w:rPr>
        <w:t>, with</w:t>
      </w:r>
      <w:r>
        <w:rPr>
          <w:rFonts w:cstheme="minorHAnsi"/>
          <w:color w:val="000000"/>
        </w:rPr>
        <w:t xml:space="preserve"> a minimum of the start and end dates of the work</w:t>
      </w:r>
      <w:r w:rsidRPr="00910AA8">
        <w:rPr>
          <w:rFonts w:cstheme="minorHAnsi"/>
          <w:color w:val="000000"/>
        </w:rPr>
        <w:t xml:space="preserve">.  These steps should be written in </w:t>
      </w:r>
      <w:proofErr w:type="gramStart"/>
      <w:r w:rsidRPr="00910AA8">
        <w:rPr>
          <w:rFonts w:cstheme="minorHAnsi"/>
          <w:color w:val="000000"/>
        </w:rPr>
        <w:t>sufficient</w:t>
      </w:r>
      <w:proofErr w:type="gramEnd"/>
      <w:r w:rsidRPr="00910AA8">
        <w:rPr>
          <w:rFonts w:cstheme="minorHAnsi"/>
          <w:color w:val="000000"/>
        </w:rPr>
        <w:t xml:space="preserve"> detail to allow another </w:t>
      </w:r>
      <w:r w:rsidR="00BA47A2">
        <w:rPr>
          <w:rFonts w:cstheme="minorHAnsi"/>
          <w:color w:val="000000"/>
        </w:rPr>
        <w:t>Digital Image/Graphics Specialist</w:t>
      </w:r>
      <w:r w:rsidRPr="00910AA8">
        <w:rPr>
          <w:rFonts w:cstheme="minorHAnsi"/>
          <w:color w:val="000000"/>
        </w:rPr>
        <w:t xml:space="preserve">, competent in the same area of expertise, to be able to identify what has been done and to assess the </w:t>
      </w:r>
      <w:r>
        <w:rPr>
          <w:rFonts w:cstheme="minorHAnsi"/>
          <w:color w:val="000000"/>
        </w:rPr>
        <w:t>work</w:t>
      </w:r>
      <w:r w:rsidRPr="00910AA8">
        <w:rPr>
          <w:rFonts w:cstheme="minorHAnsi"/>
          <w:color w:val="000000"/>
        </w:rPr>
        <w:t xml:space="preserve"> independently.</w:t>
      </w:r>
    </w:p>
    <w:p w:rsidR="00FB259F" w:rsidRDefault="00FB259F" w:rsidP="00FB259F">
      <w:pPr>
        <w:autoSpaceDE w:val="0"/>
        <w:autoSpaceDN w:val="0"/>
        <w:adjustRightInd w:val="0"/>
        <w:spacing w:after="0" w:line="240" w:lineRule="auto"/>
        <w:ind w:left="540"/>
        <w:contextualSpacing/>
        <w:rPr>
          <w:rFonts w:cstheme="minorHAnsi"/>
          <w:color w:val="000000"/>
        </w:rPr>
      </w:pPr>
    </w:p>
    <w:p w:rsidR="00FB259F" w:rsidRPr="00910AA8" w:rsidRDefault="00FB259F" w:rsidP="00FB259F">
      <w:pPr>
        <w:autoSpaceDE w:val="0"/>
        <w:autoSpaceDN w:val="0"/>
        <w:adjustRightInd w:val="0"/>
        <w:spacing w:after="0" w:line="240" w:lineRule="auto"/>
        <w:ind w:left="540"/>
        <w:contextualSpacing/>
        <w:rPr>
          <w:rFonts w:cstheme="minorHAnsi"/>
          <w:color w:val="000000"/>
        </w:rPr>
      </w:pPr>
      <w:r w:rsidRPr="00DC7E88">
        <w:rPr>
          <w:rFonts w:cstheme="minorHAnsi"/>
          <w:b/>
          <w:color w:val="000000"/>
        </w:rPr>
        <w:t>3.</w:t>
      </w:r>
      <w:r>
        <w:rPr>
          <w:rFonts w:cstheme="minorHAnsi"/>
          <w:b/>
          <w:color w:val="000000"/>
        </w:rPr>
        <w:t>5</w:t>
      </w:r>
      <w:r w:rsidRPr="00DC7E88">
        <w:rPr>
          <w:rFonts w:cstheme="minorHAnsi"/>
          <w:b/>
          <w:color w:val="000000"/>
        </w:rPr>
        <w:t>.</w:t>
      </w:r>
      <w:r>
        <w:rPr>
          <w:rFonts w:cstheme="minorHAnsi"/>
          <w:b/>
          <w:color w:val="000000"/>
        </w:rPr>
        <w:t>2</w:t>
      </w:r>
      <w:r w:rsidRPr="00DC7E88">
        <w:rPr>
          <w:rFonts w:cstheme="minorHAnsi"/>
          <w:b/>
          <w:color w:val="000000"/>
        </w:rPr>
        <w:t>.2</w:t>
      </w:r>
      <w:r>
        <w:rPr>
          <w:rFonts w:cstheme="minorHAnsi"/>
          <w:color w:val="000000"/>
        </w:rPr>
        <w:t xml:space="preserve"> Each page of notes must be marked with the unique CCBI case number and the </w:t>
      </w:r>
      <w:r w:rsidR="00BA47A2">
        <w:rPr>
          <w:rFonts w:cstheme="minorHAnsi"/>
          <w:color w:val="000000"/>
        </w:rPr>
        <w:t>Digital Image/Graphics Specialist</w:t>
      </w:r>
      <w:r>
        <w:rPr>
          <w:rFonts w:cstheme="minorHAnsi"/>
          <w:color w:val="000000"/>
        </w:rPr>
        <w:t xml:space="preserve">’s initials or signature.  Two-sided documents must contain the unique case identifier and the </w:t>
      </w:r>
      <w:r w:rsidR="00BA47A2">
        <w:rPr>
          <w:rFonts w:cstheme="minorHAnsi"/>
          <w:color w:val="000000"/>
        </w:rPr>
        <w:t>Digital Image/Graphics Specialist</w:t>
      </w:r>
      <w:r>
        <w:rPr>
          <w:rFonts w:cstheme="minorHAnsi"/>
          <w:color w:val="000000"/>
        </w:rPr>
        <w:t>’s initials or signature on both sides.</w:t>
      </w:r>
    </w:p>
    <w:p w:rsidR="00FB259F" w:rsidRPr="00910AA8" w:rsidRDefault="00FB259F" w:rsidP="00FB259F">
      <w:pPr>
        <w:tabs>
          <w:tab w:val="left" w:pos="720"/>
        </w:tabs>
        <w:autoSpaceDE w:val="0"/>
        <w:autoSpaceDN w:val="0"/>
        <w:adjustRightInd w:val="0"/>
        <w:spacing w:after="0" w:line="240" w:lineRule="auto"/>
        <w:ind w:left="540"/>
        <w:contextualSpacing/>
        <w:rPr>
          <w:rFonts w:cstheme="minorHAnsi"/>
          <w:color w:val="000000"/>
        </w:rPr>
      </w:pPr>
    </w:p>
    <w:p w:rsidR="00FB259F" w:rsidRPr="00910AA8" w:rsidRDefault="00FB259F" w:rsidP="00FB259F">
      <w:pPr>
        <w:tabs>
          <w:tab w:val="left" w:pos="720"/>
        </w:tabs>
        <w:autoSpaceDE w:val="0"/>
        <w:autoSpaceDN w:val="0"/>
        <w:adjustRightInd w:val="0"/>
        <w:spacing w:after="0" w:line="240" w:lineRule="auto"/>
        <w:ind w:left="540"/>
        <w:contextualSpacing/>
        <w:rPr>
          <w:rFonts w:cstheme="minorHAnsi"/>
          <w:color w:val="000000"/>
        </w:rPr>
      </w:pPr>
      <w:r>
        <w:rPr>
          <w:rFonts w:cstheme="minorHAnsi"/>
          <w:b/>
          <w:color w:val="000000"/>
        </w:rPr>
        <w:t>3.5</w:t>
      </w:r>
      <w:r w:rsidRPr="00910AA8">
        <w:rPr>
          <w:rFonts w:cstheme="minorHAnsi"/>
          <w:b/>
          <w:color w:val="000000"/>
        </w:rPr>
        <w:t>.</w:t>
      </w:r>
      <w:r>
        <w:rPr>
          <w:rFonts w:cstheme="minorHAnsi"/>
          <w:b/>
          <w:color w:val="000000"/>
        </w:rPr>
        <w:t>2</w:t>
      </w:r>
      <w:r w:rsidRPr="00910AA8">
        <w:rPr>
          <w:rFonts w:cstheme="minorHAnsi"/>
          <w:b/>
          <w:color w:val="000000"/>
        </w:rPr>
        <w:t>.</w:t>
      </w:r>
      <w:r>
        <w:rPr>
          <w:rFonts w:cstheme="minorHAnsi"/>
          <w:b/>
          <w:color w:val="000000"/>
        </w:rPr>
        <w:t>3</w:t>
      </w:r>
      <w:r w:rsidRPr="00910AA8">
        <w:rPr>
          <w:rFonts w:cstheme="minorHAnsi"/>
          <w:color w:val="000000"/>
        </w:rPr>
        <w:t xml:space="preserve"> If multiple </w:t>
      </w:r>
      <w:r w:rsidR="00BA47A2">
        <w:rPr>
          <w:rFonts w:cstheme="minorHAnsi"/>
          <w:color w:val="000000"/>
        </w:rPr>
        <w:t>Digital Image/Graphics Specialist</w:t>
      </w:r>
      <w:r>
        <w:rPr>
          <w:rFonts w:cstheme="minorHAnsi"/>
          <w:color w:val="000000"/>
        </w:rPr>
        <w:t>s</w:t>
      </w:r>
      <w:r w:rsidRPr="00910AA8">
        <w:rPr>
          <w:rFonts w:cstheme="minorHAnsi"/>
          <w:color w:val="000000"/>
        </w:rPr>
        <w:t xml:space="preserve"> are working on the same case and producing combined notes, the initials of the </w:t>
      </w:r>
      <w:r w:rsidR="00BA47A2">
        <w:rPr>
          <w:rFonts w:cstheme="minorHAnsi"/>
          <w:color w:val="000000"/>
        </w:rPr>
        <w:t>Digital Image/Graphics Specialist</w:t>
      </w:r>
      <w:r w:rsidRPr="00910AA8">
        <w:rPr>
          <w:rFonts w:cstheme="minorHAnsi"/>
          <w:color w:val="000000"/>
        </w:rPr>
        <w:t xml:space="preserve"> performing each procedural step shall be included.</w:t>
      </w:r>
    </w:p>
    <w:p w:rsidR="00FB259F" w:rsidRDefault="00FB259F" w:rsidP="00FB259F">
      <w:pPr>
        <w:spacing w:line="240" w:lineRule="auto"/>
        <w:contextualSpacing/>
        <w:rPr>
          <w:rFonts w:cstheme="minorHAnsi"/>
          <w:b/>
          <w:color w:val="000000"/>
        </w:rPr>
      </w:pPr>
    </w:p>
    <w:p w:rsidR="00FB259F" w:rsidRPr="00910AA8" w:rsidRDefault="00FB259F" w:rsidP="00FB259F">
      <w:pPr>
        <w:spacing w:line="240" w:lineRule="auto"/>
        <w:contextualSpacing/>
        <w:rPr>
          <w:rFonts w:cstheme="minorHAnsi"/>
          <w:b/>
        </w:rPr>
      </w:pPr>
      <w:r>
        <w:rPr>
          <w:rFonts w:cstheme="minorHAnsi"/>
          <w:b/>
          <w:color w:val="000000"/>
        </w:rPr>
        <w:t xml:space="preserve">3.6 </w:t>
      </w:r>
      <w:r w:rsidRPr="00910AA8">
        <w:rPr>
          <w:rFonts w:cstheme="minorHAnsi"/>
          <w:b/>
        </w:rPr>
        <w:t>Approved Software</w:t>
      </w:r>
    </w:p>
    <w:p w:rsidR="00FB259F" w:rsidRPr="00910AA8" w:rsidRDefault="00FB259F" w:rsidP="00FB259F">
      <w:pPr>
        <w:spacing w:line="240" w:lineRule="auto"/>
        <w:contextualSpacing/>
        <w:rPr>
          <w:rFonts w:cstheme="minorHAnsi"/>
        </w:rPr>
      </w:pPr>
    </w:p>
    <w:p w:rsidR="00FB259F" w:rsidRPr="00910AA8" w:rsidRDefault="00FB259F" w:rsidP="00FB259F">
      <w:pPr>
        <w:spacing w:line="240" w:lineRule="auto"/>
        <w:contextualSpacing/>
        <w:rPr>
          <w:rFonts w:cstheme="minorHAnsi"/>
        </w:rPr>
      </w:pPr>
      <w:r w:rsidRPr="00910AA8">
        <w:rPr>
          <w:rFonts w:cstheme="minorHAnsi"/>
        </w:rPr>
        <w:t xml:space="preserve">The </w:t>
      </w:r>
      <w:r w:rsidR="00BA47A2">
        <w:rPr>
          <w:rFonts w:cstheme="minorHAnsi"/>
        </w:rPr>
        <w:t>Digital Image/Graphics Specialist</w:t>
      </w:r>
      <w:r w:rsidRPr="00910AA8">
        <w:rPr>
          <w:rFonts w:cstheme="minorHAnsi"/>
        </w:rPr>
        <w:t xml:space="preserve"> may use any software necessary, in his/her discretion, to complete the </w:t>
      </w:r>
      <w:r>
        <w:rPr>
          <w:rFonts w:cstheme="minorHAnsi"/>
        </w:rPr>
        <w:t>processing</w:t>
      </w:r>
      <w:r w:rsidRPr="00910AA8">
        <w:rPr>
          <w:rFonts w:cstheme="minorHAnsi"/>
        </w:rPr>
        <w:t xml:space="preserve">.  This includes freeware, shareware, "trial-ware," and retail software.  The </w:t>
      </w:r>
      <w:r w:rsidR="00BA47A2">
        <w:rPr>
          <w:rFonts w:cstheme="minorHAnsi"/>
        </w:rPr>
        <w:t>Digital Image/Graphics Specialist</w:t>
      </w:r>
      <w:r>
        <w:rPr>
          <w:rFonts w:cstheme="minorHAnsi"/>
        </w:rPr>
        <w:t xml:space="preserve"> </w:t>
      </w:r>
      <w:r w:rsidRPr="00910AA8">
        <w:rPr>
          <w:rFonts w:cstheme="minorHAnsi"/>
        </w:rPr>
        <w:t xml:space="preserve">should document what software, including what version number, was used during the </w:t>
      </w:r>
      <w:r>
        <w:rPr>
          <w:rFonts w:cstheme="minorHAnsi"/>
        </w:rPr>
        <w:t>processing</w:t>
      </w:r>
      <w:r w:rsidRPr="00910AA8">
        <w:rPr>
          <w:rFonts w:cstheme="minorHAnsi"/>
        </w:rPr>
        <w:t xml:space="preserve"> in his/her notes.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color w:val="000000"/>
        </w:rPr>
      </w:pPr>
      <w:r>
        <w:rPr>
          <w:rFonts w:cstheme="minorHAnsi"/>
          <w:b/>
          <w:color w:val="000000"/>
        </w:rPr>
        <w:t xml:space="preserve">3.7 </w:t>
      </w:r>
      <w:r w:rsidRPr="00910AA8">
        <w:rPr>
          <w:rFonts w:cstheme="minorHAnsi"/>
          <w:b/>
          <w:color w:val="000000"/>
        </w:rPr>
        <w:t>References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Default="00FB259F" w:rsidP="00FB259F">
      <w:pPr>
        <w:spacing w:line="240" w:lineRule="auto"/>
        <w:contextualSpacing/>
      </w:pPr>
      <w: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technical procedure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spacing w:line="240" w:lineRule="auto"/>
        <w:contextualSpacing/>
      </w:pPr>
    </w:p>
    <w:p w:rsidR="00FB259F" w:rsidRDefault="00FB259F" w:rsidP="00FB259F">
      <w:pPr>
        <w:spacing w:line="240" w:lineRule="auto"/>
        <w:contextualSpacing/>
      </w:pPr>
    </w:p>
    <w:p w:rsidR="00FB259F" w:rsidRDefault="00FB259F" w:rsidP="00FB259F">
      <w:pPr>
        <w:spacing w:line="240" w:lineRule="auto"/>
        <w:contextualSpacing/>
        <w:rPr>
          <w:rFonts w:asciiTheme="majorHAnsi" w:eastAsiaTheme="majorEastAsia" w:hAnsiTheme="majorHAnsi" w:cstheme="majorBidi"/>
          <w:b/>
          <w:bCs/>
          <w:sz w:val="26"/>
          <w:szCs w:val="26"/>
        </w:rPr>
        <w:sectPr w:rsidR="00FB259F" w:rsidSect="00FE7482">
          <w:headerReference w:type="default" r:id="rId16"/>
          <w:headerReference w:type="first" r:id="rId17"/>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3" w:name="_Toc422830203"/>
      <w:bookmarkStart w:id="4" w:name="_Toc13660109"/>
      <w:r w:rsidRPr="003F2C39">
        <w:rPr>
          <w:color w:val="auto"/>
          <w:sz w:val="26"/>
          <w:szCs w:val="26"/>
        </w:rPr>
        <w:lastRenderedPageBreak/>
        <w:t>Chapter 4:  Photographing ALS Latent Prints</w:t>
      </w:r>
      <w:bookmarkEnd w:id="3"/>
      <w:bookmarkEnd w:id="4"/>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4</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photographing latent fingerprints located using an alternate light source</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4</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4</w:t>
      </w:r>
      <w:r w:rsidRPr="00910AA8">
        <w:rPr>
          <w:rFonts w:cstheme="minorHAnsi"/>
          <w:b/>
          <w:bCs/>
          <w:color w:val="000000"/>
        </w:rPr>
        <w:t xml:space="preserve">.3 </w:t>
      </w:r>
      <w:r>
        <w:rPr>
          <w:rFonts w:cstheme="minorHAnsi"/>
          <w:b/>
          <w:bCs/>
          <w:color w:val="000000"/>
        </w:rPr>
        <w:t>Photographing ALS Latent Prints</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Pr>
          <w:rFonts w:cstheme="minorHAnsi"/>
          <w:b/>
          <w:bCs/>
          <w:color w:val="000000"/>
        </w:rPr>
        <w:t xml:space="preserve">4.3.1 </w:t>
      </w:r>
      <w:r>
        <w:rPr>
          <w:rFonts w:cstheme="minorHAnsi"/>
          <w:bCs/>
          <w:color w:val="000000"/>
        </w:rPr>
        <w:t xml:space="preserve">The </w:t>
      </w:r>
      <w:r w:rsidR="00BA47A2">
        <w:rPr>
          <w:rFonts w:cstheme="minorHAnsi"/>
          <w:bCs/>
          <w:color w:val="000000"/>
        </w:rPr>
        <w:t>Digital Image/Graphics Specialist</w:t>
      </w:r>
      <w:r>
        <w:rPr>
          <w:rFonts w:cstheme="minorHAnsi"/>
          <w:bCs/>
          <w:color w:val="000000"/>
        </w:rPr>
        <w:t xml:space="preserve"> receives the item(s) of evidence to be photographed using an alternate light source from Evidence Receiving Unit personnel, from a CCBI </w:t>
      </w:r>
      <w:r w:rsidR="00BA47A2">
        <w:rPr>
          <w:rFonts w:cstheme="minorHAnsi"/>
          <w:bCs/>
          <w:color w:val="000000"/>
        </w:rPr>
        <w:t>Crime Scene Investigator</w:t>
      </w:r>
      <w:r>
        <w:rPr>
          <w:rFonts w:cstheme="minorHAnsi"/>
          <w:bCs/>
          <w:color w:val="000000"/>
        </w:rPr>
        <w:t xml:space="preserve">, or from Locker </w:t>
      </w:r>
      <w:r w:rsidRPr="00533248">
        <w:rPr>
          <w:rFonts w:cstheme="minorHAnsi"/>
          <w:bCs/>
        </w:rPr>
        <w:t>71</w:t>
      </w:r>
      <w:r>
        <w:rPr>
          <w:rFonts w:cstheme="minorHAnsi"/>
          <w:bCs/>
          <w:color w:val="FF0000"/>
        </w:rPr>
        <w:t xml:space="preserve"> </w:t>
      </w:r>
      <w:r>
        <w:rPr>
          <w:rFonts w:cstheme="minorHAnsi"/>
          <w:bCs/>
          <w:color w:val="000000"/>
        </w:rPr>
        <w:t xml:space="preserve">in the evidence vault.  The </w:t>
      </w:r>
      <w:r w:rsidR="00BA47A2">
        <w:rPr>
          <w:rFonts w:cstheme="minorHAnsi"/>
          <w:bCs/>
          <w:color w:val="000000"/>
        </w:rPr>
        <w:t>Digital Image/Graphics Specialist</w:t>
      </w:r>
      <w:r>
        <w:rPr>
          <w:rFonts w:cstheme="minorHAnsi"/>
          <w:bCs/>
          <w:color w:val="000000"/>
        </w:rPr>
        <w:t xml:space="preserve"> fills out the applicable chain of custody form for this evidence.</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sidRPr="008669F3">
        <w:rPr>
          <w:rFonts w:cstheme="minorHAnsi"/>
          <w:b/>
          <w:bCs/>
          <w:color w:val="000000"/>
        </w:rPr>
        <w:t>4.3.2</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photographs the evidence using an alternate light source and camera filter to best visualize and document the latent print(s).</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8669F3">
        <w:rPr>
          <w:rFonts w:cstheme="minorHAnsi"/>
          <w:b/>
          <w:bCs/>
          <w:color w:val="000000"/>
        </w:rPr>
        <w:t>4.3.2.1</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a scale, if possible.</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8669F3">
        <w:rPr>
          <w:rFonts w:cstheme="minorHAnsi"/>
          <w:b/>
          <w:bCs/>
          <w:color w:val="000000"/>
        </w:rPr>
        <w:t>4.3.2.2</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the back of the camera as a sensor plane and place this sensor plane parallel to the surface containing the latent fingerprint.</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8669F3">
        <w:rPr>
          <w:rFonts w:cstheme="minorHAnsi"/>
          <w:b/>
          <w:bCs/>
          <w:color w:val="000000"/>
        </w:rPr>
        <w:t>4.3.2.3</w:t>
      </w:r>
      <w:r>
        <w:rPr>
          <w:rFonts w:cstheme="minorHAnsi"/>
          <w:bCs/>
          <w:color w:val="000000"/>
        </w:rPr>
        <w:t xml:space="preserve"> The scale will be placed at the same level and angle as the latent print and on the same plane as the latent print.</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Pr="003917E5" w:rsidRDefault="00FB259F" w:rsidP="00FB259F">
      <w:pPr>
        <w:autoSpaceDE w:val="0"/>
        <w:autoSpaceDN w:val="0"/>
        <w:adjustRightInd w:val="0"/>
        <w:spacing w:after="0" w:line="240" w:lineRule="auto"/>
        <w:ind w:left="540"/>
        <w:contextualSpacing/>
        <w:rPr>
          <w:rFonts w:cstheme="minorHAnsi"/>
          <w:bCs/>
          <w:color w:val="000000"/>
        </w:rPr>
      </w:pPr>
      <w:r w:rsidRPr="008669F3">
        <w:rPr>
          <w:rFonts w:cstheme="minorHAnsi"/>
          <w:b/>
          <w:bCs/>
          <w:color w:val="000000"/>
        </w:rPr>
        <w:t>4.3.2.4</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a depth of field appropriate for obtaining the best documentation of the latent print.</w:t>
      </w:r>
    </w:p>
    <w:p w:rsidR="00FB259F" w:rsidRDefault="00FB259F" w:rsidP="00FB259F">
      <w:pPr>
        <w:spacing w:line="240" w:lineRule="auto"/>
        <w:contextualSpacing/>
      </w:pPr>
    </w:p>
    <w:p w:rsidR="00FB259F" w:rsidRDefault="00FB259F" w:rsidP="00FB259F">
      <w:pPr>
        <w:spacing w:line="240" w:lineRule="auto"/>
        <w:contextualSpacing/>
      </w:pPr>
      <w:r w:rsidRPr="008669F3">
        <w:rPr>
          <w:b/>
        </w:rPr>
        <w:t>4.3.3</w:t>
      </w:r>
      <w:r>
        <w:t xml:space="preserve"> The </w:t>
      </w:r>
      <w:r w:rsidR="00BA47A2">
        <w:t>Digital Image/Graphics Specialist</w:t>
      </w:r>
      <w:r>
        <w:t xml:space="preserve"> will load the digital photographs into the CCBI Digital Crime Scene system.</w:t>
      </w:r>
    </w:p>
    <w:p w:rsidR="00FB259F" w:rsidRDefault="00FB259F" w:rsidP="00FB259F">
      <w:pPr>
        <w:spacing w:line="240" w:lineRule="auto"/>
        <w:contextualSpacing/>
      </w:pPr>
    </w:p>
    <w:p w:rsidR="00FB259F" w:rsidRPr="009C4FBD" w:rsidRDefault="00FB259F" w:rsidP="00FB259F">
      <w:pPr>
        <w:spacing w:line="240" w:lineRule="auto"/>
        <w:contextualSpacing/>
      </w:pPr>
      <w:r>
        <w:rPr>
          <w:b/>
        </w:rPr>
        <w:t>4.3.4</w:t>
      </w:r>
      <w:r>
        <w:t xml:space="preserve"> The </w:t>
      </w:r>
      <w:r w:rsidR="00BA47A2">
        <w:t>Digital Image/Graphics Specialist</w:t>
      </w:r>
      <w:r>
        <w:t xml:space="preserve"> will return the item(s) of evidence to the Evidence Receiving Unit or to the CCBI </w:t>
      </w:r>
      <w:r w:rsidR="00BA47A2">
        <w:t>Crime Scene Investigator</w:t>
      </w:r>
      <w:r>
        <w:t>.</w:t>
      </w:r>
    </w:p>
    <w:p w:rsidR="00FB259F" w:rsidRDefault="00FB259F" w:rsidP="00FB259F">
      <w:pPr>
        <w:spacing w:line="240" w:lineRule="auto"/>
        <w:contextualSpacing/>
      </w:pPr>
    </w:p>
    <w:p w:rsidR="00FB259F" w:rsidRDefault="00FB259F" w:rsidP="00FB259F">
      <w:pPr>
        <w:spacing w:line="240" w:lineRule="auto"/>
        <w:contextualSpacing/>
      </w:pPr>
      <w:r>
        <w:rPr>
          <w:b/>
        </w:rPr>
        <w:t>4.3.5</w:t>
      </w:r>
      <w:r w:rsidRPr="00554109">
        <w:rPr>
          <w:b/>
        </w:rPr>
        <w:t xml:space="preserve"> </w:t>
      </w:r>
      <w:r w:rsidRPr="00554109">
        <w:t xml:space="preserve">The </w:t>
      </w:r>
      <w:r w:rsidR="00BA47A2">
        <w:t>Digital Image/Graphics Specialist</w:t>
      </w:r>
      <w:r w:rsidRPr="00554109">
        <w:t xml:space="preserve"> will print a Photo Log of the photographs for the Latent Print </w:t>
      </w:r>
      <w:r>
        <w:t>E</w:t>
      </w:r>
      <w:r w:rsidRPr="00554109">
        <w:t xml:space="preserve">xaminers to use to indicate the photographs that need to be reproduced for comparison purposes. The </w:t>
      </w:r>
      <w:r w:rsidRPr="00554109">
        <w:lastRenderedPageBreak/>
        <w:t>Photo Log will be given to the appropriate Latent Print Examiner</w:t>
      </w:r>
      <w:r>
        <w:t xml:space="preserve"> or </w:t>
      </w:r>
      <w:r w:rsidRPr="00554109">
        <w:t>deposited in locker 69 in the evidence vault</w:t>
      </w:r>
      <w:r>
        <w:t>.</w:t>
      </w:r>
    </w:p>
    <w:p w:rsidR="00FB259F" w:rsidRDefault="00FB259F" w:rsidP="00FB259F">
      <w:pPr>
        <w:spacing w:line="240" w:lineRule="auto"/>
        <w:contextualSpacing/>
      </w:pPr>
    </w:p>
    <w:p w:rsidR="00FB259F" w:rsidRDefault="00FB259F" w:rsidP="00FB259F">
      <w:pPr>
        <w:spacing w:line="240" w:lineRule="auto"/>
        <w:contextualSpacing/>
      </w:pPr>
      <w:r>
        <w:rPr>
          <w:b/>
        </w:rPr>
        <w:t xml:space="preserve">4.3.6 </w:t>
      </w:r>
      <w:r>
        <w:t xml:space="preserve">The CCBI Digital Crime Scene system assigns unique numbers to each photograph and scan imported into it as well as to any enhancements to those photographs and scans. This unique number will be used to identify the </w:t>
      </w:r>
      <w:proofErr w:type="gramStart"/>
      <w:r>
        <w:t>particular photograph</w:t>
      </w:r>
      <w:proofErr w:type="gramEnd"/>
      <w:r>
        <w:t xml:space="preserve"> or scan used for comparison purposes. Upon receipt of the Photo Log, or a copy of it, from the Latent Print Examiners, the </w:t>
      </w:r>
      <w:r w:rsidR="00BA47A2">
        <w:t>Digital Image/Graphics Specialist</w:t>
      </w:r>
      <w:r>
        <w:t xml:space="preserve"> will transfer digital copies of the requested photographs, and their enhancements, if applicable, to the Latent Print Examiners using the SPEX Latent Share folder and/or USB drives. These copies will be labeled in the following format: CCBI Case Number Digital Crime Scene number (ex. </w:t>
      </w:r>
      <w:proofErr w:type="spellStart"/>
      <w:r>
        <w:t>Xxxxxxxx</w:t>
      </w:r>
      <w:proofErr w:type="spellEnd"/>
      <w:r>
        <w:t xml:space="preserve"> DCS </w:t>
      </w:r>
      <w:proofErr w:type="spellStart"/>
      <w:r>
        <w:t>xxxxxxx</w:t>
      </w:r>
      <w:proofErr w:type="spellEnd"/>
      <w:r>
        <w:t xml:space="preserve">). </w:t>
      </w:r>
      <w:r w:rsidRPr="00E64C94">
        <w:t xml:space="preserve">When copying files to a USB drive, the </w:t>
      </w:r>
      <w:r w:rsidR="00BA47A2">
        <w:t>Digital Image/Graphics Specialist</w:t>
      </w:r>
      <w:r w:rsidRPr="00E64C94">
        <w:t xml:space="preserve"> must ensure that the USB drive is blank before copying any files to it.</w:t>
      </w:r>
      <w:r>
        <w:t xml:space="preserve"> The USB drive will be given to the requesting Latent Print Examiner, if applicable. An empty Latent Jacket will be filled out by the </w:t>
      </w:r>
      <w:r w:rsidR="00BA47A2">
        <w:t>Digital Image/Graphics Specialist</w:t>
      </w:r>
      <w:r>
        <w:t xml:space="preserve"> and given to the requesting Latent Print Examiner for filing in Latent Evidence Control. </w:t>
      </w:r>
    </w:p>
    <w:p w:rsidR="00FB259F" w:rsidRDefault="00FB259F" w:rsidP="00FB259F">
      <w:pPr>
        <w:spacing w:line="240" w:lineRule="auto"/>
        <w:contextualSpacing/>
      </w:pPr>
    </w:p>
    <w:p w:rsidR="00FB259F" w:rsidRPr="00E64C94" w:rsidRDefault="00FB259F" w:rsidP="00FB259F">
      <w:pPr>
        <w:spacing w:line="240" w:lineRule="auto"/>
        <w:contextualSpacing/>
      </w:pPr>
      <w:r>
        <w:rPr>
          <w:b/>
        </w:rPr>
        <w:t>4.3.7</w:t>
      </w:r>
      <w:r w:rsidRPr="00E64C94">
        <w:rPr>
          <w:b/>
        </w:rPr>
        <w:t xml:space="preserve"> </w:t>
      </w:r>
      <w:r>
        <w:t xml:space="preserve">The </w:t>
      </w:r>
      <w:r w:rsidR="00BA47A2">
        <w:t>Digital Image/Graphics Specialist</w:t>
      </w:r>
      <w:r>
        <w:t xml:space="preserve"> will create 1:1 scaled physical copies of the digital photographs, and their enhancements, if applicable, only upon request of</w:t>
      </w:r>
      <w:r w:rsidRPr="00E64C94">
        <w:t xml:space="preserve"> the Latent Print Examiner</w:t>
      </w:r>
      <w:r>
        <w:t>.</w:t>
      </w:r>
    </w:p>
    <w:p w:rsidR="00FB259F" w:rsidRDefault="00FB259F" w:rsidP="00FB259F">
      <w:pPr>
        <w:spacing w:line="240" w:lineRule="auto"/>
        <w:contextualSpacing/>
      </w:pPr>
    </w:p>
    <w:p w:rsidR="00FB259F" w:rsidRDefault="00FB259F" w:rsidP="00FB259F">
      <w:pPr>
        <w:spacing w:line="240" w:lineRule="auto"/>
        <w:contextualSpacing/>
      </w:pPr>
      <w:r>
        <w:rPr>
          <w:b/>
        </w:rPr>
        <w:t>4</w:t>
      </w:r>
      <w:r w:rsidRPr="001764DB">
        <w:rPr>
          <w:b/>
        </w:rPr>
        <w:t>.3.</w:t>
      </w:r>
      <w:r>
        <w:rPr>
          <w:b/>
        </w:rPr>
        <w:t>8</w:t>
      </w:r>
      <w:r>
        <w:t xml:space="preserve">  The </w:t>
      </w:r>
      <w:r w:rsidR="00BA47A2">
        <w:t>Digital Image/Graphics Specialist</w:t>
      </w:r>
      <w:r>
        <w:t xml:space="preserve"> will create a case file folder and place his/her notes therein.  The case file folder will then be routed to Central Records.</w:t>
      </w:r>
    </w:p>
    <w:p w:rsidR="00FB259F" w:rsidRPr="009E460E" w:rsidRDefault="00FB259F" w:rsidP="00FB259F">
      <w:pPr>
        <w:spacing w:line="240" w:lineRule="auto"/>
        <w:contextualSpacing/>
        <w:rPr>
          <w:b/>
          <w:strike/>
        </w:rPr>
      </w:pPr>
    </w:p>
    <w:p w:rsidR="00FB259F" w:rsidRPr="00554109" w:rsidRDefault="00FB259F" w:rsidP="00FB259F">
      <w:pPr>
        <w:spacing w:line="240" w:lineRule="auto"/>
        <w:contextualSpacing/>
        <w:rPr>
          <w:b/>
        </w:rPr>
      </w:pPr>
      <w:r w:rsidRPr="00554109">
        <w:rPr>
          <w:b/>
        </w:rPr>
        <w:t>4.3.9 References</w:t>
      </w:r>
    </w:p>
    <w:p w:rsidR="00FB259F" w:rsidRPr="00554109" w:rsidRDefault="00FB259F" w:rsidP="00FB259F">
      <w:pPr>
        <w:spacing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spacing w:line="240" w:lineRule="auto"/>
        <w:contextualSpacing/>
      </w:pPr>
      <w:r>
        <w:t>Camera user manual</w:t>
      </w:r>
    </w:p>
    <w:p w:rsidR="00FB259F" w:rsidRDefault="00FB259F" w:rsidP="00FB259F">
      <w:pPr>
        <w:spacing w:line="240" w:lineRule="auto"/>
        <w:contextualSpacing/>
      </w:pPr>
      <w:r>
        <w:t>Software user manuals</w:t>
      </w:r>
    </w:p>
    <w:p w:rsidR="00FB259F" w:rsidRDefault="00FB259F" w:rsidP="00FB259F">
      <w:pPr>
        <w:spacing w:line="240" w:lineRule="auto"/>
        <w:contextualSpacing/>
      </w:pPr>
    </w:p>
    <w:p w:rsidR="00FB259F" w:rsidRDefault="00FB259F" w:rsidP="00FB259F">
      <w:pPr>
        <w:spacing w:line="240" w:lineRule="auto"/>
        <w:contextualSpacing/>
      </w:pPr>
      <w: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Pr="00554109"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554109"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spacing w:line="240" w:lineRule="auto"/>
        <w:contextualSpacing/>
      </w:pPr>
    </w:p>
    <w:p w:rsidR="00FB259F" w:rsidRDefault="00FB259F" w:rsidP="00FB259F">
      <w:pPr>
        <w:spacing w:line="240" w:lineRule="auto"/>
        <w:contextualSpacing/>
      </w:pPr>
    </w:p>
    <w:p w:rsidR="00FB259F" w:rsidRDefault="00FB259F" w:rsidP="00FB259F"/>
    <w:p w:rsidR="00FB259F" w:rsidRDefault="00FB259F" w:rsidP="00FB259F">
      <w:pPr>
        <w:spacing w:line="240" w:lineRule="auto"/>
        <w:contextualSpacing/>
        <w:sectPr w:rsidR="00FB259F" w:rsidSect="00FE7482">
          <w:headerReference w:type="default" r:id="rId18"/>
          <w:headerReference w:type="first" r:id="rId19"/>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5" w:name="_Toc422830204"/>
      <w:bookmarkStart w:id="6" w:name="_Toc13660110"/>
      <w:r w:rsidRPr="003F2C39">
        <w:rPr>
          <w:color w:val="auto"/>
          <w:sz w:val="26"/>
          <w:szCs w:val="26"/>
        </w:rPr>
        <w:lastRenderedPageBreak/>
        <w:t>Chapter 5:  Photographing Shoe Impressions</w:t>
      </w:r>
      <w:bookmarkEnd w:id="5"/>
      <w:bookmarkEnd w:id="6"/>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5</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photographing shoe impressions.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5</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5</w:t>
      </w:r>
      <w:r w:rsidRPr="00910AA8">
        <w:rPr>
          <w:rFonts w:cstheme="minorHAnsi"/>
          <w:b/>
          <w:bCs/>
          <w:color w:val="000000"/>
        </w:rPr>
        <w:t xml:space="preserve">.3 </w:t>
      </w:r>
      <w:r>
        <w:rPr>
          <w:rFonts w:cstheme="minorHAnsi"/>
          <w:b/>
          <w:bCs/>
          <w:color w:val="000000"/>
        </w:rPr>
        <w:t>Photographing Shoe Impressions</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Pr>
          <w:rFonts w:cstheme="minorHAnsi"/>
          <w:b/>
          <w:bCs/>
          <w:color w:val="000000"/>
        </w:rPr>
        <w:t xml:space="preserve">5.3.1 </w:t>
      </w:r>
      <w:r>
        <w:rPr>
          <w:rFonts w:cstheme="minorHAnsi"/>
          <w:bCs/>
          <w:color w:val="000000"/>
        </w:rPr>
        <w:t xml:space="preserve">The </w:t>
      </w:r>
      <w:r w:rsidR="00BA47A2">
        <w:rPr>
          <w:rFonts w:cstheme="minorHAnsi"/>
          <w:bCs/>
          <w:color w:val="000000"/>
        </w:rPr>
        <w:t>Digital Image/Graphics Specialist</w:t>
      </w:r>
      <w:r>
        <w:rPr>
          <w:rFonts w:cstheme="minorHAnsi"/>
          <w:bCs/>
          <w:color w:val="000000"/>
        </w:rPr>
        <w:t xml:space="preserve"> receives the item(s) of evidence from Evidence Receiving Unit personnel or from Locker</w:t>
      </w:r>
      <w:r w:rsidRPr="00F6099C">
        <w:rPr>
          <w:rFonts w:cstheme="minorHAnsi"/>
          <w:bCs/>
          <w:color w:val="000000"/>
        </w:rPr>
        <w:t xml:space="preserve"> </w:t>
      </w:r>
      <w:r w:rsidRPr="00AE6C97">
        <w:rPr>
          <w:rFonts w:cstheme="minorHAnsi"/>
          <w:bCs/>
        </w:rPr>
        <w:t>71</w:t>
      </w:r>
      <w:r>
        <w:rPr>
          <w:rFonts w:cstheme="minorHAnsi"/>
          <w:bCs/>
          <w:color w:val="FF0000"/>
        </w:rPr>
        <w:t xml:space="preserve"> </w:t>
      </w:r>
      <w:r>
        <w:rPr>
          <w:rFonts w:cstheme="minorHAnsi"/>
          <w:bCs/>
          <w:color w:val="000000"/>
        </w:rPr>
        <w:t xml:space="preserve">in the evidence vault.  The </w:t>
      </w:r>
      <w:r w:rsidR="00BA47A2">
        <w:rPr>
          <w:rFonts w:cstheme="minorHAnsi"/>
          <w:bCs/>
          <w:color w:val="000000"/>
        </w:rPr>
        <w:t>Digital Image/Graphics Specialist</w:t>
      </w:r>
      <w:r>
        <w:rPr>
          <w:rFonts w:cstheme="minorHAnsi"/>
          <w:bCs/>
          <w:color w:val="000000"/>
        </w:rPr>
        <w:t xml:space="preserve"> fills out the applicable chain of custody form for this evidence.</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Pr>
          <w:rFonts w:cstheme="minorHAnsi"/>
          <w:b/>
          <w:bCs/>
          <w:color w:val="000000"/>
        </w:rPr>
        <w:t>5</w:t>
      </w:r>
      <w:r w:rsidRPr="008669F3">
        <w:rPr>
          <w:rFonts w:cstheme="minorHAnsi"/>
          <w:b/>
          <w:bCs/>
          <w:color w:val="000000"/>
        </w:rPr>
        <w:t>.3.2</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photographs the evidence using appropriate lighting.</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Pr>
          <w:rFonts w:cstheme="minorHAnsi"/>
          <w:b/>
          <w:bCs/>
          <w:color w:val="000000"/>
        </w:rPr>
        <w:t>5</w:t>
      </w:r>
      <w:r w:rsidRPr="008669F3">
        <w:rPr>
          <w:rFonts w:cstheme="minorHAnsi"/>
          <w:b/>
          <w:bCs/>
          <w:color w:val="000000"/>
        </w:rPr>
        <w:t>.3.2.1</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a scale, if possible.</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Pr>
          <w:rFonts w:cstheme="minorHAnsi"/>
          <w:b/>
          <w:bCs/>
          <w:color w:val="000000"/>
        </w:rPr>
        <w:t>5.</w:t>
      </w:r>
      <w:r w:rsidRPr="008669F3">
        <w:rPr>
          <w:rFonts w:cstheme="minorHAnsi"/>
          <w:b/>
          <w:bCs/>
          <w:color w:val="000000"/>
        </w:rPr>
        <w:t>3.2.2</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the back of the camera as a sensor plane and place this sensor plane parallel to the surface containing the shoe impression.</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Pr>
          <w:rFonts w:cstheme="minorHAnsi"/>
          <w:b/>
          <w:bCs/>
          <w:color w:val="000000"/>
        </w:rPr>
        <w:t>5</w:t>
      </w:r>
      <w:r w:rsidRPr="008669F3">
        <w:rPr>
          <w:rFonts w:cstheme="minorHAnsi"/>
          <w:b/>
          <w:bCs/>
          <w:color w:val="000000"/>
        </w:rPr>
        <w:t>.3.2.3</w:t>
      </w:r>
      <w:r>
        <w:rPr>
          <w:rFonts w:cstheme="minorHAnsi"/>
          <w:bCs/>
          <w:color w:val="000000"/>
        </w:rPr>
        <w:t xml:space="preserve"> The scale will be placed at the same level and angle as the shoe impression and on the same plane as the shoe impression.</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Pr="003917E5" w:rsidRDefault="00FB259F" w:rsidP="00FB259F">
      <w:pPr>
        <w:autoSpaceDE w:val="0"/>
        <w:autoSpaceDN w:val="0"/>
        <w:adjustRightInd w:val="0"/>
        <w:spacing w:after="0" w:line="240" w:lineRule="auto"/>
        <w:ind w:left="540"/>
        <w:contextualSpacing/>
        <w:rPr>
          <w:rFonts w:cstheme="minorHAnsi"/>
          <w:bCs/>
          <w:color w:val="000000"/>
        </w:rPr>
      </w:pPr>
      <w:r>
        <w:rPr>
          <w:rFonts w:cstheme="minorHAnsi"/>
          <w:b/>
          <w:bCs/>
          <w:color w:val="000000"/>
        </w:rPr>
        <w:t>5</w:t>
      </w:r>
      <w:r w:rsidRPr="008669F3">
        <w:rPr>
          <w:rFonts w:cstheme="minorHAnsi"/>
          <w:b/>
          <w:bCs/>
          <w:color w:val="000000"/>
        </w:rPr>
        <w:t>.3.2.4</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will use a depth of field appropriate for obtaining the best documentation of the shoe impression.</w:t>
      </w:r>
    </w:p>
    <w:p w:rsidR="00FB259F" w:rsidRDefault="00FB259F" w:rsidP="00FB259F">
      <w:pPr>
        <w:spacing w:line="240" w:lineRule="auto"/>
        <w:contextualSpacing/>
      </w:pPr>
    </w:p>
    <w:p w:rsidR="00FB259F" w:rsidRDefault="00FB259F" w:rsidP="00FB259F">
      <w:pPr>
        <w:spacing w:line="240" w:lineRule="auto"/>
        <w:contextualSpacing/>
      </w:pPr>
      <w:r>
        <w:rPr>
          <w:b/>
        </w:rPr>
        <w:t>5</w:t>
      </w:r>
      <w:r w:rsidRPr="008669F3">
        <w:rPr>
          <w:b/>
        </w:rPr>
        <w:t>.3.3</w:t>
      </w:r>
      <w:r>
        <w:t xml:space="preserve"> The </w:t>
      </w:r>
      <w:r w:rsidR="00BA47A2">
        <w:t>Digital Image/Graphics Specialist</w:t>
      </w:r>
      <w:r>
        <w:t xml:space="preserve"> will load the digital photographs into the CCBI Digital Crime Scene system.</w:t>
      </w:r>
    </w:p>
    <w:p w:rsidR="00FB259F" w:rsidRDefault="00FB259F" w:rsidP="00FB259F">
      <w:pPr>
        <w:spacing w:line="240" w:lineRule="auto"/>
        <w:contextualSpacing/>
      </w:pPr>
    </w:p>
    <w:p w:rsidR="00FB259F" w:rsidRPr="00ED69D6" w:rsidRDefault="00FB259F" w:rsidP="00FB259F">
      <w:pPr>
        <w:spacing w:line="240" w:lineRule="auto"/>
        <w:contextualSpacing/>
      </w:pPr>
      <w:r w:rsidRPr="00ED69D6">
        <w:rPr>
          <w:b/>
        </w:rPr>
        <w:t>5.3.4</w:t>
      </w:r>
      <w:r w:rsidRPr="00ED69D6">
        <w:t xml:space="preserve">  The </w:t>
      </w:r>
      <w:r w:rsidR="00BA47A2">
        <w:t>Digital Image/Graphics Specialist</w:t>
      </w:r>
      <w:r w:rsidRPr="00ED69D6">
        <w:t xml:space="preserve"> will create a case file folder and place his/her notes therein.  The case file folder will then be routed to Central Records.</w:t>
      </w:r>
    </w:p>
    <w:p w:rsidR="00FB259F" w:rsidRPr="00ED69D6" w:rsidRDefault="00FB259F" w:rsidP="00FB259F">
      <w:pPr>
        <w:spacing w:line="240" w:lineRule="auto"/>
        <w:contextualSpacing/>
      </w:pPr>
    </w:p>
    <w:p w:rsidR="00FB259F" w:rsidRPr="00ED69D6" w:rsidRDefault="00FB259F" w:rsidP="00FB259F">
      <w:pPr>
        <w:spacing w:line="240" w:lineRule="auto"/>
        <w:contextualSpacing/>
      </w:pPr>
      <w:r w:rsidRPr="00ED69D6">
        <w:rPr>
          <w:b/>
        </w:rPr>
        <w:t xml:space="preserve">5.3.5 </w:t>
      </w:r>
      <w:r w:rsidRPr="00ED69D6">
        <w:t xml:space="preserve">The </w:t>
      </w:r>
      <w:r w:rsidR="00BA47A2">
        <w:t>Digital Image/Graphics Specialist</w:t>
      </w:r>
      <w:r w:rsidRPr="00ED69D6">
        <w:t xml:space="preserve"> will return the item(s) of evidence to the Evidence Receiving Unit.</w:t>
      </w:r>
    </w:p>
    <w:p w:rsidR="00FB259F" w:rsidRPr="00D7553F" w:rsidRDefault="00FB259F" w:rsidP="00FB259F">
      <w:pPr>
        <w:spacing w:line="240" w:lineRule="auto"/>
        <w:contextualSpacing/>
        <w:rPr>
          <w:highlight w:val="yellow"/>
        </w:rPr>
      </w:pPr>
    </w:p>
    <w:p w:rsidR="00FB259F" w:rsidRPr="00D7553F" w:rsidRDefault="00FB259F" w:rsidP="00FB259F">
      <w:pPr>
        <w:spacing w:line="240" w:lineRule="auto"/>
        <w:contextualSpacing/>
        <w:rPr>
          <w:strike/>
          <w:highlight w:val="yellow"/>
        </w:rPr>
      </w:pPr>
    </w:p>
    <w:p w:rsidR="00FB259F" w:rsidRPr="00D7553F" w:rsidRDefault="00FB259F" w:rsidP="00FB259F">
      <w:pPr>
        <w:spacing w:line="240" w:lineRule="auto"/>
        <w:contextualSpacing/>
        <w:rPr>
          <w:strike/>
          <w:highlight w:val="yellow"/>
        </w:rPr>
      </w:pPr>
    </w:p>
    <w:p w:rsidR="00FB259F" w:rsidRPr="00D7553F" w:rsidRDefault="00FB259F" w:rsidP="00FB259F">
      <w:pPr>
        <w:spacing w:line="240" w:lineRule="auto"/>
        <w:contextualSpacing/>
        <w:rPr>
          <w:strike/>
          <w:highlight w:val="yellow"/>
        </w:rPr>
      </w:pPr>
    </w:p>
    <w:p w:rsidR="00FB259F" w:rsidRPr="00654F3C" w:rsidRDefault="00FB259F" w:rsidP="00FB259F">
      <w:pPr>
        <w:spacing w:line="240" w:lineRule="auto"/>
        <w:contextualSpacing/>
        <w:rPr>
          <w:strike/>
        </w:rPr>
      </w:pPr>
    </w:p>
    <w:p w:rsidR="00FB259F" w:rsidRPr="00F8199D" w:rsidRDefault="00FB259F" w:rsidP="00FB259F">
      <w:pPr>
        <w:spacing w:line="240" w:lineRule="auto"/>
        <w:contextualSpacing/>
        <w:rPr>
          <w:b/>
        </w:rPr>
      </w:pPr>
      <w:r>
        <w:rPr>
          <w:b/>
        </w:rPr>
        <w:t>5.4</w:t>
      </w:r>
      <w:r w:rsidRPr="00F8199D">
        <w:rPr>
          <w:b/>
        </w:rPr>
        <w:t xml:space="preserve"> </w:t>
      </w:r>
      <w:r>
        <w:rPr>
          <w:b/>
        </w:rPr>
        <w:t>References</w:t>
      </w:r>
    </w:p>
    <w:p w:rsidR="00FB259F" w:rsidRDefault="00FB259F" w:rsidP="00FB259F">
      <w:pPr>
        <w:spacing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spacing w:line="240" w:lineRule="auto"/>
        <w:contextualSpacing/>
      </w:pPr>
      <w:r>
        <w:t>Camera user manual</w:t>
      </w:r>
    </w:p>
    <w:p w:rsidR="00FB259F" w:rsidRDefault="00FB259F" w:rsidP="00FB259F">
      <w:pPr>
        <w:contextualSpacing/>
      </w:pPr>
      <w:r>
        <w:t>Software user manuals</w:t>
      </w:r>
    </w:p>
    <w:p w:rsidR="00FB259F" w:rsidRDefault="00FB259F" w:rsidP="00FB259F">
      <w:pPr>
        <w:contextualSpacing/>
        <w:rPr>
          <w:rFonts w:cstheme="minorHAnsi"/>
          <w:color w:val="000000"/>
        </w:rPr>
      </w:pPr>
      <w:r>
        <w:rPr>
          <w:rFonts w:cstheme="minorHAnsi"/>
          <w:color w:val="000000"/>
        </w:rPr>
        <w:t xml:space="preserve"> </w:t>
      </w:r>
      <w:r>
        <w:rPr>
          <w:rFonts w:cstheme="minorHAnsi"/>
          <w:color w:val="000000"/>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C43141"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contextualSpacing/>
        <w:rPr>
          <w:rFonts w:cstheme="minorHAnsi"/>
          <w:color w:val="000000"/>
        </w:rPr>
      </w:pPr>
    </w:p>
    <w:p w:rsidR="00FB259F" w:rsidRDefault="00FB259F" w:rsidP="00FB259F">
      <w:pPr>
        <w:contextualSpacing/>
        <w:rPr>
          <w:rFonts w:cstheme="minorHAnsi"/>
          <w:color w:val="000000"/>
        </w:rPr>
      </w:pPr>
    </w:p>
    <w:p w:rsidR="00FB259F" w:rsidRDefault="00FB259F" w:rsidP="00FB259F"/>
    <w:p w:rsidR="00FB259F" w:rsidRDefault="00FB259F" w:rsidP="00FB259F">
      <w:pPr>
        <w:contextualSpacing/>
        <w:rPr>
          <w:rFonts w:cstheme="minorHAnsi"/>
          <w:color w:val="000000"/>
        </w:rPr>
        <w:sectPr w:rsidR="00FB259F" w:rsidSect="00FE7482">
          <w:headerReference w:type="default" r:id="rId20"/>
          <w:headerReference w:type="first" r:id="rId21"/>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7" w:name="_Toc422830205"/>
      <w:bookmarkStart w:id="8" w:name="_Toc13660111"/>
      <w:r w:rsidRPr="003F2C39">
        <w:rPr>
          <w:color w:val="auto"/>
          <w:sz w:val="26"/>
          <w:szCs w:val="26"/>
        </w:rPr>
        <w:lastRenderedPageBreak/>
        <w:t>Chapter 6:  Scanning Items for Latent Comparison</w:t>
      </w:r>
      <w:bookmarkEnd w:id="7"/>
      <w:bookmarkEnd w:id="8"/>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6</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scanning latent fingerprints for comparison purposes by Latent Print Examiners.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6</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6</w:t>
      </w:r>
      <w:r w:rsidRPr="00910AA8">
        <w:rPr>
          <w:rFonts w:cstheme="minorHAnsi"/>
          <w:b/>
          <w:bCs/>
          <w:color w:val="000000"/>
        </w:rPr>
        <w:t xml:space="preserve">.3 </w:t>
      </w:r>
      <w:r>
        <w:rPr>
          <w:rFonts w:cstheme="minorHAnsi"/>
          <w:b/>
          <w:bCs/>
          <w:color w:val="000000"/>
        </w:rPr>
        <w:t>Scanning Items for Latent Comparison</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Pr>
          <w:rFonts w:cstheme="minorHAnsi"/>
          <w:b/>
          <w:bCs/>
          <w:color w:val="000000"/>
        </w:rPr>
        <w:t xml:space="preserve">6.3.1 </w:t>
      </w:r>
      <w:r>
        <w:t>The</w:t>
      </w:r>
      <w:r>
        <w:rPr>
          <w:rFonts w:cstheme="minorHAnsi"/>
          <w:bCs/>
          <w:color w:val="000000"/>
        </w:rPr>
        <w:t xml:space="preserve"> </w:t>
      </w:r>
      <w:r w:rsidR="00BA47A2">
        <w:rPr>
          <w:rFonts w:cstheme="minorHAnsi"/>
          <w:bCs/>
          <w:color w:val="000000"/>
        </w:rPr>
        <w:t>Digital Image/Graphics Specialist</w:t>
      </w:r>
      <w:r>
        <w:rPr>
          <w:rFonts w:cstheme="minorHAnsi"/>
          <w:bCs/>
          <w:color w:val="000000"/>
        </w:rPr>
        <w:t xml:space="preserve"> receives the item(s) of evidence to be scanned from Evidence Receiving Unit personnel, from a CCBI </w:t>
      </w:r>
      <w:r w:rsidR="00BA47A2">
        <w:rPr>
          <w:rFonts w:cstheme="minorHAnsi"/>
          <w:bCs/>
          <w:color w:val="000000"/>
        </w:rPr>
        <w:t>Crime Scene Investigator</w:t>
      </w:r>
      <w:r>
        <w:rPr>
          <w:rFonts w:cstheme="minorHAnsi"/>
          <w:bCs/>
          <w:color w:val="000000"/>
        </w:rPr>
        <w:t xml:space="preserve">, or from Locker </w:t>
      </w:r>
      <w:r w:rsidRPr="00203044">
        <w:rPr>
          <w:rFonts w:cstheme="minorHAnsi"/>
          <w:bCs/>
        </w:rPr>
        <w:t>71</w:t>
      </w:r>
      <w:r>
        <w:rPr>
          <w:rFonts w:cstheme="minorHAnsi"/>
          <w:bCs/>
          <w:color w:val="000000"/>
        </w:rPr>
        <w:t xml:space="preserve"> in the evidence vault.  The </w:t>
      </w:r>
      <w:r w:rsidR="00BA47A2">
        <w:rPr>
          <w:rFonts w:cstheme="minorHAnsi"/>
          <w:bCs/>
          <w:color w:val="000000"/>
        </w:rPr>
        <w:t>Digital Image/Graphics Specialist</w:t>
      </w:r>
      <w:r>
        <w:rPr>
          <w:rFonts w:cstheme="minorHAnsi"/>
          <w:bCs/>
          <w:color w:val="000000"/>
        </w:rPr>
        <w:t xml:space="preserve"> fills out the applicable chain of custody form for this evidence.</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Pr>
          <w:rFonts w:cstheme="minorHAnsi"/>
          <w:b/>
          <w:bCs/>
          <w:color w:val="000000"/>
        </w:rPr>
        <w:t>6</w:t>
      </w:r>
      <w:r w:rsidRPr="008669F3">
        <w:rPr>
          <w:rFonts w:cstheme="minorHAnsi"/>
          <w:b/>
          <w:bCs/>
          <w:color w:val="000000"/>
        </w:rPr>
        <w:t>.3.2</w:t>
      </w:r>
      <w:r>
        <w:rPr>
          <w:rFonts w:cstheme="minorHAnsi"/>
          <w:bCs/>
          <w:color w:val="000000"/>
        </w:rPr>
        <w:t xml:space="preserve"> The </w:t>
      </w:r>
      <w:r w:rsidR="00BA47A2">
        <w:rPr>
          <w:rFonts w:cstheme="minorHAnsi"/>
          <w:bCs/>
          <w:color w:val="000000"/>
        </w:rPr>
        <w:t>Digital Image/Graphics Specialist</w:t>
      </w:r>
      <w:r>
        <w:rPr>
          <w:rFonts w:cstheme="minorHAnsi"/>
          <w:bCs/>
          <w:color w:val="000000"/>
        </w:rPr>
        <w:t xml:space="preserve"> scans the evidence into the CCBI Digital Crime Scene system at the appropriate resolution for latent comparison, using a scale if possible.</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spacing w:line="240" w:lineRule="auto"/>
        <w:contextualSpacing/>
      </w:pPr>
      <w:r w:rsidRPr="00203044">
        <w:rPr>
          <w:b/>
        </w:rPr>
        <w:t xml:space="preserve">6.3.3 </w:t>
      </w:r>
      <w:r w:rsidRPr="00203044">
        <w:t xml:space="preserve">The </w:t>
      </w:r>
      <w:r w:rsidR="00BA47A2">
        <w:t>Digital Image/Graphics Specialist</w:t>
      </w:r>
      <w:r w:rsidRPr="00203044">
        <w:t xml:space="preserve"> will print a Photo Log of the scans for the Latent Print Examiners to use to indicate the scans that need to be reproduced for comparison purposes. </w:t>
      </w:r>
      <w:r w:rsidRPr="00554109">
        <w:t>The Photo Log will be given to the appropriate Latent Print Examiner</w:t>
      </w:r>
      <w:r>
        <w:t xml:space="preserve"> or </w:t>
      </w:r>
      <w:r w:rsidRPr="00554109">
        <w:t>deposited in locker 69 in the evidence vault</w:t>
      </w:r>
      <w:r>
        <w:t>.</w:t>
      </w:r>
    </w:p>
    <w:p w:rsidR="00FB259F" w:rsidRDefault="00FB259F" w:rsidP="00FB259F">
      <w:pPr>
        <w:spacing w:line="240" w:lineRule="auto"/>
        <w:contextualSpacing/>
      </w:pPr>
    </w:p>
    <w:p w:rsidR="00FB259F" w:rsidRDefault="00FB259F" w:rsidP="00FB259F">
      <w:pPr>
        <w:spacing w:line="240" w:lineRule="auto"/>
        <w:contextualSpacing/>
      </w:pPr>
      <w:r>
        <w:rPr>
          <w:b/>
        </w:rPr>
        <w:t xml:space="preserve">6.3.4 </w:t>
      </w:r>
      <w:r>
        <w:t xml:space="preserve">The </w:t>
      </w:r>
      <w:r w:rsidR="00BA47A2">
        <w:t>Digital Image/Graphics Specialist</w:t>
      </w:r>
      <w:r>
        <w:t xml:space="preserve"> will return the item(s) of evidence to the Evidence Receiving Unit or to the CCBI </w:t>
      </w:r>
      <w:r w:rsidR="00BA47A2">
        <w:t>Crime Scene Investigator</w:t>
      </w:r>
      <w:r>
        <w:t>.</w:t>
      </w:r>
    </w:p>
    <w:p w:rsidR="00FB259F" w:rsidRDefault="00FB259F" w:rsidP="00FB259F">
      <w:pPr>
        <w:spacing w:line="240" w:lineRule="auto"/>
        <w:contextualSpacing/>
        <w:rPr>
          <w:b/>
        </w:rPr>
      </w:pPr>
    </w:p>
    <w:p w:rsidR="00FB259F" w:rsidRDefault="00FB259F" w:rsidP="00FB259F">
      <w:pPr>
        <w:spacing w:line="240" w:lineRule="auto"/>
        <w:contextualSpacing/>
      </w:pPr>
      <w:r>
        <w:rPr>
          <w:rFonts w:cstheme="minorHAnsi"/>
          <w:b/>
          <w:bCs/>
        </w:rPr>
        <w:t>6.3.5</w:t>
      </w:r>
      <w:r w:rsidRPr="00E96F8E">
        <w:rPr>
          <w:rFonts w:cstheme="minorHAnsi"/>
          <w:b/>
          <w:bCs/>
        </w:rPr>
        <w:t xml:space="preserve"> </w:t>
      </w:r>
      <w:r>
        <w:t xml:space="preserve">The CCBI Digital Crime Scene system assigns unique numbers to each photograph and scan imported into it as well as to any enhancements to those photographs and scans. This unique number will be used to identify the </w:t>
      </w:r>
      <w:proofErr w:type="gramStart"/>
      <w:r>
        <w:t>particular photograph</w:t>
      </w:r>
      <w:proofErr w:type="gramEnd"/>
      <w:r>
        <w:t xml:space="preserve"> or scan used for comparison purposes. Upon receipt of the Photo Log, or a copy of it, from the Latent Print Examiners, the </w:t>
      </w:r>
      <w:r w:rsidR="00BA47A2">
        <w:t>Digital Image/Graphics Specialist</w:t>
      </w:r>
      <w:r>
        <w:t xml:space="preserve"> will transfer digital copies of the requested scans, and their enhancements, if applicable, to the Latent Print Examiners using the SPEX Latent Share folder and/or USB drives. These copies will be labeled in the following format: CCBI Case Number Digital Crime Scene number (ex. </w:t>
      </w:r>
      <w:proofErr w:type="spellStart"/>
      <w:r>
        <w:t>Xxxxxxxx</w:t>
      </w:r>
      <w:proofErr w:type="spellEnd"/>
      <w:r>
        <w:t xml:space="preserve"> DCS </w:t>
      </w:r>
      <w:proofErr w:type="spellStart"/>
      <w:r>
        <w:t>xxxxxxx</w:t>
      </w:r>
      <w:proofErr w:type="spellEnd"/>
      <w:r>
        <w:t xml:space="preserve">). </w:t>
      </w:r>
      <w:r w:rsidRPr="00E64C94">
        <w:t xml:space="preserve">When copying files to a USB drive, the </w:t>
      </w:r>
      <w:r w:rsidR="00BA47A2">
        <w:t>Digital Image/Graphics Specialist</w:t>
      </w:r>
      <w:r w:rsidRPr="00E64C94">
        <w:t xml:space="preserve"> must ensure that the USB drive is blank before copying any files to it.</w:t>
      </w:r>
      <w:r>
        <w:t xml:space="preserve"> The USB drive will be given to the requesting Latent Print Examiner, if applicable. An empty Latent Jacket will be filled out by the </w:t>
      </w:r>
      <w:r w:rsidR="00BA47A2">
        <w:t>Digital Image/Graphics Specialist</w:t>
      </w:r>
      <w:r>
        <w:t xml:space="preserve"> and given to the requesting Latent Print Examiner for filing in Latent Evidence Control.</w:t>
      </w:r>
    </w:p>
    <w:p w:rsidR="00FB259F" w:rsidRDefault="00FB259F" w:rsidP="00FB259F">
      <w:pPr>
        <w:spacing w:line="240" w:lineRule="auto"/>
        <w:contextualSpacing/>
      </w:pPr>
    </w:p>
    <w:p w:rsidR="00FB259F" w:rsidRPr="00E64C94" w:rsidRDefault="00FB259F" w:rsidP="00FB259F">
      <w:pPr>
        <w:spacing w:line="240" w:lineRule="auto"/>
        <w:contextualSpacing/>
      </w:pPr>
      <w:r>
        <w:rPr>
          <w:b/>
        </w:rPr>
        <w:lastRenderedPageBreak/>
        <w:t>6.3.6</w:t>
      </w:r>
      <w:r w:rsidRPr="00E64C94">
        <w:rPr>
          <w:b/>
        </w:rPr>
        <w:t xml:space="preserve"> </w:t>
      </w:r>
      <w:r>
        <w:t xml:space="preserve">The </w:t>
      </w:r>
      <w:r w:rsidR="00BA47A2">
        <w:t>Digital Image/Graphics Specialist</w:t>
      </w:r>
      <w:r>
        <w:t xml:space="preserve"> will create 1:1 scaled physical copies of the digital scans, and their enhancements, if applicable, only upon request of</w:t>
      </w:r>
      <w:r w:rsidRPr="00E64C94">
        <w:t xml:space="preserve"> the Latent Print Examiner</w:t>
      </w:r>
      <w:r>
        <w:t>.</w:t>
      </w:r>
    </w:p>
    <w:p w:rsidR="00FB259F" w:rsidRDefault="00FB259F" w:rsidP="00FB259F">
      <w:pPr>
        <w:spacing w:line="240" w:lineRule="auto"/>
        <w:contextualSpacing/>
      </w:pPr>
    </w:p>
    <w:p w:rsidR="00FB259F" w:rsidRDefault="00FB259F" w:rsidP="00FB259F">
      <w:pPr>
        <w:spacing w:line="240" w:lineRule="auto"/>
        <w:contextualSpacing/>
      </w:pPr>
      <w:r>
        <w:rPr>
          <w:b/>
        </w:rPr>
        <w:t>6.3.7</w:t>
      </w:r>
      <w:r>
        <w:t xml:space="preserve">  The </w:t>
      </w:r>
      <w:r w:rsidR="00BA47A2">
        <w:t>Digital Image/Graphics Specialist</w:t>
      </w:r>
      <w:r>
        <w:t xml:space="preserve"> will create a case file folder and place his/her notes therein.  The case file folder will then be routed to Central Records.</w:t>
      </w:r>
    </w:p>
    <w:p w:rsidR="00FB259F" w:rsidRDefault="00FB259F" w:rsidP="00FB259F">
      <w:pPr>
        <w:spacing w:line="240" w:lineRule="auto"/>
        <w:contextualSpacing/>
      </w:pPr>
    </w:p>
    <w:p w:rsidR="00FB259F" w:rsidRDefault="00FB259F" w:rsidP="00FB259F">
      <w:pPr>
        <w:spacing w:line="240" w:lineRule="auto"/>
        <w:contextualSpacing/>
      </w:pPr>
    </w:p>
    <w:p w:rsidR="00FB259F" w:rsidRDefault="00FB259F" w:rsidP="00FB259F">
      <w:pPr>
        <w:spacing w:line="240" w:lineRule="auto"/>
        <w:contextualSpacing/>
      </w:pPr>
    </w:p>
    <w:p w:rsidR="00FB259F" w:rsidRPr="00F8199D" w:rsidRDefault="00FB259F" w:rsidP="00FB259F">
      <w:pPr>
        <w:spacing w:line="240" w:lineRule="auto"/>
        <w:contextualSpacing/>
        <w:rPr>
          <w:b/>
        </w:rPr>
      </w:pPr>
      <w:r w:rsidRPr="00203044">
        <w:rPr>
          <w:b/>
        </w:rPr>
        <w:t xml:space="preserve">6.3.8 </w:t>
      </w:r>
      <w:r w:rsidRPr="00F8199D">
        <w:rPr>
          <w:b/>
        </w:rPr>
        <w:t>References</w:t>
      </w:r>
    </w:p>
    <w:p w:rsidR="00FB259F" w:rsidRDefault="00FB259F" w:rsidP="00FB259F">
      <w:pPr>
        <w:spacing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contextualSpacing/>
        <w:rPr>
          <w:rFonts w:cstheme="minorHAnsi"/>
          <w:color w:val="000000"/>
        </w:rPr>
      </w:pPr>
      <w:r>
        <w:rPr>
          <w:rFonts w:cstheme="minorHAnsi"/>
          <w:color w:val="000000"/>
        </w:rPr>
        <w:t>Camera user manual</w:t>
      </w:r>
    </w:p>
    <w:p w:rsidR="00FB259F" w:rsidRDefault="00FB259F" w:rsidP="00FB259F">
      <w:pPr>
        <w:contextualSpacing/>
        <w:rPr>
          <w:rFonts w:cstheme="minorHAnsi"/>
          <w:color w:val="000000"/>
        </w:rPr>
      </w:pPr>
      <w:r>
        <w:rPr>
          <w:rFonts w:cstheme="minorHAnsi"/>
          <w:color w:val="000000"/>
        </w:rPr>
        <w:t>Software user manuals</w:t>
      </w:r>
    </w:p>
    <w:p w:rsidR="00FB259F" w:rsidRDefault="00FB259F" w:rsidP="00FB259F">
      <w:pPr>
        <w:rPr>
          <w:rFonts w:cstheme="minorHAnsi"/>
          <w:color w:val="000000"/>
        </w:rPr>
      </w:pPr>
      <w:r>
        <w:rPr>
          <w:rFonts w:cstheme="minorHAnsi"/>
          <w:color w:val="000000"/>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hideMark/>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26030C"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rPr>
          <w:rFonts w:cstheme="minorHAnsi"/>
          <w:color w:val="000000"/>
        </w:rPr>
      </w:pPr>
    </w:p>
    <w:p w:rsidR="00FB259F" w:rsidRDefault="00FB259F" w:rsidP="00FB259F"/>
    <w:p w:rsidR="00FB259F" w:rsidRDefault="00FB259F" w:rsidP="00FB259F">
      <w:pPr>
        <w:rPr>
          <w:rFonts w:cstheme="minorHAnsi"/>
          <w:color w:val="000000"/>
        </w:rPr>
      </w:pPr>
    </w:p>
    <w:p w:rsidR="00FB259F" w:rsidRDefault="00FB259F" w:rsidP="00FB259F">
      <w:pPr>
        <w:tabs>
          <w:tab w:val="left" w:pos="7395"/>
        </w:tabs>
        <w:rPr>
          <w:rFonts w:cstheme="minorHAnsi"/>
        </w:rPr>
      </w:pPr>
      <w:r>
        <w:rPr>
          <w:rFonts w:cstheme="minorHAnsi"/>
        </w:rPr>
        <w:tab/>
      </w:r>
    </w:p>
    <w:p w:rsidR="00FB259F" w:rsidRDefault="00FB259F" w:rsidP="00FB259F">
      <w:pPr>
        <w:rPr>
          <w:rFonts w:cstheme="minorHAnsi"/>
        </w:rPr>
      </w:pPr>
    </w:p>
    <w:p w:rsidR="00FB259F" w:rsidRPr="00223E99" w:rsidRDefault="00FB259F" w:rsidP="00FB259F">
      <w:pPr>
        <w:rPr>
          <w:rFonts w:cstheme="minorHAnsi"/>
        </w:rPr>
        <w:sectPr w:rsidR="00FB259F" w:rsidRPr="00223E99" w:rsidSect="00FE7482">
          <w:headerReference w:type="default" r:id="rId22"/>
          <w:headerReference w:type="first" r:id="rId23"/>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9" w:name="_Toc422830206"/>
      <w:bookmarkStart w:id="10" w:name="_Toc13660112"/>
      <w:r w:rsidRPr="003F2C39">
        <w:rPr>
          <w:color w:val="auto"/>
          <w:sz w:val="26"/>
          <w:szCs w:val="26"/>
        </w:rPr>
        <w:lastRenderedPageBreak/>
        <w:t>Chapter 7:  Reproduction of Photographs of Latent Prints from Crime Scene</w:t>
      </w:r>
      <w:bookmarkEnd w:id="9"/>
      <w:bookmarkEnd w:id="10"/>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7</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reproducing crime scene photographs containing latent fingerprints for comparison purposes by Latent Print Examiners.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7</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7</w:t>
      </w:r>
      <w:r w:rsidRPr="00910AA8">
        <w:rPr>
          <w:rFonts w:cstheme="minorHAnsi"/>
          <w:b/>
          <w:bCs/>
          <w:color w:val="000000"/>
        </w:rPr>
        <w:t xml:space="preserve">.3 </w:t>
      </w:r>
      <w:r>
        <w:rPr>
          <w:rFonts w:cstheme="minorHAnsi"/>
          <w:b/>
          <w:bCs/>
          <w:color w:val="000000"/>
        </w:rPr>
        <w:t>Reproducing Photographs of Latent Prints for Comparison</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spacing w:line="240" w:lineRule="auto"/>
        <w:contextualSpacing/>
        <w:rPr>
          <w:b/>
        </w:rPr>
      </w:pPr>
      <w:r w:rsidRPr="00203044">
        <w:rPr>
          <w:b/>
        </w:rPr>
        <w:t xml:space="preserve">7.3.1 </w:t>
      </w:r>
      <w:r w:rsidRPr="00203044">
        <w:t xml:space="preserve">The </w:t>
      </w:r>
      <w:r w:rsidR="00BA47A2">
        <w:t>Digital Image/Graphics Specialist</w:t>
      </w:r>
      <w:r w:rsidRPr="00203044">
        <w:t xml:space="preserve"> wil</w:t>
      </w:r>
      <w:r>
        <w:t>l print a Photo Log of the photographs</w:t>
      </w:r>
      <w:r w:rsidRPr="00203044">
        <w:t xml:space="preserve"> for the Latent Print Examiners to use to indicate the scans that need to be reproduced for comparison purposes. </w:t>
      </w:r>
      <w:r w:rsidRPr="00554109">
        <w:t>The Photo Log will be given to the appropriate Latent Print Examiner</w:t>
      </w:r>
      <w:r>
        <w:t xml:space="preserve"> or </w:t>
      </w:r>
      <w:r w:rsidRPr="00554109">
        <w:t>deposited in locker 69 in the evidence vault</w:t>
      </w:r>
      <w:r>
        <w:t>.</w:t>
      </w:r>
    </w:p>
    <w:p w:rsidR="00FB259F" w:rsidRDefault="00FB259F" w:rsidP="00FB259F">
      <w:pPr>
        <w:spacing w:line="240" w:lineRule="auto"/>
        <w:contextualSpacing/>
        <w:rPr>
          <w:b/>
        </w:rPr>
      </w:pPr>
    </w:p>
    <w:p w:rsidR="00FB259F" w:rsidRDefault="00FB259F" w:rsidP="00FB259F">
      <w:pPr>
        <w:spacing w:line="240" w:lineRule="auto"/>
        <w:contextualSpacing/>
      </w:pPr>
      <w:r>
        <w:rPr>
          <w:rFonts w:cstheme="minorHAnsi"/>
          <w:b/>
          <w:bCs/>
        </w:rPr>
        <w:t>7</w:t>
      </w:r>
      <w:r w:rsidRPr="00E96F8E">
        <w:rPr>
          <w:rFonts w:cstheme="minorHAnsi"/>
          <w:b/>
          <w:bCs/>
        </w:rPr>
        <w:t xml:space="preserve">.3.2 </w:t>
      </w:r>
      <w:r>
        <w:t xml:space="preserve">The CCBI Digital Crime Scene system assigns unique numbers to each photograph and scan imported into it as well as to any enhancements to those photographs and scans. This unique number will be used to identify the </w:t>
      </w:r>
      <w:proofErr w:type="gramStart"/>
      <w:r>
        <w:t>particular photograph</w:t>
      </w:r>
      <w:proofErr w:type="gramEnd"/>
      <w:r>
        <w:t xml:space="preserve"> or scan used for comparison purposes. Upon receipt of the Photo Log, or a copy of it, from the Latent Print Examiners, the </w:t>
      </w:r>
      <w:r w:rsidR="00BA47A2">
        <w:t>Digital Image/Graphics Specialist</w:t>
      </w:r>
      <w:r>
        <w:t xml:space="preserve"> will transfer digital copies of the requested photographs, and their enhancements, if applicable, to the Latent Print Examiners using the SPEX Latent Share folder and/or USB drives. These copies will be labeled in the following format: CCBI Case Number Digital Crime Scene number (ex. </w:t>
      </w:r>
      <w:proofErr w:type="spellStart"/>
      <w:r>
        <w:t>Xxxxxxxx</w:t>
      </w:r>
      <w:proofErr w:type="spellEnd"/>
      <w:r>
        <w:t xml:space="preserve"> DCS </w:t>
      </w:r>
      <w:proofErr w:type="spellStart"/>
      <w:r>
        <w:t>xxxxxxx</w:t>
      </w:r>
      <w:proofErr w:type="spellEnd"/>
      <w:r>
        <w:t xml:space="preserve">). </w:t>
      </w:r>
      <w:r w:rsidRPr="00E64C94">
        <w:t xml:space="preserve">When copying files to a USB drive, the </w:t>
      </w:r>
      <w:r w:rsidR="00BA47A2">
        <w:t>Digital Image/Graphics Specialist</w:t>
      </w:r>
      <w:r w:rsidRPr="00E64C94">
        <w:t xml:space="preserve"> must ensure that the USB drive is blank before copying any files to it.</w:t>
      </w:r>
      <w:r>
        <w:t xml:space="preserve"> The USB drive will be given to the requesting Latent Print Examiner, if applicable. An empty Latent Jacket will be filled out by the </w:t>
      </w:r>
      <w:r w:rsidR="00BA47A2">
        <w:t>Digital Image/Graphics Specialist</w:t>
      </w:r>
      <w:r>
        <w:t xml:space="preserve"> and given to the requesting Latent Print Examiner for filing in Latent Evidence Control.</w:t>
      </w:r>
    </w:p>
    <w:p w:rsidR="00FB259F" w:rsidRDefault="00FB259F" w:rsidP="00FB259F">
      <w:pPr>
        <w:spacing w:line="240" w:lineRule="auto"/>
        <w:contextualSpacing/>
      </w:pPr>
    </w:p>
    <w:p w:rsidR="00FB259F" w:rsidRPr="00E64C94" w:rsidRDefault="00FB259F" w:rsidP="00FB259F">
      <w:pPr>
        <w:spacing w:line="240" w:lineRule="auto"/>
        <w:contextualSpacing/>
      </w:pPr>
      <w:r>
        <w:rPr>
          <w:b/>
        </w:rPr>
        <w:t>7</w:t>
      </w:r>
      <w:r w:rsidRPr="00E64C94">
        <w:rPr>
          <w:b/>
        </w:rPr>
        <w:t xml:space="preserve">.3.3 </w:t>
      </w:r>
      <w:r>
        <w:t xml:space="preserve">The </w:t>
      </w:r>
      <w:r w:rsidR="00BA47A2">
        <w:t>Digital Image/Graphics Specialist</w:t>
      </w:r>
      <w:r>
        <w:t xml:space="preserve"> will create 1:1 scaled physical copies of the digital photographs, and their enhancements, if applicable, only upon request of</w:t>
      </w:r>
      <w:r w:rsidRPr="00E64C94">
        <w:t xml:space="preserve"> the Latent Print Examiner</w:t>
      </w:r>
      <w:r>
        <w:t>.</w:t>
      </w:r>
    </w:p>
    <w:p w:rsidR="00FB259F" w:rsidRDefault="00FB259F" w:rsidP="00FB259F">
      <w:pPr>
        <w:spacing w:line="240" w:lineRule="auto"/>
        <w:contextualSpacing/>
      </w:pPr>
    </w:p>
    <w:p w:rsidR="00FB259F" w:rsidRPr="00A25606" w:rsidRDefault="00FB259F" w:rsidP="00FB259F">
      <w:pPr>
        <w:spacing w:line="240" w:lineRule="auto"/>
        <w:contextualSpacing/>
      </w:pPr>
      <w:r>
        <w:rPr>
          <w:b/>
        </w:rPr>
        <w:t>7</w:t>
      </w:r>
      <w:r w:rsidRPr="001764DB">
        <w:rPr>
          <w:b/>
        </w:rPr>
        <w:t>.3.4</w:t>
      </w:r>
      <w:r>
        <w:t xml:space="preserve">  The </w:t>
      </w:r>
      <w:r w:rsidR="00BA47A2">
        <w:t>Digital Image/Graphics Specialist</w:t>
      </w:r>
      <w:r>
        <w:t xml:space="preserve"> will create a case file folder and place his/her notes therein.  The case file folder will then be routed to Central Records.</w:t>
      </w:r>
    </w:p>
    <w:p w:rsidR="00FB259F" w:rsidRDefault="00FB259F" w:rsidP="00FB259F">
      <w:pPr>
        <w:spacing w:line="240" w:lineRule="auto"/>
        <w:contextualSpacing/>
      </w:pPr>
    </w:p>
    <w:p w:rsidR="00FB259F" w:rsidRPr="00F8199D" w:rsidRDefault="00FB259F" w:rsidP="00FB259F">
      <w:pPr>
        <w:spacing w:line="240" w:lineRule="auto"/>
        <w:contextualSpacing/>
        <w:rPr>
          <w:b/>
        </w:rPr>
      </w:pPr>
      <w:r>
        <w:rPr>
          <w:b/>
        </w:rPr>
        <w:t>7.3.5</w:t>
      </w:r>
      <w:r w:rsidRPr="00203044">
        <w:rPr>
          <w:b/>
        </w:rPr>
        <w:t xml:space="preserve"> </w:t>
      </w:r>
      <w:r w:rsidRPr="00F8199D">
        <w:rPr>
          <w:b/>
        </w:rPr>
        <w:t>References</w:t>
      </w:r>
    </w:p>
    <w:p w:rsidR="00FB259F" w:rsidRDefault="00FB259F" w:rsidP="00FB259F">
      <w:pPr>
        <w:spacing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contextualSpacing/>
        <w:rPr>
          <w:rFonts w:cstheme="minorHAnsi"/>
          <w:color w:val="000000"/>
        </w:rPr>
      </w:pPr>
      <w:r>
        <w:rPr>
          <w:rFonts w:cstheme="minorHAnsi"/>
          <w:color w:val="000000"/>
        </w:rPr>
        <w:t>Camera user manual</w:t>
      </w:r>
    </w:p>
    <w:p w:rsidR="00FB259F" w:rsidRDefault="00FB259F" w:rsidP="00FB259F">
      <w:pPr>
        <w:contextualSpacing/>
        <w:rPr>
          <w:rFonts w:cstheme="minorHAnsi"/>
          <w:color w:val="000000"/>
        </w:rPr>
      </w:pPr>
      <w:r>
        <w:rPr>
          <w:rFonts w:cstheme="minorHAnsi"/>
          <w:color w:val="000000"/>
        </w:rPr>
        <w:lastRenderedPageBreak/>
        <w:t>Software user manuals</w:t>
      </w:r>
    </w:p>
    <w:p w:rsidR="00FB259F" w:rsidRDefault="00FB259F" w:rsidP="00FB259F">
      <w:pPr>
        <w:contextualSpacing/>
        <w:rPr>
          <w:rFonts w:cstheme="minorHAnsi"/>
          <w:color w:val="000000"/>
        </w:rPr>
      </w:pPr>
      <w:r>
        <w:rPr>
          <w:rFonts w:cstheme="minorHAnsi"/>
          <w:color w:val="000000"/>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67753A"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contextualSpacing/>
        <w:rPr>
          <w:rFonts w:cstheme="minorHAnsi"/>
          <w:color w:val="000000"/>
        </w:rPr>
      </w:pPr>
    </w:p>
    <w:p w:rsidR="00FB259F" w:rsidRDefault="00FB259F" w:rsidP="00FB259F"/>
    <w:p w:rsidR="00FB259F" w:rsidRDefault="00FB259F" w:rsidP="00FB259F">
      <w:pPr>
        <w:contextualSpacing/>
        <w:rPr>
          <w:rFonts w:cstheme="minorHAnsi"/>
          <w:color w:val="000000"/>
        </w:rPr>
        <w:sectPr w:rsidR="00FB259F" w:rsidSect="00FE7482">
          <w:headerReference w:type="default" r:id="rId24"/>
          <w:headerReference w:type="first" r:id="rId25"/>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11" w:name="_Toc422830207"/>
      <w:bookmarkStart w:id="12" w:name="_Toc13660113"/>
      <w:r w:rsidRPr="003F2C39">
        <w:rPr>
          <w:color w:val="auto"/>
          <w:sz w:val="26"/>
          <w:szCs w:val="26"/>
        </w:rPr>
        <w:lastRenderedPageBreak/>
        <w:t>Chapter 8:  Reproduction of Photographs</w:t>
      </w:r>
      <w:r>
        <w:rPr>
          <w:color w:val="auto"/>
          <w:sz w:val="26"/>
          <w:szCs w:val="26"/>
        </w:rPr>
        <w:t xml:space="preserve"> and/or Scans</w:t>
      </w:r>
      <w:r w:rsidRPr="003F2C39">
        <w:rPr>
          <w:color w:val="auto"/>
          <w:sz w:val="26"/>
          <w:szCs w:val="26"/>
        </w:rPr>
        <w:t xml:space="preserve"> of Latent Prints from Items of Evidence</w:t>
      </w:r>
      <w:bookmarkEnd w:id="11"/>
      <w:bookmarkEnd w:id="12"/>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8</w:t>
      </w:r>
      <w:r w:rsidRPr="00910AA8">
        <w:rPr>
          <w:rFonts w:cstheme="minorHAnsi"/>
          <w:b/>
          <w:bCs/>
          <w:color w:val="000000"/>
        </w:rPr>
        <w:t>.1 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reproducing photographs or scans of items containing latent fingerprints for comparison purposes by Latent Print Examiners.</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8</w:t>
      </w:r>
      <w:r w:rsidRPr="00910AA8">
        <w:rPr>
          <w:rFonts w:cstheme="minorHAnsi"/>
          <w:b/>
          <w:bCs/>
          <w:color w:val="000000"/>
        </w:rPr>
        <w:t>.2 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8</w:t>
      </w:r>
      <w:r w:rsidRPr="00910AA8">
        <w:rPr>
          <w:rFonts w:cstheme="minorHAnsi"/>
          <w:b/>
          <w:bCs/>
          <w:color w:val="000000"/>
        </w:rPr>
        <w:t xml:space="preserve">.3 </w:t>
      </w:r>
      <w:r>
        <w:rPr>
          <w:rFonts w:cstheme="minorHAnsi"/>
          <w:b/>
          <w:bCs/>
          <w:color w:val="000000"/>
        </w:rPr>
        <w:t>Reproducing Photographs of Latent Prints for Comparison</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spacing w:line="240" w:lineRule="auto"/>
        <w:contextualSpacing/>
      </w:pPr>
      <w:r w:rsidRPr="00E96F8E">
        <w:rPr>
          <w:b/>
        </w:rPr>
        <w:t xml:space="preserve">8.3.1 </w:t>
      </w:r>
      <w:r w:rsidRPr="00203044">
        <w:t xml:space="preserve">The </w:t>
      </w:r>
      <w:r w:rsidR="00BA47A2">
        <w:t>Digital Image/Graphics Specialist</w:t>
      </w:r>
      <w:r w:rsidRPr="00203044">
        <w:t xml:space="preserve"> will print a Photo Log of the </w:t>
      </w:r>
      <w:r>
        <w:t xml:space="preserve">photographs and/or </w:t>
      </w:r>
      <w:r w:rsidRPr="00203044">
        <w:t xml:space="preserve">scans for the Latent Print Examiners to use to indicate the </w:t>
      </w:r>
      <w:r>
        <w:t xml:space="preserve">photographs and/or </w:t>
      </w:r>
      <w:r w:rsidRPr="00203044">
        <w:t xml:space="preserve">scans that need to be reproduced for comparison purposes. </w:t>
      </w:r>
      <w:r w:rsidRPr="00554109">
        <w:t>The Photo Log will be given to the appropriate Latent Print Examiner</w:t>
      </w:r>
      <w:r>
        <w:t xml:space="preserve"> or </w:t>
      </w:r>
      <w:r w:rsidRPr="00554109">
        <w:t>deposited in locker 69 in the evidence vault</w:t>
      </w:r>
      <w:r>
        <w:t>.</w:t>
      </w:r>
    </w:p>
    <w:p w:rsidR="00FB259F" w:rsidRDefault="00FB259F" w:rsidP="00FB259F">
      <w:pPr>
        <w:spacing w:line="240" w:lineRule="auto"/>
        <w:contextualSpacing/>
      </w:pPr>
    </w:p>
    <w:p w:rsidR="00FB259F" w:rsidRDefault="00FB259F" w:rsidP="00FB259F">
      <w:pPr>
        <w:spacing w:line="240" w:lineRule="auto"/>
        <w:contextualSpacing/>
      </w:pPr>
      <w:r w:rsidRPr="00E96F8E">
        <w:rPr>
          <w:rFonts w:cstheme="minorHAnsi"/>
          <w:b/>
          <w:bCs/>
        </w:rPr>
        <w:t xml:space="preserve">8.3.2 </w:t>
      </w:r>
      <w:r>
        <w:t xml:space="preserve">The CCBI Digital Crime Scene system assigns unique numbers to each photograph and scan imported into it as well as to any enhancements to those photographs and scans. This unique number will be used to identify the </w:t>
      </w:r>
      <w:proofErr w:type="gramStart"/>
      <w:r>
        <w:t>particular photograph</w:t>
      </w:r>
      <w:proofErr w:type="gramEnd"/>
      <w:r>
        <w:t xml:space="preserve"> or scan used for comparison purposes. Upon receipt of the Photo Log, or a copy of it, from the Latent Print Examiners, the </w:t>
      </w:r>
      <w:r w:rsidR="00BA47A2">
        <w:t>Digital Image/Graphics Specialist</w:t>
      </w:r>
      <w:r>
        <w:t xml:space="preserve"> will transfer digital copies of the requested photographs and/or scans, and their enhancements, if applicable, to the Latent Print Examiners using the SPEX Latent Share folder and/or USB drives. These copies will be labeled in the following format: CCBI Case Number Digital Crime Scene number (ex. </w:t>
      </w:r>
      <w:proofErr w:type="spellStart"/>
      <w:r>
        <w:t>Xxxxxxxx</w:t>
      </w:r>
      <w:proofErr w:type="spellEnd"/>
      <w:r>
        <w:t xml:space="preserve"> DCS </w:t>
      </w:r>
      <w:proofErr w:type="spellStart"/>
      <w:r>
        <w:t>xxxxxxx</w:t>
      </w:r>
      <w:proofErr w:type="spellEnd"/>
      <w:r>
        <w:t xml:space="preserve">). </w:t>
      </w:r>
      <w:r w:rsidRPr="00E64C94">
        <w:t xml:space="preserve">When copying files to a USB drive, the </w:t>
      </w:r>
      <w:r w:rsidR="00BA47A2">
        <w:t>Digital Image/Graphics Specialist</w:t>
      </w:r>
      <w:r w:rsidRPr="00E64C94">
        <w:t xml:space="preserve"> must ensure that the USB drive is blank before copying any files to it.</w:t>
      </w:r>
      <w:r>
        <w:t xml:space="preserve"> The USB drive will be given to the requesting Latent Print Examiner, if applicable. An empty Latent Jacket will be filled out by the </w:t>
      </w:r>
      <w:r w:rsidR="00BA47A2">
        <w:t>Digital Image/Graphics Specialist</w:t>
      </w:r>
      <w:r>
        <w:t xml:space="preserve"> and given to the requesting Latent Print Examiner for filing in Latent Evidence Control.</w:t>
      </w:r>
    </w:p>
    <w:p w:rsidR="00FB259F" w:rsidRDefault="00FB259F" w:rsidP="00FB259F">
      <w:pPr>
        <w:spacing w:line="240" w:lineRule="auto"/>
        <w:contextualSpacing/>
      </w:pPr>
    </w:p>
    <w:p w:rsidR="00FB259F" w:rsidRPr="00E64C94" w:rsidRDefault="00FB259F" w:rsidP="00FB259F">
      <w:pPr>
        <w:spacing w:line="240" w:lineRule="auto"/>
        <w:contextualSpacing/>
      </w:pPr>
      <w:r w:rsidRPr="00E64C94">
        <w:rPr>
          <w:b/>
        </w:rPr>
        <w:t xml:space="preserve">8.3.3 </w:t>
      </w:r>
      <w:r>
        <w:t xml:space="preserve">The </w:t>
      </w:r>
      <w:r w:rsidR="00BA47A2">
        <w:t>Digital Image/Graphics Specialist</w:t>
      </w:r>
      <w:r>
        <w:t xml:space="preserve"> will create 1:1 scaled physical copies of the digital photographs and/or scans, and their enhancements, if applicable, only upon request of</w:t>
      </w:r>
      <w:r w:rsidRPr="00E64C94">
        <w:t xml:space="preserve"> the Latent Print Examiner</w:t>
      </w:r>
      <w:r>
        <w:t>.</w:t>
      </w:r>
    </w:p>
    <w:p w:rsidR="00FB259F" w:rsidRDefault="00FB259F" w:rsidP="00FB259F">
      <w:pPr>
        <w:spacing w:line="240" w:lineRule="auto"/>
        <w:contextualSpacing/>
      </w:pPr>
    </w:p>
    <w:p w:rsidR="00FB259F" w:rsidRDefault="00FB259F" w:rsidP="00FB259F">
      <w:pPr>
        <w:spacing w:line="240" w:lineRule="auto"/>
        <w:contextualSpacing/>
      </w:pPr>
      <w:r>
        <w:rPr>
          <w:b/>
        </w:rPr>
        <w:t>8</w:t>
      </w:r>
      <w:r w:rsidRPr="001764DB">
        <w:rPr>
          <w:b/>
        </w:rPr>
        <w:t>.3.4</w:t>
      </w:r>
      <w:r>
        <w:t xml:space="preserve">  The </w:t>
      </w:r>
      <w:r w:rsidR="00BA47A2">
        <w:t>Digital Image/Graphics Specialist</w:t>
      </w:r>
      <w:r>
        <w:t xml:space="preserve"> will create a case file folder and place his/her notes therein.  The case file folder will then be routed to Central Records.</w:t>
      </w:r>
    </w:p>
    <w:p w:rsidR="00FB259F" w:rsidRDefault="00FB259F" w:rsidP="00FB259F">
      <w:pPr>
        <w:spacing w:line="240" w:lineRule="auto"/>
        <w:contextualSpacing/>
      </w:pPr>
    </w:p>
    <w:p w:rsidR="00FB259F" w:rsidRPr="00F8199D" w:rsidRDefault="00FB259F" w:rsidP="00FB259F">
      <w:pPr>
        <w:spacing w:line="240" w:lineRule="auto"/>
        <w:contextualSpacing/>
        <w:rPr>
          <w:b/>
        </w:rPr>
      </w:pPr>
      <w:r>
        <w:rPr>
          <w:b/>
        </w:rPr>
        <w:t>8.3.5</w:t>
      </w:r>
      <w:r w:rsidRPr="00E64C94">
        <w:rPr>
          <w:b/>
        </w:rPr>
        <w:t xml:space="preserve"> </w:t>
      </w:r>
      <w:r w:rsidRPr="00F8199D">
        <w:rPr>
          <w:b/>
        </w:rPr>
        <w:t>References</w:t>
      </w:r>
    </w:p>
    <w:p w:rsidR="00FB259F" w:rsidRDefault="00FB259F" w:rsidP="00FB259F">
      <w:pPr>
        <w:spacing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lastRenderedPageBreak/>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contextualSpacing/>
        <w:rPr>
          <w:rFonts w:cstheme="minorHAnsi"/>
          <w:color w:val="000000"/>
        </w:rPr>
      </w:pPr>
      <w:r>
        <w:rPr>
          <w:rFonts w:cstheme="minorHAnsi"/>
          <w:color w:val="000000"/>
        </w:rPr>
        <w:t>Camera user manual</w:t>
      </w:r>
    </w:p>
    <w:p w:rsidR="00FB259F" w:rsidRPr="00910AA8" w:rsidRDefault="00FB259F" w:rsidP="00FB259F">
      <w:pPr>
        <w:contextualSpacing/>
        <w:rPr>
          <w:rFonts w:cstheme="minorHAnsi"/>
          <w:color w:val="000000"/>
        </w:rPr>
      </w:pPr>
      <w:r>
        <w:rPr>
          <w:rFonts w:cstheme="minorHAnsi"/>
          <w:color w:val="000000"/>
        </w:rPr>
        <w:t>Software user manuals</w:t>
      </w:r>
    </w:p>
    <w:p w:rsidR="00FB259F" w:rsidRDefault="00FB259F" w:rsidP="00FB259F"/>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E60F1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 w:rsidR="00FB259F" w:rsidRDefault="00FB259F" w:rsidP="00FB259F">
      <w:pPr>
        <w:sectPr w:rsidR="00FB259F" w:rsidSect="00FE7482">
          <w:headerReference w:type="default" r:id="rId26"/>
          <w:headerReference w:type="first" r:id="rId27"/>
          <w:pgSz w:w="12240" w:h="15840"/>
          <w:pgMar w:top="2448" w:right="1440" w:bottom="1440" w:left="1440" w:header="720" w:footer="720" w:gutter="0"/>
          <w:cols w:space="720"/>
          <w:titlePg/>
          <w:docGrid w:linePitch="360"/>
        </w:sectPr>
      </w:pPr>
    </w:p>
    <w:p w:rsidR="00112DF2" w:rsidRPr="001F4E9A" w:rsidRDefault="00112DF2" w:rsidP="00112DF2">
      <w:pPr>
        <w:pStyle w:val="Heading1"/>
        <w:jc w:val="center"/>
        <w:rPr>
          <w:color w:val="auto"/>
          <w:sz w:val="26"/>
          <w:szCs w:val="26"/>
        </w:rPr>
      </w:pPr>
      <w:bookmarkStart w:id="13" w:name="_Toc422830208"/>
      <w:bookmarkStart w:id="14" w:name="_Toc13660114"/>
      <w:r w:rsidRPr="001F4E9A">
        <w:rPr>
          <w:color w:val="auto"/>
          <w:sz w:val="26"/>
          <w:szCs w:val="26"/>
        </w:rPr>
        <w:lastRenderedPageBreak/>
        <w:t>Chapter 9:</w:t>
      </w:r>
      <w:bookmarkEnd w:id="13"/>
      <w:bookmarkEnd w:id="14"/>
      <w:r w:rsidRPr="001F4E9A">
        <w:rPr>
          <w:color w:val="auto"/>
          <w:sz w:val="26"/>
          <w:szCs w:val="26"/>
        </w:rPr>
        <w:t xml:space="preserve"> Scanning Post-Mortem Prints</w:t>
      </w:r>
    </w:p>
    <w:p w:rsidR="00112DF2" w:rsidRPr="001F4E9A" w:rsidRDefault="00112DF2" w:rsidP="00112DF2">
      <w:pPr>
        <w:autoSpaceDE w:val="0"/>
        <w:autoSpaceDN w:val="0"/>
        <w:adjustRightInd w:val="0"/>
        <w:spacing w:after="0" w:line="240" w:lineRule="auto"/>
        <w:contextualSpacing/>
        <w:rPr>
          <w:rFonts w:cstheme="minorHAnsi"/>
          <w:b/>
          <w:bCs/>
          <w:strike/>
        </w:rPr>
      </w:pPr>
    </w:p>
    <w:p w:rsidR="00112DF2" w:rsidRPr="001F4E9A" w:rsidRDefault="00112DF2" w:rsidP="00112DF2">
      <w:pPr>
        <w:autoSpaceDE w:val="0"/>
        <w:autoSpaceDN w:val="0"/>
        <w:adjustRightInd w:val="0"/>
        <w:spacing w:after="0" w:line="240" w:lineRule="auto"/>
        <w:contextualSpacing/>
        <w:rPr>
          <w:rFonts w:cstheme="minorHAnsi"/>
          <w:b/>
          <w:bCs/>
        </w:rPr>
      </w:pPr>
      <w:r w:rsidRPr="001F4E9A">
        <w:rPr>
          <w:rFonts w:cstheme="minorHAnsi"/>
          <w:b/>
          <w:bCs/>
        </w:rPr>
        <w:t>9.1 Purpose</w:t>
      </w:r>
    </w:p>
    <w:p w:rsidR="00112DF2" w:rsidRPr="001F4E9A" w:rsidRDefault="00112DF2" w:rsidP="00112DF2">
      <w:pPr>
        <w:autoSpaceDE w:val="0"/>
        <w:autoSpaceDN w:val="0"/>
        <w:adjustRightInd w:val="0"/>
        <w:spacing w:after="0" w:line="240" w:lineRule="auto"/>
        <w:contextualSpacing/>
        <w:rPr>
          <w:rFonts w:cstheme="minorHAnsi"/>
          <w:strike/>
        </w:rPr>
      </w:pPr>
    </w:p>
    <w:p w:rsidR="00112DF2" w:rsidRPr="001F4E9A" w:rsidRDefault="00112DF2" w:rsidP="00112DF2">
      <w:pPr>
        <w:autoSpaceDE w:val="0"/>
        <w:autoSpaceDN w:val="0"/>
        <w:adjustRightInd w:val="0"/>
        <w:spacing w:after="0" w:line="240" w:lineRule="auto"/>
        <w:contextualSpacing/>
        <w:rPr>
          <w:rFonts w:cstheme="minorHAnsi"/>
        </w:rPr>
      </w:pPr>
      <w:r w:rsidRPr="001F4E9A">
        <w:rPr>
          <w:rFonts w:cstheme="minorHAnsi"/>
        </w:rPr>
        <w:t>This section describes an overview of the methodology used in scanning post mortem prints into CCBI Digital Crime Scene System.</w:t>
      </w:r>
    </w:p>
    <w:p w:rsidR="00112DF2" w:rsidRPr="001F4E9A" w:rsidRDefault="00112DF2" w:rsidP="00112DF2">
      <w:pPr>
        <w:autoSpaceDE w:val="0"/>
        <w:autoSpaceDN w:val="0"/>
        <w:adjustRightInd w:val="0"/>
        <w:spacing w:after="0" w:line="240" w:lineRule="auto"/>
        <w:contextualSpacing/>
        <w:rPr>
          <w:rFonts w:cstheme="minorHAnsi"/>
          <w:strike/>
        </w:rPr>
      </w:pPr>
    </w:p>
    <w:p w:rsidR="00112DF2" w:rsidRPr="001F4E9A" w:rsidRDefault="00112DF2" w:rsidP="00112DF2">
      <w:pPr>
        <w:autoSpaceDE w:val="0"/>
        <w:autoSpaceDN w:val="0"/>
        <w:adjustRightInd w:val="0"/>
        <w:spacing w:after="0" w:line="240" w:lineRule="auto"/>
        <w:contextualSpacing/>
        <w:rPr>
          <w:rFonts w:cstheme="minorHAnsi"/>
          <w:b/>
          <w:bCs/>
        </w:rPr>
      </w:pPr>
      <w:r w:rsidRPr="001F4E9A">
        <w:rPr>
          <w:rFonts w:cstheme="minorHAnsi"/>
          <w:b/>
          <w:bCs/>
        </w:rPr>
        <w:t>9.2 Scope</w:t>
      </w:r>
    </w:p>
    <w:p w:rsidR="00112DF2" w:rsidRPr="001F4E9A" w:rsidRDefault="00112DF2" w:rsidP="00112DF2">
      <w:pPr>
        <w:autoSpaceDE w:val="0"/>
        <w:autoSpaceDN w:val="0"/>
        <w:adjustRightInd w:val="0"/>
        <w:spacing w:after="0" w:line="240" w:lineRule="auto"/>
        <w:contextualSpacing/>
        <w:rPr>
          <w:rFonts w:cstheme="minorHAnsi"/>
          <w:strike/>
        </w:rPr>
      </w:pPr>
    </w:p>
    <w:p w:rsidR="00112DF2" w:rsidRPr="001F4E9A" w:rsidRDefault="00112DF2" w:rsidP="00112DF2">
      <w:pPr>
        <w:autoSpaceDE w:val="0"/>
        <w:autoSpaceDN w:val="0"/>
        <w:adjustRightInd w:val="0"/>
        <w:spacing w:after="0" w:line="240" w:lineRule="auto"/>
        <w:contextualSpacing/>
        <w:rPr>
          <w:rFonts w:cstheme="minorHAnsi"/>
        </w:rPr>
      </w:pPr>
      <w:r w:rsidRPr="001F4E9A">
        <w:rPr>
          <w:rFonts w:cstheme="minorHAnsi"/>
        </w:rPr>
        <w:t>This is information defining the structure of the processing methodology.</w:t>
      </w:r>
    </w:p>
    <w:p w:rsidR="00112DF2" w:rsidRPr="001F4E9A" w:rsidRDefault="00112DF2" w:rsidP="00112DF2">
      <w:pPr>
        <w:autoSpaceDE w:val="0"/>
        <w:autoSpaceDN w:val="0"/>
        <w:adjustRightInd w:val="0"/>
        <w:spacing w:after="0" w:line="240" w:lineRule="auto"/>
        <w:contextualSpacing/>
        <w:rPr>
          <w:rFonts w:cstheme="minorHAnsi"/>
          <w:b/>
          <w:bCs/>
          <w:strike/>
        </w:rPr>
      </w:pPr>
    </w:p>
    <w:p w:rsidR="00112DF2" w:rsidRPr="001F4E9A" w:rsidRDefault="00112DF2" w:rsidP="00112DF2">
      <w:pPr>
        <w:autoSpaceDE w:val="0"/>
        <w:autoSpaceDN w:val="0"/>
        <w:adjustRightInd w:val="0"/>
        <w:spacing w:after="0" w:line="240" w:lineRule="auto"/>
        <w:contextualSpacing/>
        <w:rPr>
          <w:rFonts w:cstheme="minorHAnsi"/>
          <w:b/>
          <w:bCs/>
        </w:rPr>
      </w:pPr>
      <w:r w:rsidRPr="001F4E9A">
        <w:rPr>
          <w:rFonts w:cstheme="minorHAnsi"/>
          <w:b/>
          <w:bCs/>
        </w:rPr>
        <w:t>9.3 Scanning Post Mortem Prints</w:t>
      </w:r>
    </w:p>
    <w:p w:rsidR="00112DF2" w:rsidRPr="001F4E9A" w:rsidRDefault="00112DF2" w:rsidP="00112DF2">
      <w:pPr>
        <w:autoSpaceDE w:val="0"/>
        <w:autoSpaceDN w:val="0"/>
        <w:adjustRightInd w:val="0"/>
        <w:spacing w:after="0" w:line="240" w:lineRule="auto"/>
        <w:contextualSpacing/>
        <w:rPr>
          <w:rFonts w:cstheme="minorHAnsi"/>
          <w:b/>
          <w:bCs/>
          <w:strike/>
        </w:rPr>
      </w:pPr>
    </w:p>
    <w:p w:rsidR="00112DF2" w:rsidRPr="001F4E9A" w:rsidRDefault="00112DF2" w:rsidP="00112DF2">
      <w:pPr>
        <w:autoSpaceDE w:val="0"/>
        <w:autoSpaceDN w:val="0"/>
        <w:adjustRightInd w:val="0"/>
        <w:spacing w:after="0" w:line="240" w:lineRule="auto"/>
        <w:contextualSpacing/>
      </w:pPr>
      <w:r w:rsidRPr="001F4E9A">
        <w:rPr>
          <w:rFonts w:cstheme="minorHAnsi"/>
          <w:b/>
          <w:bCs/>
        </w:rPr>
        <w:t xml:space="preserve">9.3.1 </w:t>
      </w:r>
      <w:r w:rsidRPr="001F4E9A">
        <w:t>The Digital Image/Graphics Specialist receives the post mortem prints from Latent Evidence Control or from a Latent Print Examiner or Latent Print Supervisor. The Digital Image/Graphics Specialist fills out the applicable chain of custody form for this evidence.</w:t>
      </w:r>
    </w:p>
    <w:p w:rsidR="00112DF2" w:rsidRPr="001F4E9A" w:rsidRDefault="00112DF2" w:rsidP="00112DF2">
      <w:pPr>
        <w:spacing w:line="240" w:lineRule="auto"/>
        <w:contextualSpacing/>
        <w:rPr>
          <w:strike/>
        </w:rPr>
      </w:pPr>
    </w:p>
    <w:p w:rsidR="00112DF2" w:rsidRPr="001F4E9A" w:rsidRDefault="00112DF2" w:rsidP="00112DF2">
      <w:pPr>
        <w:spacing w:line="240" w:lineRule="auto"/>
        <w:contextualSpacing/>
      </w:pPr>
      <w:r w:rsidRPr="001F4E9A">
        <w:rPr>
          <w:b/>
        </w:rPr>
        <w:t>9.3.2</w:t>
      </w:r>
      <w:r w:rsidRPr="001F4E9A">
        <w:rPr>
          <w:strike/>
        </w:rPr>
        <w:t xml:space="preserve"> </w:t>
      </w:r>
      <w:r w:rsidRPr="001F4E9A">
        <w:t>The Digital Image/Graphics Specialist scans the post mortem prints overall and individually into the CCBI Digital Crime Scene system at the appropriate resolution for latent comparison, using a scale if possible.</w:t>
      </w:r>
    </w:p>
    <w:p w:rsidR="00112DF2" w:rsidRPr="001F4E9A" w:rsidRDefault="00112DF2" w:rsidP="00112DF2">
      <w:pPr>
        <w:spacing w:line="240" w:lineRule="auto"/>
        <w:contextualSpacing/>
        <w:rPr>
          <w:strike/>
          <w:highlight w:val="yellow"/>
        </w:rPr>
      </w:pPr>
    </w:p>
    <w:p w:rsidR="00112DF2" w:rsidRPr="001F4E9A" w:rsidRDefault="00112DF2" w:rsidP="00112DF2">
      <w:pPr>
        <w:spacing w:line="240" w:lineRule="auto"/>
        <w:contextualSpacing/>
      </w:pPr>
      <w:r w:rsidRPr="001F4E9A">
        <w:rPr>
          <w:b/>
        </w:rPr>
        <w:t>9.3.3</w:t>
      </w:r>
      <w:r w:rsidRPr="001F4E9A">
        <w:t xml:space="preserve"> The Digital Image/Graphics Specialist will return the post mortem prints to the appropriate location in Latent Evidence Control with a copy of the chain of custody. The original chain of custody will be sent to Records.</w:t>
      </w:r>
    </w:p>
    <w:p w:rsidR="00112DF2" w:rsidRPr="001F4E9A" w:rsidRDefault="00112DF2" w:rsidP="00112DF2">
      <w:pPr>
        <w:spacing w:line="240" w:lineRule="auto"/>
        <w:contextualSpacing/>
        <w:rPr>
          <w:strike/>
        </w:rPr>
      </w:pPr>
    </w:p>
    <w:p w:rsidR="00112DF2" w:rsidRPr="001F4E9A" w:rsidRDefault="00112DF2" w:rsidP="00112DF2">
      <w:pPr>
        <w:spacing w:line="240" w:lineRule="auto"/>
        <w:contextualSpacing/>
      </w:pPr>
      <w:r w:rsidRPr="001F4E9A">
        <w:rPr>
          <w:b/>
        </w:rPr>
        <w:t>9.3.4</w:t>
      </w:r>
      <w:r w:rsidRPr="001F4E9A">
        <w:t xml:space="preserve"> The Digital Image/Graphics Specialist will create a journal entry in the CCBI Digital Crime Scene System under the Call ID containing the scans with details of this process.</w:t>
      </w:r>
    </w:p>
    <w:p w:rsidR="00112DF2" w:rsidRPr="001F4E9A" w:rsidRDefault="00112DF2" w:rsidP="00112DF2">
      <w:pPr>
        <w:spacing w:line="240" w:lineRule="auto"/>
        <w:contextualSpacing/>
        <w:rPr>
          <w:strike/>
        </w:rPr>
      </w:pPr>
    </w:p>
    <w:p w:rsidR="00112DF2" w:rsidRPr="001F4E9A" w:rsidRDefault="00112DF2" w:rsidP="00112DF2">
      <w:pPr>
        <w:spacing w:line="240" w:lineRule="auto"/>
        <w:contextualSpacing/>
        <w:rPr>
          <w:b/>
        </w:rPr>
      </w:pPr>
      <w:r w:rsidRPr="001F4E9A">
        <w:rPr>
          <w:b/>
        </w:rPr>
        <w:t>9.3.5 References</w:t>
      </w:r>
    </w:p>
    <w:p w:rsidR="00112DF2" w:rsidRPr="001F4E9A" w:rsidRDefault="00112DF2" w:rsidP="00112DF2">
      <w:pPr>
        <w:spacing w:line="240" w:lineRule="auto"/>
        <w:contextualSpacing/>
      </w:pPr>
      <w:bookmarkStart w:id="15" w:name="_GoBack"/>
      <w:bookmarkEnd w:id="15"/>
    </w:p>
    <w:p w:rsidR="00112DF2" w:rsidRPr="001F4E9A" w:rsidRDefault="00112DF2" w:rsidP="00112DF2">
      <w:pPr>
        <w:autoSpaceDE w:val="0"/>
        <w:autoSpaceDN w:val="0"/>
        <w:adjustRightInd w:val="0"/>
        <w:spacing w:after="0" w:line="240" w:lineRule="auto"/>
        <w:contextualSpacing/>
        <w:rPr>
          <w:rFonts w:cstheme="minorHAnsi"/>
        </w:rPr>
      </w:pPr>
      <w:r w:rsidRPr="001F4E9A">
        <w:rPr>
          <w:rFonts w:cstheme="minorHAnsi"/>
        </w:rPr>
        <w:t>CCBI Crime Laboratory Administrative Procedures Manual</w:t>
      </w:r>
    </w:p>
    <w:p w:rsidR="00112DF2" w:rsidRPr="001F4E9A" w:rsidRDefault="00112DF2" w:rsidP="00112DF2">
      <w:pPr>
        <w:autoSpaceDE w:val="0"/>
        <w:autoSpaceDN w:val="0"/>
        <w:adjustRightInd w:val="0"/>
        <w:spacing w:after="0" w:line="240" w:lineRule="auto"/>
        <w:contextualSpacing/>
        <w:rPr>
          <w:rFonts w:cstheme="minorHAnsi"/>
        </w:rPr>
      </w:pPr>
      <w:r w:rsidRPr="001F4E9A">
        <w:rPr>
          <w:rFonts w:cstheme="minorHAnsi"/>
        </w:rPr>
        <w:t>CCBI Forensic Science Quality Manual</w:t>
      </w:r>
    </w:p>
    <w:p w:rsidR="00112DF2" w:rsidRPr="001F4E9A" w:rsidRDefault="00112DF2" w:rsidP="00112DF2">
      <w:pPr>
        <w:contextualSpacing/>
        <w:rPr>
          <w:rFonts w:cstheme="minorHAnsi"/>
        </w:rPr>
      </w:pPr>
      <w:r w:rsidRPr="001F4E9A">
        <w:rPr>
          <w:rFonts w:cstheme="minorHAnsi"/>
        </w:rPr>
        <w:t>Camera user manual</w:t>
      </w:r>
    </w:p>
    <w:p w:rsidR="00112DF2" w:rsidRPr="001F4E9A" w:rsidRDefault="00112DF2" w:rsidP="00112DF2">
      <w:pPr>
        <w:spacing w:line="240" w:lineRule="auto"/>
        <w:contextualSpacing/>
        <w:rPr>
          <w:rFonts w:cstheme="minorHAnsi"/>
        </w:rPr>
      </w:pPr>
      <w:r w:rsidRPr="001F4E9A">
        <w:rPr>
          <w:rFonts w:cstheme="minorHAnsi"/>
        </w:rPr>
        <w:t>Software user manuals</w:t>
      </w:r>
    </w:p>
    <w:p w:rsidR="00112DF2" w:rsidRPr="001F4E9A" w:rsidRDefault="00112DF2" w:rsidP="00112DF2">
      <w:pPr>
        <w:spacing w:line="240" w:lineRule="auto"/>
        <w:contextualSpacing/>
        <w:rPr>
          <w:rFonts w:cstheme="minorHAnsi"/>
          <w:strike/>
        </w:rPr>
      </w:pPr>
    </w:p>
    <w:p w:rsidR="00112DF2" w:rsidRPr="001F4E9A" w:rsidRDefault="00112DF2" w:rsidP="00112DF2">
      <w:pPr>
        <w:spacing w:line="240" w:lineRule="auto"/>
        <w:contextualSpacing/>
        <w:rPr>
          <w:strike/>
        </w:rPr>
      </w:pPr>
    </w:p>
    <w:p w:rsidR="00112DF2" w:rsidRPr="001F4E9A" w:rsidRDefault="00112DF2" w:rsidP="00112DF2">
      <w:r w:rsidRPr="001F4E9A">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112DF2" w:rsidRPr="001F4E9A" w:rsidTr="00763AFA">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112DF2" w:rsidRPr="001F4E9A" w:rsidRDefault="00112DF2" w:rsidP="00763AFA">
            <w:pPr>
              <w:spacing w:line="120" w:lineRule="exact"/>
              <w:jc w:val="both"/>
            </w:pPr>
          </w:p>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rPr>
                <w:b/>
                <w:bCs/>
              </w:rPr>
              <w:t>Revision History</w:t>
            </w:r>
          </w:p>
        </w:tc>
      </w:tr>
      <w:tr w:rsidR="00112DF2" w:rsidRPr="001F4E9A" w:rsidTr="00763AFA">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112DF2" w:rsidRPr="001F4E9A" w:rsidRDefault="00112DF2" w:rsidP="00763AFA">
            <w:pPr>
              <w:spacing w:line="120" w:lineRule="exact"/>
              <w:jc w:val="both"/>
            </w:pPr>
          </w:p>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112DF2" w:rsidRPr="001F4E9A" w:rsidRDefault="00112DF2" w:rsidP="00763AFA">
            <w:pPr>
              <w:spacing w:line="120" w:lineRule="exact"/>
              <w:jc w:val="both"/>
            </w:pPr>
          </w:p>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Version</w:t>
            </w:r>
          </w:p>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112DF2" w:rsidRPr="001F4E9A" w:rsidRDefault="00112DF2" w:rsidP="00763AFA">
            <w:pPr>
              <w:spacing w:line="120" w:lineRule="exact"/>
              <w:jc w:val="both"/>
            </w:pPr>
          </w:p>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Reason</w:t>
            </w:r>
          </w:p>
        </w:tc>
      </w:tr>
      <w:tr w:rsidR="00112DF2" w:rsidRPr="001F4E9A" w:rsidTr="00763AFA">
        <w:tc>
          <w:tcPr>
            <w:tcW w:w="225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1/1/20</w:t>
            </w:r>
            <w:r>
              <w:t>20</w:t>
            </w:r>
          </w:p>
        </w:tc>
        <w:tc>
          <w:tcPr>
            <w:tcW w:w="126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sidRPr="001F4E9A">
              <w:t>1</w:t>
            </w:r>
          </w:p>
        </w:tc>
        <w:tc>
          <w:tcPr>
            <w:tcW w:w="594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 xml:space="preserve">Archived </w:t>
            </w:r>
            <w:r w:rsidRPr="001F4E9A">
              <w:t>chapter about Reproduction of Shoe Impressions and add</w:t>
            </w:r>
            <w:r>
              <w:t xml:space="preserve">ed </w:t>
            </w:r>
            <w:r>
              <w:t xml:space="preserve">this </w:t>
            </w:r>
            <w:r>
              <w:t>c</w:t>
            </w:r>
            <w:r w:rsidRPr="001F4E9A">
              <w:t xml:space="preserve">hapter concerning </w:t>
            </w:r>
            <w:r>
              <w:t xml:space="preserve">Scanning </w:t>
            </w:r>
            <w:r w:rsidRPr="001F4E9A">
              <w:t xml:space="preserve">Post-Mortem </w:t>
            </w:r>
            <w:r>
              <w:t>P</w:t>
            </w:r>
            <w:r w:rsidRPr="001F4E9A">
              <w:t>rints</w:t>
            </w:r>
          </w:p>
        </w:tc>
      </w:tr>
      <w:tr w:rsidR="00112DF2" w:rsidRPr="001F4E9A" w:rsidTr="00763AFA">
        <w:tc>
          <w:tcPr>
            <w:tcW w:w="225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112DF2" w:rsidRPr="001F4E9A" w:rsidTr="00763AFA">
        <w:tc>
          <w:tcPr>
            <w:tcW w:w="225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112DF2" w:rsidRPr="001F4E9A" w:rsidTr="00763AFA">
        <w:tc>
          <w:tcPr>
            <w:tcW w:w="225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112DF2" w:rsidRPr="001F4E9A" w:rsidRDefault="00112DF2" w:rsidP="00763AFA">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112DF2" w:rsidRPr="001F4E9A" w:rsidRDefault="00112DF2" w:rsidP="00112DF2"/>
    <w:p w:rsidR="00112DF2" w:rsidRDefault="00112DF2" w:rsidP="00112DF2"/>
    <w:p w:rsidR="00FB259F" w:rsidRDefault="00FB259F" w:rsidP="00FB259F">
      <w:pPr>
        <w:sectPr w:rsidR="00FB259F" w:rsidSect="00FE7482">
          <w:headerReference w:type="default" r:id="rId28"/>
          <w:headerReference w:type="first" r:id="rId29"/>
          <w:pgSz w:w="12240" w:h="15840"/>
          <w:pgMar w:top="2448" w:right="1440" w:bottom="1440" w:left="1440" w:header="720" w:footer="720" w:gutter="0"/>
          <w:cols w:space="720"/>
          <w:titlePg/>
          <w:docGrid w:linePitch="360"/>
        </w:sectPr>
      </w:pPr>
    </w:p>
    <w:p w:rsidR="00FB259F" w:rsidRPr="003F2C39" w:rsidRDefault="00FB259F" w:rsidP="00FB259F">
      <w:pPr>
        <w:pStyle w:val="Heading1"/>
        <w:jc w:val="center"/>
        <w:rPr>
          <w:color w:val="auto"/>
          <w:sz w:val="26"/>
          <w:szCs w:val="26"/>
        </w:rPr>
      </w:pPr>
      <w:bookmarkStart w:id="16" w:name="_Toc13660115"/>
      <w:bookmarkStart w:id="17" w:name="_Toc422830209"/>
      <w:r w:rsidRPr="003F2C39">
        <w:rPr>
          <w:color w:val="auto"/>
          <w:sz w:val="26"/>
          <w:szCs w:val="26"/>
        </w:rPr>
        <w:lastRenderedPageBreak/>
        <w:t>Chapter 10:  Handling of Digital Submissions of Ten Print Cards from External Agencies for Comparison Purposes</w:t>
      </w:r>
      <w:bookmarkEnd w:id="16"/>
    </w:p>
    <w:p w:rsidR="00FB259F" w:rsidRPr="003F2C39" w:rsidRDefault="00FB259F" w:rsidP="00FB259F">
      <w:pPr>
        <w:autoSpaceDE w:val="0"/>
        <w:autoSpaceDN w:val="0"/>
        <w:adjustRightInd w:val="0"/>
        <w:spacing w:after="0" w:line="240" w:lineRule="auto"/>
        <w:contextualSpacing/>
        <w:jc w:val="center"/>
        <w:rPr>
          <w:rFonts w:cstheme="minorHAnsi"/>
          <w:b/>
          <w:bCs/>
          <w:sz w:val="26"/>
          <w:szCs w:val="26"/>
        </w:rPr>
      </w:pPr>
    </w:p>
    <w:p w:rsidR="00FB259F" w:rsidRPr="00C30F50" w:rsidRDefault="00FB259F" w:rsidP="00FB259F">
      <w:pPr>
        <w:autoSpaceDE w:val="0"/>
        <w:autoSpaceDN w:val="0"/>
        <w:adjustRightInd w:val="0"/>
        <w:spacing w:after="0" w:line="240" w:lineRule="auto"/>
        <w:contextualSpacing/>
        <w:rPr>
          <w:rFonts w:cstheme="minorHAnsi"/>
          <w:b/>
          <w:bCs/>
        </w:rPr>
      </w:pPr>
      <w:r w:rsidRPr="00C30F50">
        <w:rPr>
          <w:rFonts w:cstheme="minorHAnsi"/>
          <w:b/>
          <w:bCs/>
        </w:rPr>
        <w:t>10.1 Purpose</w:t>
      </w:r>
    </w:p>
    <w:p w:rsidR="00FB259F" w:rsidRPr="00C30F50" w:rsidRDefault="00FB259F" w:rsidP="00FB259F">
      <w:pPr>
        <w:autoSpaceDE w:val="0"/>
        <w:autoSpaceDN w:val="0"/>
        <w:adjustRightInd w:val="0"/>
        <w:spacing w:after="0" w:line="240" w:lineRule="auto"/>
        <w:contextualSpacing/>
        <w:rPr>
          <w:rFonts w:cstheme="minorHAnsi"/>
        </w:rPr>
      </w:pPr>
    </w:p>
    <w:p w:rsidR="00FB259F" w:rsidRPr="00C30F50" w:rsidRDefault="00FB259F" w:rsidP="00FB259F">
      <w:pPr>
        <w:autoSpaceDE w:val="0"/>
        <w:autoSpaceDN w:val="0"/>
        <w:adjustRightInd w:val="0"/>
        <w:spacing w:after="0" w:line="240" w:lineRule="auto"/>
        <w:contextualSpacing/>
        <w:rPr>
          <w:rFonts w:cstheme="minorHAnsi"/>
        </w:rPr>
      </w:pPr>
      <w:r w:rsidRPr="00C30F50">
        <w:rPr>
          <w:rFonts w:cstheme="minorHAnsi"/>
        </w:rPr>
        <w:t>This section describes an overview of the handling of digital submissions of Ten Print cards from external agencies for comparison purposes by the Latent Print Examiners.</w:t>
      </w:r>
    </w:p>
    <w:p w:rsidR="00FB259F" w:rsidRPr="00C30F50" w:rsidRDefault="00FB259F" w:rsidP="00FB259F">
      <w:pPr>
        <w:autoSpaceDE w:val="0"/>
        <w:autoSpaceDN w:val="0"/>
        <w:adjustRightInd w:val="0"/>
        <w:spacing w:after="0" w:line="240" w:lineRule="auto"/>
        <w:contextualSpacing/>
        <w:rPr>
          <w:rFonts w:cstheme="minorHAnsi"/>
        </w:rPr>
      </w:pPr>
    </w:p>
    <w:p w:rsidR="00FB259F" w:rsidRPr="00C30F50" w:rsidRDefault="00FB259F" w:rsidP="00FB259F">
      <w:pPr>
        <w:autoSpaceDE w:val="0"/>
        <w:autoSpaceDN w:val="0"/>
        <w:adjustRightInd w:val="0"/>
        <w:spacing w:after="0" w:line="240" w:lineRule="auto"/>
        <w:contextualSpacing/>
        <w:rPr>
          <w:rFonts w:cstheme="minorHAnsi"/>
          <w:b/>
          <w:bCs/>
        </w:rPr>
      </w:pPr>
      <w:r w:rsidRPr="00C30F50">
        <w:rPr>
          <w:rFonts w:cstheme="minorHAnsi"/>
          <w:b/>
          <w:bCs/>
        </w:rPr>
        <w:t>10.2 Scope</w:t>
      </w:r>
    </w:p>
    <w:p w:rsidR="00FB259F" w:rsidRPr="00C30F50" w:rsidRDefault="00FB259F" w:rsidP="00FB259F">
      <w:pPr>
        <w:autoSpaceDE w:val="0"/>
        <w:autoSpaceDN w:val="0"/>
        <w:adjustRightInd w:val="0"/>
        <w:spacing w:after="0" w:line="240" w:lineRule="auto"/>
        <w:contextualSpacing/>
        <w:rPr>
          <w:rFonts w:cstheme="minorHAnsi"/>
        </w:rPr>
      </w:pPr>
    </w:p>
    <w:p w:rsidR="00FB259F" w:rsidRPr="00C30F50" w:rsidRDefault="00FB259F" w:rsidP="00FB259F">
      <w:pPr>
        <w:autoSpaceDE w:val="0"/>
        <w:autoSpaceDN w:val="0"/>
        <w:adjustRightInd w:val="0"/>
        <w:spacing w:after="0" w:line="240" w:lineRule="auto"/>
        <w:contextualSpacing/>
        <w:rPr>
          <w:rFonts w:cstheme="minorHAnsi"/>
        </w:rPr>
      </w:pPr>
      <w:r w:rsidRPr="00C30F50">
        <w:rPr>
          <w:rFonts w:cstheme="minorHAnsi"/>
        </w:rPr>
        <w:t>This is information defining the handling of digitally submitted ten print cards from external agencies.</w:t>
      </w:r>
    </w:p>
    <w:p w:rsidR="00FB259F" w:rsidRPr="00C30F50" w:rsidRDefault="00FB259F" w:rsidP="00FB259F">
      <w:pPr>
        <w:autoSpaceDE w:val="0"/>
        <w:autoSpaceDN w:val="0"/>
        <w:adjustRightInd w:val="0"/>
        <w:spacing w:after="0" w:line="240" w:lineRule="auto"/>
        <w:contextualSpacing/>
        <w:rPr>
          <w:rFonts w:cstheme="minorHAnsi"/>
          <w:b/>
          <w:bCs/>
        </w:rPr>
      </w:pPr>
    </w:p>
    <w:p w:rsidR="00FB259F" w:rsidRPr="00C30F50" w:rsidRDefault="00FB259F" w:rsidP="00FB259F">
      <w:pPr>
        <w:autoSpaceDE w:val="0"/>
        <w:autoSpaceDN w:val="0"/>
        <w:adjustRightInd w:val="0"/>
        <w:spacing w:after="0" w:line="240" w:lineRule="auto"/>
        <w:contextualSpacing/>
        <w:rPr>
          <w:rFonts w:cstheme="minorHAnsi"/>
          <w:b/>
          <w:bCs/>
        </w:rPr>
      </w:pPr>
      <w:r w:rsidRPr="00C30F50">
        <w:rPr>
          <w:rFonts w:cstheme="minorHAnsi"/>
          <w:b/>
          <w:bCs/>
        </w:rPr>
        <w:t>10.3 Handling Digital Submissions of Ten Print Cards</w:t>
      </w:r>
    </w:p>
    <w:p w:rsidR="00FB259F" w:rsidRPr="00C30F50" w:rsidRDefault="00FB259F" w:rsidP="00FB259F">
      <w:pPr>
        <w:autoSpaceDE w:val="0"/>
        <w:autoSpaceDN w:val="0"/>
        <w:adjustRightInd w:val="0"/>
        <w:spacing w:after="0" w:line="240" w:lineRule="auto"/>
        <w:contextualSpacing/>
        <w:rPr>
          <w:rFonts w:cstheme="minorHAnsi"/>
          <w:b/>
          <w:bCs/>
        </w:rPr>
      </w:pPr>
    </w:p>
    <w:p w:rsidR="00FB259F" w:rsidRPr="00C30F50" w:rsidRDefault="00FB259F" w:rsidP="00FB259F">
      <w:pPr>
        <w:autoSpaceDE w:val="0"/>
        <w:autoSpaceDN w:val="0"/>
        <w:adjustRightInd w:val="0"/>
        <w:spacing w:after="0" w:line="240" w:lineRule="auto"/>
        <w:contextualSpacing/>
      </w:pPr>
      <w:r w:rsidRPr="00C30F50">
        <w:rPr>
          <w:rFonts w:cstheme="minorHAnsi"/>
          <w:b/>
          <w:bCs/>
        </w:rPr>
        <w:t xml:space="preserve">10.3.1 </w:t>
      </w:r>
      <w:r w:rsidRPr="00C30F50">
        <w:rPr>
          <w:rFonts w:cstheme="minorHAnsi"/>
          <w:bCs/>
        </w:rPr>
        <w:t>Digital ten prints cards will be submitted for comparison through the secur</w:t>
      </w:r>
      <w:r>
        <w:rPr>
          <w:rFonts w:cstheme="minorHAnsi"/>
          <w:bCs/>
        </w:rPr>
        <w:t>e URL as described in Chapter 14</w:t>
      </w:r>
      <w:r w:rsidRPr="00C30F50">
        <w:rPr>
          <w:rFonts w:cstheme="minorHAnsi"/>
          <w:bCs/>
        </w:rPr>
        <w:t xml:space="preserve">: Digital Submission of Evidence. </w:t>
      </w:r>
    </w:p>
    <w:p w:rsidR="00FB259F" w:rsidRPr="00C30F50" w:rsidRDefault="00FB259F" w:rsidP="00FB259F">
      <w:pPr>
        <w:spacing w:line="240" w:lineRule="auto"/>
        <w:contextualSpacing/>
      </w:pPr>
    </w:p>
    <w:p w:rsidR="00FB259F" w:rsidRPr="00D7553F" w:rsidRDefault="00FB259F" w:rsidP="00FB259F">
      <w:pPr>
        <w:spacing w:line="240" w:lineRule="auto"/>
        <w:contextualSpacing/>
        <w:rPr>
          <w:highlight w:val="yellow"/>
        </w:rPr>
      </w:pPr>
      <w:r w:rsidRPr="008C7093">
        <w:rPr>
          <w:b/>
        </w:rPr>
        <w:t>10.3.2</w:t>
      </w:r>
      <w:r w:rsidRPr="008C7093">
        <w:t xml:space="preserve"> The </w:t>
      </w:r>
      <w:r w:rsidR="00BA47A2">
        <w:t>Digital Image/Graphics Specialist</w:t>
      </w:r>
      <w:r w:rsidRPr="008C7093">
        <w:t xml:space="preserve"> print out the CCBI-002 Laboratory Examination Request that is uploaded with the </w:t>
      </w:r>
      <w:proofErr w:type="gramStart"/>
      <w:r w:rsidRPr="008C7093">
        <w:t>ten print</w:t>
      </w:r>
      <w:proofErr w:type="gramEnd"/>
      <w:r w:rsidRPr="008C7093">
        <w:t xml:space="preserve"> card. An item number will be assigned to the ten print cards and those digital files will be imported into Digital Crime Scene. The assigned item number will be added to the Image Description text box in Digital Crime Scene. Any digital copies of the ten print cards sent to a USB drive or to the SPEX Latent Share folder will be labeled in the following format: CCBI Case number Item number (ex. </w:t>
      </w:r>
      <w:proofErr w:type="spellStart"/>
      <w:r w:rsidRPr="008C7093">
        <w:t>Xxxxxxxx</w:t>
      </w:r>
      <w:proofErr w:type="spellEnd"/>
      <w:r w:rsidRPr="008C7093">
        <w:t xml:space="preserve"> Item x). When copying files to a USB drive, the </w:t>
      </w:r>
      <w:r w:rsidR="00BA47A2">
        <w:t>Digital Image/Graphics Specialist</w:t>
      </w:r>
      <w:r w:rsidRPr="008C7093">
        <w:t xml:space="preserve"> must ensure that the USB drive is blank before copying any files to it.</w:t>
      </w:r>
    </w:p>
    <w:p w:rsidR="00FB259F" w:rsidRPr="00D7553F" w:rsidRDefault="00FB259F" w:rsidP="00FB259F">
      <w:pPr>
        <w:spacing w:line="240" w:lineRule="auto"/>
        <w:contextualSpacing/>
        <w:rPr>
          <w:highlight w:val="yellow"/>
        </w:rPr>
      </w:pPr>
    </w:p>
    <w:p w:rsidR="00FB259F" w:rsidRPr="00C30F50" w:rsidRDefault="00FB259F" w:rsidP="00FB259F">
      <w:pPr>
        <w:spacing w:line="240" w:lineRule="auto"/>
        <w:contextualSpacing/>
      </w:pPr>
      <w:r w:rsidRPr="008C7093">
        <w:rPr>
          <w:b/>
        </w:rPr>
        <w:t>10.3.3</w:t>
      </w:r>
      <w:r w:rsidRPr="008C7093">
        <w:t xml:space="preserve"> Any digital copies of the ten print cards sent to a USB drive or to the SPEX Latent Share folder will be labeled in the following format: CCBI Case number Item number (ex. </w:t>
      </w:r>
      <w:proofErr w:type="spellStart"/>
      <w:r w:rsidRPr="008C7093">
        <w:t>Xxxxxxxx</w:t>
      </w:r>
      <w:proofErr w:type="spellEnd"/>
      <w:r w:rsidRPr="008C7093">
        <w:t xml:space="preserve"> Item x). When copying files to a USB drive, the </w:t>
      </w:r>
      <w:r w:rsidR="00BA47A2">
        <w:t>Digital Image/Graphics Specialist</w:t>
      </w:r>
      <w:r w:rsidRPr="008C7093">
        <w:t xml:space="preserve"> must ensure that the USB drive is blank before copying any files to it. Printed versions of the ten print cards can be created upon request from the Latent Print Examiner(s) and Supervisor(s) and will be sealed in an evidence envelope with a Chain of Custody for that item. The envelope will become a derivative item of evidence (item x-1).</w:t>
      </w:r>
    </w:p>
    <w:p w:rsidR="00FB259F" w:rsidRPr="00C30F50" w:rsidRDefault="00FB259F" w:rsidP="00FB259F">
      <w:pPr>
        <w:spacing w:line="240" w:lineRule="auto"/>
        <w:contextualSpacing/>
      </w:pPr>
    </w:p>
    <w:p w:rsidR="00FB259F" w:rsidRPr="00C30F50" w:rsidRDefault="00FB259F" w:rsidP="00FB259F">
      <w:pPr>
        <w:spacing w:line="240" w:lineRule="auto"/>
        <w:contextualSpacing/>
      </w:pPr>
      <w:r w:rsidRPr="00C30F50">
        <w:rPr>
          <w:b/>
        </w:rPr>
        <w:t>10.3.4</w:t>
      </w:r>
      <w:r w:rsidRPr="00C30F50">
        <w:t xml:space="preserve"> The </w:t>
      </w:r>
      <w:r w:rsidR="00BA47A2">
        <w:t>Digital Image/Graphics Specialist</w:t>
      </w:r>
      <w:r w:rsidRPr="00C30F50">
        <w:t xml:space="preserve"> will attach the digital version of the CCBI-002 Laboratory Examination Request to the Digital Crime Scene Call under the Documents tab. The printed version will be given to one of the Latent Print Supervisors.</w:t>
      </w:r>
    </w:p>
    <w:p w:rsidR="00FB259F" w:rsidRPr="00C30F50" w:rsidRDefault="00FB259F" w:rsidP="00FB259F">
      <w:pPr>
        <w:spacing w:line="240" w:lineRule="auto"/>
        <w:contextualSpacing/>
      </w:pPr>
    </w:p>
    <w:p w:rsidR="00FB259F" w:rsidRPr="00C30F50" w:rsidRDefault="00FB259F" w:rsidP="00FB259F">
      <w:pPr>
        <w:spacing w:line="240" w:lineRule="auto"/>
        <w:contextualSpacing/>
        <w:rPr>
          <w:b/>
        </w:rPr>
      </w:pPr>
      <w:r w:rsidRPr="00C30F50">
        <w:rPr>
          <w:b/>
        </w:rPr>
        <w:t>10.3.5 References</w:t>
      </w:r>
    </w:p>
    <w:p w:rsidR="00FB259F" w:rsidRPr="00C30F50" w:rsidRDefault="00FB259F" w:rsidP="00FB259F">
      <w:pPr>
        <w:spacing w:line="240" w:lineRule="auto"/>
        <w:contextualSpacing/>
      </w:pPr>
    </w:p>
    <w:p w:rsidR="00FB259F" w:rsidRPr="00C30F50" w:rsidRDefault="00FB259F" w:rsidP="00FB259F">
      <w:pPr>
        <w:autoSpaceDE w:val="0"/>
        <w:autoSpaceDN w:val="0"/>
        <w:adjustRightInd w:val="0"/>
        <w:spacing w:after="0" w:line="240" w:lineRule="auto"/>
        <w:contextualSpacing/>
        <w:rPr>
          <w:rFonts w:cstheme="minorHAnsi"/>
        </w:rPr>
      </w:pPr>
      <w:r w:rsidRPr="00C30F50">
        <w:rPr>
          <w:rFonts w:cstheme="minorHAnsi"/>
        </w:rPr>
        <w:t>CCBI Crime Laboratory Administrative Procedures Manual</w:t>
      </w:r>
    </w:p>
    <w:p w:rsidR="00FB259F" w:rsidRPr="00C30F50" w:rsidRDefault="00FB259F" w:rsidP="00FB259F">
      <w:pPr>
        <w:autoSpaceDE w:val="0"/>
        <w:autoSpaceDN w:val="0"/>
        <w:adjustRightInd w:val="0"/>
        <w:spacing w:after="0" w:line="240" w:lineRule="auto"/>
        <w:contextualSpacing/>
        <w:rPr>
          <w:rFonts w:cstheme="minorHAnsi"/>
        </w:rPr>
      </w:pPr>
      <w:r w:rsidRPr="00C30F50">
        <w:rPr>
          <w:rFonts w:cstheme="minorHAnsi"/>
        </w:rPr>
        <w:t>CCBI Forensic Science Quality Manual</w:t>
      </w:r>
    </w:p>
    <w:p w:rsidR="00FB259F" w:rsidRPr="00C30F50" w:rsidRDefault="00FB259F" w:rsidP="00FB259F">
      <w:pPr>
        <w:contextualSpacing/>
        <w:rPr>
          <w:rFonts w:cstheme="minorHAnsi"/>
        </w:rPr>
      </w:pPr>
      <w:r w:rsidRPr="00C30F50">
        <w:rPr>
          <w:rFonts w:cstheme="minorHAnsi"/>
        </w:rPr>
        <w:t>Camera user manual</w:t>
      </w:r>
    </w:p>
    <w:p w:rsidR="00FB259F" w:rsidRPr="00C30F50" w:rsidRDefault="00FB259F" w:rsidP="00FB259F">
      <w:pPr>
        <w:spacing w:line="240" w:lineRule="auto"/>
        <w:contextualSpacing/>
      </w:pPr>
      <w:r w:rsidRPr="00C30F50">
        <w:rPr>
          <w:rFonts w:cstheme="minorHAnsi"/>
        </w:rPr>
        <w:t>Software user manuals</w:t>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304629"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bookmarkEnd w:id="17"/>
    </w:tbl>
    <w:p w:rsidR="00FB259F" w:rsidRDefault="00FB259F" w:rsidP="00FB259F"/>
    <w:p w:rsidR="00FB259F" w:rsidRDefault="00FB259F" w:rsidP="00FB259F"/>
    <w:p w:rsidR="00FB259F" w:rsidRDefault="00FB259F" w:rsidP="00FB259F"/>
    <w:p w:rsidR="00FB259F" w:rsidRDefault="00FB259F" w:rsidP="00FB259F"/>
    <w:p w:rsidR="00FB259F" w:rsidRDefault="00FB259F" w:rsidP="00FB259F">
      <w:pPr>
        <w:sectPr w:rsidR="00FB259F" w:rsidSect="003F2C39">
          <w:headerReference w:type="default" r:id="rId30"/>
          <w:headerReference w:type="first" r:id="rId31"/>
          <w:pgSz w:w="12240" w:h="15840"/>
          <w:pgMar w:top="2448" w:right="1440" w:bottom="1440" w:left="1440" w:header="720" w:footer="720" w:gutter="0"/>
          <w:cols w:space="720"/>
          <w:docGrid w:linePitch="360"/>
        </w:sectPr>
      </w:pPr>
    </w:p>
    <w:p w:rsidR="00FB259F" w:rsidRPr="003F2C39" w:rsidRDefault="00FB259F" w:rsidP="00FB259F">
      <w:pPr>
        <w:pStyle w:val="Heading1"/>
        <w:jc w:val="center"/>
        <w:rPr>
          <w:color w:val="auto"/>
          <w:sz w:val="26"/>
          <w:szCs w:val="26"/>
        </w:rPr>
      </w:pPr>
      <w:bookmarkStart w:id="18" w:name="_Toc13660116"/>
      <w:r w:rsidRPr="003F2C39">
        <w:rPr>
          <w:color w:val="auto"/>
          <w:sz w:val="26"/>
          <w:szCs w:val="26"/>
        </w:rPr>
        <w:lastRenderedPageBreak/>
        <w:t>Chapter 11:  Enhancement of Photographs</w:t>
      </w:r>
      <w:r>
        <w:rPr>
          <w:color w:val="auto"/>
          <w:sz w:val="26"/>
          <w:szCs w:val="26"/>
        </w:rPr>
        <w:t xml:space="preserve"> and Scans</w:t>
      </w:r>
      <w:bookmarkEnd w:id="18"/>
    </w:p>
    <w:p w:rsidR="00FB259F" w:rsidRDefault="00FB259F" w:rsidP="00FB259F">
      <w:pPr>
        <w:contextualSpacing/>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color w:val="000000"/>
        </w:rPr>
        <w:t xml:space="preserve">1.1 </w:t>
      </w:r>
      <w:r w:rsidRPr="00910AA8">
        <w:rPr>
          <w:rFonts w:cstheme="minorHAnsi"/>
          <w:b/>
          <w:bCs/>
          <w:color w:val="000000"/>
        </w:rPr>
        <w:t>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enhancing photographs contained in the CCBI Digital Crime Scene system.</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sidRPr="00C30F50">
        <w:rPr>
          <w:rFonts w:cstheme="minorHAnsi"/>
          <w:b/>
          <w:bCs/>
        </w:rPr>
        <w:t xml:space="preserve">11.2 </w:t>
      </w:r>
      <w:r w:rsidRPr="00910AA8">
        <w:rPr>
          <w:rFonts w:cstheme="minorHAnsi"/>
          <w:b/>
          <w:bCs/>
          <w:color w:val="000000"/>
        </w:rPr>
        <w:t>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sidRPr="00C30F50">
        <w:rPr>
          <w:rFonts w:cstheme="minorHAnsi"/>
          <w:b/>
          <w:bCs/>
        </w:rPr>
        <w:t xml:space="preserve">11.3 </w:t>
      </w:r>
      <w:r>
        <w:rPr>
          <w:rFonts w:cstheme="minorHAnsi"/>
          <w:b/>
          <w:bCs/>
          <w:color w:val="000000"/>
        </w:rPr>
        <w:t>Enhancing Photographs</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sidRPr="00C30F50">
        <w:rPr>
          <w:rFonts w:cstheme="minorHAnsi"/>
          <w:b/>
          <w:bCs/>
        </w:rPr>
        <w:t xml:space="preserve">11.3.1 </w:t>
      </w:r>
      <w:r>
        <w:rPr>
          <w:rFonts w:cstheme="minorHAnsi"/>
          <w:bCs/>
          <w:color w:val="000000"/>
        </w:rPr>
        <w:t xml:space="preserve">At the request of Latent Print Unit personnel, the </w:t>
      </w:r>
      <w:r w:rsidR="00BA47A2">
        <w:rPr>
          <w:rFonts w:cstheme="minorHAnsi"/>
          <w:bCs/>
          <w:color w:val="000000"/>
        </w:rPr>
        <w:t>Digital Image/Graphics Specialist</w:t>
      </w:r>
      <w:r>
        <w:rPr>
          <w:rFonts w:cstheme="minorHAnsi"/>
          <w:bCs/>
          <w:color w:val="000000"/>
        </w:rPr>
        <w:t xml:space="preserve"> may enhance a digital photograph</w:t>
      </w:r>
      <w:r>
        <w:rPr>
          <w:rFonts w:cstheme="minorHAnsi"/>
          <w:bCs/>
          <w:color w:val="FF0000"/>
        </w:rPr>
        <w:t xml:space="preserve"> </w:t>
      </w:r>
      <w:r>
        <w:rPr>
          <w:rFonts w:cstheme="minorHAnsi"/>
          <w:bCs/>
          <w:color w:val="000000"/>
        </w:rPr>
        <w:t>contained in the CCBI Digital Crime Scene system.  These enhancements may include, but are not limited to:</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C30F50">
        <w:rPr>
          <w:rFonts w:cstheme="minorHAnsi"/>
          <w:b/>
          <w:bCs/>
        </w:rPr>
        <w:t>11.3.1.1</w:t>
      </w:r>
      <w:r w:rsidRPr="00C30F50">
        <w:rPr>
          <w:rFonts w:cstheme="minorHAnsi"/>
          <w:bCs/>
        </w:rPr>
        <w:t xml:space="preserve"> </w:t>
      </w:r>
      <w:r>
        <w:rPr>
          <w:rFonts w:cstheme="minorHAnsi"/>
          <w:bCs/>
          <w:color w:val="000000"/>
        </w:rPr>
        <w:t>Brightening or darkening the print</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C30F50">
        <w:rPr>
          <w:rFonts w:cstheme="minorHAnsi"/>
          <w:b/>
          <w:bCs/>
        </w:rPr>
        <w:t xml:space="preserve">11.3.1.2 </w:t>
      </w:r>
      <w:r>
        <w:rPr>
          <w:rFonts w:cstheme="minorHAnsi"/>
          <w:bCs/>
          <w:color w:val="000000"/>
        </w:rPr>
        <w:t>Increasing the contrast of the print</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C30F50">
        <w:rPr>
          <w:rFonts w:cstheme="minorHAnsi"/>
          <w:b/>
          <w:bCs/>
        </w:rPr>
        <w:t xml:space="preserve">11.3.1.3 </w:t>
      </w:r>
      <w:r>
        <w:rPr>
          <w:rFonts w:cstheme="minorHAnsi"/>
          <w:bCs/>
          <w:color w:val="000000"/>
        </w:rPr>
        <w:t>Converting the print to black and white</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C30F50">
        <w:rPr>
          <w:rFonts w:cstheme="minorHAnsi"/>
          <w:b/>
          <w:bCs/>
        </w:rPr>
        <w:t xml:space="preserve">11.3.1.4 </w:t>
      </w:r>
      <w:r>
        <w:rPr>
          <w:rFonts w:cstheme="minorHAnsi"/>
          <w:bCs/>
          <w:color w:val="000000"/>
        </w:rPr>
        <w:t>Flipping the print horizontally</w:t>
      </w:r>
    </w:p>
    <w:p w:rsidR="00FB259F" w:rsidRDefault="00FB259F" w:rsidP="00FB259F">
      <w:pPr>
        <w:autoSpaceDE w:val="0"/>
        <w:autoSpaceDN w:val="0"/>
        <w:adjustRightInd w:val="0"/>
        <w:spacing w:after="0" w:line="240" w:lineRule="auto"/>
        <w:ind w:left="540"/>
        <w:contextualSpacing/>
        <w:rPr>
          <w:rFonts w:cstheme="minorHAnsi"/>
          <w:bCs/>
          <w:color w:val="000000"/>
        </w:rPr>
      </w:pPr>
    </w:p>
    <w:p w:rsidR="00FB259F" w:rsidRDefault="00FB259F" w:rsidP="00FB259F">
      <w:pPr>
        <w:autoSpaceDE w:val="0"/>
        <w:autoSpaceDN w:val="0"/>
        <w:adjustRightInd w:val="0"/>
        <w:spacing w:after="0" w:line="240" w:lineRule="auto"/>
        <w:ind w:left="540"/>
        <w:contextualSpacing/>
        <w:rPr>
          <w:rFonts w:cstheme="minorHAnsi"/>
          <w:bCs/>
          <w:color w:val="000000"/>
        </w:rPr>
      </w:pPr>
      <w:r w:rsidRPr="00C30F50">
        <w:rPr>
          <w:rFonts w:cstheme="minorHAnsi"/>
          <w:b/>
          <w:bCs/>
        </w:rPr>
        <w:t xml:space="preserve">11.3.1.5 </w:t>
      </w:r>
      <w:r>
        <w:rPr>
          <w:rFonts w:cstheme="minorHAnsi"/>
          <w:bCs/>
          <w:color w:val="000000"/>
        </w:rPr>
        <w:t>Inverting the print (i.e. creating a “negative” version)</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autoSpaceDE w:val="0"/>
        <w:autoSpaceDN w:val="0"/>
        <w:adjustRightInd w:val="0"/>
        <w:spacing w:after="0" w:line="240" w:lineRule="auto"/>
        <w:contextualSpacing/>
        <w:rPr>
          <w:rFonts w:cstheme="minorHAnsi"/>
          <w:bCs/>
          <w:color w:val="000000"/>
        </w:rPr>
      </w:pPr>
      <w:r w:rsidRPr="00C30F50">
        <w:rPr>
          <w:rFonts w:cstheme="minorHAnsi"/>
          <w:b/>
          <w:bCs/>
        </w:rPr>
        <w:t xml:space="preserve">11.3.2 </w:t>
      </w:r>
      <w:r>
        <w:rPr>
          <w:rFonts w:cstheme="minorHAnsi"/>
          <w:bCs/>
          <w:color w:val="000000"/>
        </w:rPr>
        <w:t xml:space="preserve">All enhancements will be done through the CCBI Digital Crime Scene system in order to save a record of the enhancements made.  Any record of enhancements will be printed and included with the </w:t>
      </w:r>
      <w:r w:rsidR="00BA47A2">
        <w:rPr>
          <w:rFonts w:cstheme="minorHAnsi"/>
          <w:bCs/>
          <w:color w:val="000000"/>
        </w:rPr>
        <w:t>Digital Image/Graphics Specialist</w:t>
      </w:r>
      <w:r>
        <w:rPr>
          <w:rFonts w:cstheme="minorHAnsi"/>
          <w:bCs/>
          <w:color w:val="000000"/>
        </w:rPr>
        <w:t>’s notes.</w:t>
      </w:r>
    </w:p>
    <w:p w:rsidR="00FB259F" w:rsidRDefault="00FB259F" w:rsidP="00FB259F">
      <w:pPr>
        <w:autoSpaceDE w:val="0"/>
        <w:autoSpaceDN w:val="0"/>
        <w:adjustRightInd w:val="0"/>
        <w:spacing w:after="0" w:line="240" w:lineRule="auto"/>
        <w:contextualSpacing/>
        <w:rPr>
          <w:rFonts w:cstheme="minorHAnsi"/>
          <w:bCs/>
          <w:color w:val="000000"/>
        </w:rPr>
      </w:pPr>
    </w:p>
    <w:p w:rsidR="00FB259F" w:rsidRDefault="00FB259F" w:rsidP="00FB259F">
      <w:pPr>
        <w:spacing w:line="240" w:lineRule="auto"/>
        <w:contextualSpacing/>
      </w:pPr>
      <w:r>
        <w:rPr>
          <w:rFonts w:cstheme="minorHAnsi"/>
          <w:b/>
          <w:bCs/>
        </w:rPr>
        <w:t>11.3.3</w:t>
      </w:r>
      <w:r w:rsidRPr="00E96F8E">
        <w:rPr>
          <w:rFonts w:cstheme="minorHAnsi"/>
          <w:b/>
          <w:bCs/>
        </w:rPr>
        <w:t xml:space="preserve"> </w:t>
      </w:r>
      <w:r>
        <w:t xml:space="preserve">The CCBI Digital Crime Scene system assigns unique numbers to each photograph and scan imported into it as well as to any enhancements to those photographs and scans. This unique number will be used to identify the </w:t>
      </w:r>
      <w:proofErr w:type="gramStart"/>
      <w:r>
        <w:t>particular photograph</w:t>
      </w:r>
      <w:proofErr w:type="gramEnd"/>
      <w:r>
        <w:t xml:space="preserve"> or scan used for comparison purposes. Any digital copies of these photographs, scans, and enhancements will be labeled in the following format: CCBI Case Number Digital Crime Scene number (ex. </w:t>
      </w:r>
      <w:proofErr w:type="spellStart"/>
      <w:r>
        <w:t>Xxxxxxxx</w:t>
      </w:r>
      <w:proofErr w:type="spellEnd"/>
      <w:r>
        <w:t xml:space="preserve"> DCS </w:t>
      </w:r>
      <w:proofErr w:type="spellStart"/>
      <w:r>
        <w:t>xxxxxxx</w:t>
      </w:r>
      <w:proofErr w:type="spellEnd"/>
      <w:r>
        <w:t xml:space="preserve">). </w:t>
      </w:r>
      <w:r w:rsidRPr="00E64C94">
        <w:t xml:space="preserve">When copying files to a USB drive, the </w:t>
      </w:r>
      <w:r w:rsidR="00BA47A2">
        <w:t>Digital Image/Graphics Specialist</w:t>
      </w:r>
      <w:r w:rsidRPr="00E64C94">
        <w:t xml:space="preserve"> must ensure that the USB drive is blank before copying any files to it.</w:t>
      </w:r>
      <w:r>
        <w:t xml:space="preserve"> The USB drive will be given to the requesting Latent Print Examiner, if applicable. </w:t>
      </w:r>
    </w:p>
    <w:p w:rsidR="00FB259F" w:rsidRDefault="00FB259F" w:rsidP="00FB259F">
      <w:pPr>
        <w:spacing w:line="240" w:lineRule="auto"/>
        <w:contextualSpacing/>
      </w:pPr>
    </w:p>
    <w:p w:rsidR="00FB259F" w:rsidRPr="00E64C94" w:rsidRDefault="00FB259F" w:rsidP="00FB259F">
      <w:pPr>
        <w:spacing w:line="240" w:lineRule="auto"/>
        <w:contextualSpacing/>
      </w:pPr>
      <w:r>
        <w:rPr>
          <w:b/>
        </w:rPr>
        <w:t>11.3.4</w:t>
      </w:r>
      <w:r w:rsidRPr="00E64C94">
        <w:rPr>
          <w:b/>
        </w:rPr>
        <w:t xml:space="preserve"> </w:t>
      </w:r>
      <w:r>
        <w:t xml:space="preserve">The </w:t>
      </w:r>
      <w:r w:rsidR="00BA47A2">
        <w:t>Digital Image/Graphics Specialist</w:t>
      </w:r>
      <w:r>
        <w:t xml:space="preserve"> will create 1:1 scaled physical </w:t>
      </w:r>
      <w:proofErr w:type="gramStart"/>
      <w:r>
        <w:t>copies</w:t>
      </w:r>
      <w:proofErr w:type="gramEnd"/>
      <w:r>
        <w:t xml:space="preserve"> of the digital photographs or scans, and their enhancements, if applicable, only upon request of</w:t>
      </w:r>
      <w:r w:rsidRPr="00E64C94">
        <w:t xml:space="preserve"> the Latent Print Examiner</w:t>
      </w:r>
      <w:r>
        <w:t>.</w:t>
      </w:r>
    </w:p>
    <w:p w:rsidR="00FB259F" w:rsidRDefault="00FB259F" w:rsidP="00FB259F">
      <w:pPr>
        <w:spacing w:line="240" w:lineRule="auto"/>
        <w:contextualSpacing/>
      </w:pPr>
    </w:p>
    <w:p w:rsidR="00FB259F" w:rsidRDefault="00FB259F" w:rsidP="00FB259F">
      <w:pPr>
        <w:spacing w:line="240" w:lineRule="auto"/>
        <w:contextualSpacing/>
      </w:pPr>
      <w:r>
        <w:rPr>
          <w:b/>
        </w:rPr>
        <w:t>11</w:t>
      </w:r>
      <w:r w:rsidRPr="001764DB">
        <w:rPr>
          <w:b/>
        </w:rPr>
        <w:t>.3.</w:t>
      </w:r>
      <w:r>
        <w:rPr>
          <w:b/>
        </w:rPr>
        <w:t>5</w:t>
      </w:r>
      <w:r>
        <w:t xml:space="preserve">  The </w:t>
      </w:r>
      <w:r w:rsidR="00BA47A2">
        <w:t>Digital Image/Graphics Specialist</w:t>
      </w:r>
      <w:r>
        <w:t xml:space="preserve"> will create a case file folder and place his/her notes therein.  The case file folder will then be routed to Central Records.</w:t>
      </w:r>
    </w:p>
    <w:p w:rsidR="00FB259F" w:rsidRDefault="00FB259F" w:rsidP="00FB259F">
      <w:pPr>
        <w:autoSpaceDE w:val="0"/>
        <w:autoSpaceDN w:val="0"/>
        <w:adjustRightInd w:val="0"/>
        <w:spacing w:after="0" w:line="240" w:lineRule="auto"/>
        <w:contextualSpacing/>
      </w:pPr>
    </w:p>
    <w:p w:rsidR="00FB259F" w:rsidRPr="007A4B4A" w:rsidRDefault="00FB259F" w:rsidP="00FB259F">
      <w:pPr>
        <w:autoSpaceDE w:val="0"/>
        <w:autoSpaceDN w:val="0"/>
        <w:adjustRightInd w:val="0"/>
        <w:spacing w:after="0" w:line="240" w:lineRule="auto"/>
        <w:contextualSpacing/>
        <w:rPr>
          <w:b/>
        </w:rPr>
      </w:pPr>
      <w:r>
        <w:rPr>
          <w:b/>
        </w:rPr>
        <w:t>11.3.6</w:t>
      </w:r>
      <w:r w:rsidRPr="00F76C39">
        <w:rPr>
          <w:b/>
        </w:rPr>
        <w:t xml:space="preserve"> </w:t>
      </w:r>
      <w:r w:rsidRPr="007A4B4A">
        <w:rPr>
          <w:b/>
        </w:rPr>
        <w:t>References</w:t>
      </w:r>
    </w:p>
    <w:p w:rsidR="00FB259F" w:rsidRDefault="00FB259F" w:rsidP="00FB259F">
      <w:pPr>
        <w:autoSpaceDE w:val="0"/>
        <w:autoSpaceDN w:val="0"/>
        <w:adjustRightInd w:val="0"/>
        <w:spacing w:after="0" w:line="240" w:lineRule="auto"/>
        <w:contextualSpacing/>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contextualSpacing/>
        <w:rPr>
          <w:rFonts w:cstheme="minorHAnsi"/>
          <w:color w:val="000000"/>
        </w:rPr>
      </w:pPr>
      <w:r>
        <w:rPr>
          <w:rFonts w:cstheme="minorHAnsi"/>
          <w:color w:val="000000"/>
        </w:rPr>
        <w:t>Camera user manual</w:t>
      </w:r>
    </w:p>
    <w:p w:rsidR="00FB259F" w:rsidRDefault="00FB259F" w:rsidP="00FB259F">
      <w:pPr>
        <w:spacing w:line="240" w:lineRule="auto"/>
        <w:contextualSpacing/>
        <w:rPr>
          <w:rFonts w:cstheme="minorHAnsi"/>
          <w:color w:val="000000"/>
        </w:rPr>
      </w:pPr>
      <w:r>
        <w:rPr>
          <w:rFonts w:cstheme="minorHAnsi"/>
          <w:color w:val="000000"/>
        </w:rPr>
        <w:t>Software user manuals</w:t>
      </w:r>
    </w:p>
    <w:p w:rsidR="00FB259F" w:rsidRDefault="00FB259F" w:rsidP="00FB259F">
      <w:pPr>
        <w:rPr>
          <w:rFonts w:cstheme="minorHAnsi"/>
          <w:color w:val="000000"/>
        </w:rPr>
      </w:pPr>
      <w:r>
        <w:rPr>
          <w:rFonts w:cstheme="minorHAnsi"/>
          <w:color w:val="000000"/>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Pr="00304629"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rPr>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Pr>
        <w:rPr>
          <w:rFonts w:cstheme="minorHAnsi"/>
          <w:color w:val="000000"/>
        </w:rPr>
      </w:pPr>
    </w:p>
    <w:p w:rsidR="00FB259F" w:rsidRDefault="00FB259F" w:rsidP="00FB259F">
      <w:pPr>
        <w:rPr>
          <w:rFonts w:cstheme="minorHAnsi"/>
          <w:color w:val="000000"/>
        </w:rPr>
      </w:pPr>
    </w:p>
    <w:p w:rsidR="00FB259F" w:rsidRDefault="00FB259F" w:rsidP="00FB259F"/>
    <w:p w:rsidR="00FB259F" w:rsidRDefault="00FB259F" w:rsidP="00FB259F">
      <w:pPr>
        <w:sectPr w:rsidR="00FB259F" w:rsidSect="003F2C39">
          <w:headerReference w:type="default" r:id="rId32"/>
          <w:pgSz w:w="12240" w:h="15840"/>
          <w:pgMar w:top="2448" w:right="1440" w:bottom="1440" w:left="1440" w:header="720" w:footer="720" w:gutter="0"/>
          <w:cols w:space="720"/>
          <w:docGrid w:linePitch="360"/>
        </w:sectPr>
      </w:pPr>
    </w:p>
    <w:p w:rsidR="00FB259F" w:rsidRPr="003F2C39" w:rsidRDefault="00FB259F" w:rsidP="00FB259F">
      <w:pPr>
        <w:pStyle w:val="Heading1"/>
        <w:jc w:val="center"/>
        <w:rPr>
          <w:color w:val="auto"/>
          <w:sz w:val="26"/>
          <w:szCs w:val="26"/>
        </w:rPr>
      </w:pPr>
      <w:bookmarkStart w:id="19" w:name="_Toc13660117"/>
      <w:r>
        <w:rPr>
          <w:color w:val="auto"/>
          <w:sz w:val="26"/>
          <w:szCs w:val="26"/>
        </w:rPr>
        <w:lastRenderedPageBreak/>
        <w:t>Chapter 12</w:t>
      </w:r>
      <w:r w:rsidRPr="003F2C39">
        <w:rPr>
          <w:color w:val="auto"/>
          <w:sz w:val="26"/>
          <w:szCs w:val="26"/>
        </w:rPr>
        <w:t>:  Video Surveillance Stills and Enhancements</w:t>
      </w:r>
      <w:bookmarkEnd w:id="19"/>
    </w:p>
    <w:p w:rsidR="00FB259F" w:rsidRDefault="00FB259F" w:rsidP="00FB259F">
      <w:pPr>
        <w:spacing w:line="240" w:lineRule="auto"/>
        <w:contextualSpacing/>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rPr>
        <w:t>12</w:t>
      </w:r>
      <w:r w:rsidRPr="004469C6">
        <w:rPr>
          <w:rFonts w:cstheme="minorHAnsi"/>
          <w:b/>
          <w:bCs/>
        </w:rPr>
        <w:t xml:space="preserve">.1 </w:t>
      </w:r>
      <w:r w:rsidRPr="00910AA8">
        <w:rPr>
          <w:rFonts w:cstheme="minorHAnsi"/>
          <w:b/>
          <w:bCs/>
          <w:color w:val="000000"/>
        </w:rPr>
        <w:t>Purpose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section describes an overview of the </w:t>
      </w:r>
      <w:r>
        <w:rPr>
          <w:rFonts w:cstheme="minorHAnsi"/>
          <w:color w:val="000000"/>
        </w:rPr>
        <w:t>methodology used in extracting still images from video surveillance footage.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b/>
          <w:bCs/>
          <w:color w:val="000000"/>
        </w:rPr>
      </w:pPr>
      <w:r>
        <w:rPr>
          <w:rFonts w:cstheme="minorHAnsi"/>
          <w:b/>
          <w:bCs/>
        </w:rPr>
        <w:t>12</w:t>
      </w:r>
      <w:r w:rsidRPr="004469C6">
        <w:rPr>
          <w:rFonts w:cstheme="minorHAnsi"/>
          <w:b/>
          <w:bCs/>
        </w:rPr>
        <w:t xml:space="preserve">.2 </w:t>
      </w:r>
      <w:r w:rsidRPr="00910AA8">
        <w:rPr>
          <w:rFonts w:cstheme="minorHAnsi"/>
          <w:b/>
          <w:bCs/>
          <w:color w:val="000000"/>
        </w:rPr>
        <w:t>Scope</w:t>
      </w:r>
    </w:p>
    <w:p w:rsidR="00FB259F" w:rsidRPr="00910AA8" w:rsidRDefault="00FB259F" w:rsidP="00FB259F">
      <w:pPr>
        <w:autoSpaceDE w:val="0"/>
        <w:autoSpaceDN w:val="0"/>
        <w:adjustRightInd w:val="0"/>
        <w:spacing w:after="0" w:line="240" w:lineRule="auto"/>
        <w:contextualSpacing/>
        <w:rPr>
          <w:rFonts w:cstheme="minorHAnsi"/>
          <w:color w:val="000000"/>
        </w:rPr>
      </w:pPr>
    </w:p>
    <w:p w:rsidR="00FB259F" w:rsidRPr="00910AA8"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 xml:space="preserve">This is information defining the structure of the </w:t>
      </w:r>
      <w:r>
        <w:rPr>
          <w:rFonts w:cstheme="minorHAnsi"/>
          <w:color w:val="000000"/>
        </w:rPr>
        <w:t>processing</w:t>
      </w:r>
      <w:r w:rsidRPr="00910AA8">
        <w:rPr>
          <w:rFonts w:cstheme="minorHAnsi"/>
          <w:color w:val="000000"/>
        </w:rPr>
        <w:t xml:space="preserve"> </w:t>
      </w:r>
      <w:r>
        <w:rPr>
          <w:rFonts w:cstheme="minorHAnsi"/>
          <w:color w:val="000000"/>
        </w:rPr>
        <w:t>methodology</w:t>
      </w:r>
      <w:r w:rsidRPr="00910AA8">
        <w:rPr>
          <w:rFonts w:cstheme="minorHAnsi"/>
          <w:color w:val="000000"/>
        </w:rPr>
        <w:t>.</w:t>
      </w:r>
    </w:p>
    <w:p w:rsidR="00FB259F" w:rsidRPr="00910AA8" w:rsidRDefault="00FB259F" w:rsidP="00FB259F">
      <w:pPr>
        <w:autoSpaceDE w:val="0"/>
        <w:autoSpaceDN w:val="0"/>
        <w:adjustRightInd w:val="0"/>
        <w:spacing w:after="0" w:line="240" w:lineRule="auto"/>
        <w:contextualSpacing/>
        <w:rPr>
          <w:rFonts w:cstheme="minorHAnsi"/>
          <w:b/>
          <w:bCs/>
          <w:color w:val="000000"/>
        </w:rPr>
      </w:pPr>
    </w:p>
    <w:p w:rsidR="00FB259F" w:rsidRDefault="00FB259F" w:rsidP="00FB259F">
      <w:pPr>
        <w:autoSpaceDE w:val="0"/>
        <w:autoSpaceDN w:val="0"/>
        <w:adjustRightInd w:val="0"/>
        <w:spacing w:after="0" w:line="240" w:lineRule="auto"/>
        <w:contextualSpacing/>
        <w:rPr>
          <w:rFonts w:cstheme="minorHAnsi"/>
          <w:b/>
          <w:bCs/>
          <w:color w:val="000000"/>
        </w:rPr>
      </w:pPr>
      <w:r>
        <w:rPr>
          <w:rFonts w:cstheme="minorHAnsi"/>
          <w:b/>
          <w:bCs/>
        </w:rPr>
        <w:t>12</w:t>
      </w:r>
      <w:r w:rsidRPr="004469C6">
        <w:rPr>
          <w:rFonts w:cstheme="minorHAnsi"/>
          <w:b/>
          <w:bCs/>
        </w:rPr>
        <w:t xml:space="preserve">.3 </w:t>
      </w:r>
      <w:r>
        <w:rPr>
          <w:rFonts w:cstheme="minorHAnsi"/>
          <w:b/>
          <w:bCs/>
          <w:color w:val="000000"/>
        </w:rPr>
        <w:t>Video Surveillance Stills</w:t>
      </w:r>
    </w:p>
    <w:p w:rsidR="00FB259F" w:rsidRDefault="00FB259F" w:rsidP="00FB259F">
      <w:pPr>
        <w:autoSpaceDE w:val="0"/>
        <w:autoSpaceDN w:val="0"/>
        <w:adjustRightInd w:val="0"/>
        <w:spacing w:after="0" w:line="240" w:lineRule="auto"/>
        <w:contextualSpacing/>
        <w:rPr>
          <w:rFonts w:cstheme="minorHAnsi"/>
          <w:b/>
          <w:bCs/>
          <w:color w:val="000000"/>
        </w:rPr>
      </w:pPr>
    </w:p>
    <w:p w:rsidR="00FB259F" w:rsidRPr="00297C22" w:rsidRDefault="00FB259F" w:rsidP="00FB259F">
      <w:pPr>
        <w:autoSpaceDE w:val="0"/>
        <w:autoSpaceDN w:val="0"/>
        <w:adjustRightInd w:val="0"/>
        <w:spacing w:after="0" w:line="240" w:lineRule="auto"/>
        <w:contextualSpacing/>
        <w:rPr>
          <w:rFonts w:cstheme="minorHAnsi"/>
          <w:bCs/>
          <w:color w:val="000000"/>
        </w:rPr>
      </w:pPr>
      <w:r>
        <w:rPr>
          <w:rFonts w:cstheme="minorHAnsi"/>
          <w:b/>
          <w:bCs/>
        </w:rPr>
        <w:t>12</w:t>
      </w:r>
      <w:r w:rsidRPr="004469C6">
        <w:rPr>
          <w:rFonts w:cstheme="minorHAnsi"/>
          <w:b/>
          <w:bCs/>
        </w:rPr>
        <w:t xml:space="preserve">.3.1 </w:t>
      </w:r>
      <w:r>
        <w:rPr>
          <w:rFonts w:cstheme="minorHAnsi"/>
          <w:bCs/>
          <w:color w:val="000000"/>
        </w:rPr>
        <w:t xml:space="preserve">The </w:t>
      </w:r>
      <w:r w:rsidR="00BA47A2">
        <w:rPr>
          <w:rFonts w:cstheme="minorHAnsi"/>
          <w:bCs/>
          <w:color w:val="000000"/>
        </w:rPr>
        <w:t>Digital Image/Graphics Specialist</w:t>
      </w:r>
      <w:r>
        <w:rPr>
          <w:rFonts w:cstheme="minorHAnsi"/>
          <w:bCs/>
          <w:color w:val="000000"/>
        </w:rPr>
        <w:t xml:space="preserve"> receives the item(s) of evidence from Evidence Receiving Unit personnel </w:t>
      </w:r>
      <w:r w:rsidRPr="004469C6">
        <w:rPr>
          <w:rFonts w:cstheme="minorHAnsi"/>
          <w:bCs/>
        </w:rPr>
        <w:t>or through the secur</w:t>
      </w:r>
      <w:r>
        <w:rPr>
          <w:rFonts w:cstheme="minorHAnsi"/>
          <w:bCs/>
        </w:rPr>
        <w:t>e URL as described in Chapter 14</w:t>
      </w:r>
      <w:r w:rsidRPr="004469C6">
        <w:rPr>
          <w:rFonts w:cstheme="minorHAnsi"/>
          <w:bCs/>
        </w:rPr>
        <w:t>: Digital Submission of Evidence</w:t>
      </w:r>
      <w:r>
        <w:rPr>
          <w:rFonts w:cstheme="minorHAnsi"/>
          <w:bCs/>
          <w:color w:val="000000"/>
        </w:rPr>
        <w:t xml:space="preserve">. </w:t>
      </w:r>
    </w:p>
    <w:p w:rsidR="00FB259F" w:rsidRDefault="00FB259F" w:rsidP="00FB259F">
      <w:pPr>
        <w:spacing w:line="240" w:lineRule="auto"/>
        <w:contextualSpacing/>
      </w:pPr>
    </w:p>
    <w:p w:rsidR="00FB259F" w:rsidRDefault="00FB259F" w:rsidP="00FB259F">
      <w:pPr>
        <w:spacing w:line="240" w:lineRule="auto"/>
        <w:contextualSpacing/>
        <w:rPr>
          <w:strike/>
        </w:rPr>
      </w:pPr>
      <w:r>
        <w:rPr>
          <w:b/>
        </w:rPr>
        <w:t>12</w:t>
      </w:r>
      <w:r w:rsidRPr="004469C6">
        <w:rPr>
          <w:b/>
        </w:rPr>
        <w:t xml:space="preserve">.3.2 </w:t>
      </w:r>
      <w:r>
        <w:t xml:space="preserve">Using the appropriate software and hardware, the </w:t>
      </w:r>
      <w:r w:rsidR="00BA47A2">
        <w:t>Digital Image/Graphics Specialist</w:t>
      </w:r>
      <w:r>
        <w:t xml:space="preserve"> will extract still images of requested portions of the surveillance video. </w:t>
      </w:r>
      <w:r w:rsidRPr="004469C6">
        <w:t xml:space="preserve">These still images will be imported into Digital Crime Scene and the original video files will be attached to that Digital Crime Scene Call under the Documents tab. </w:t>
      </w:r>
      <w:r w:rsidRPr="004469C6">
        <w:rPr>
          <w:strike/>
        </w:rPr>
        <w:t xml:space="preserve"> </w:t>
      </w:r>
    </w:p>
    <w:p w:rsidR="00FB259F" w:rsidRDefault="00FB259F" w:rsidP="00FB259F">
      <w:pPr>
        <w:spacing w:line="240" w:lineRule="auto"/>
        <w:contextualSpacing/>
      </w:pPr>
    </w:p>
    <w:p w:rsidR="00FB259F" w:rsidRDefault="00FB259F" w:rsidP="00FB259F">
      <w:pPr>
        <w:spacing w:line="240" w:lineRule="auto"/>
        <w:contextualSpacing/>
      </w:pPr>
      <w:r>
        <w:rPr>
          <w:b/>
        </w:rPr>
        <w:t>12</w:t>
      </w:r>
      <w:r w:rsidRPr="004469C6">
        <w:rPr>
          <w:b/>
        </w:rPr>
        <w:t xml:space="preserve">.3.3 </w:t>
      </w:r>
      <w:r w:rsidRPr="004469C6">
        <w:t xml:space="preserve">Enhancements to the extracted still images will be completed upon request. Those enhancements will remain in Digital Crime Scene with the original images. </w:t>
      </w:r>
    </w:p>
    <w:p w:rsidR="00FB259F" w:rsidRDefault="00FB259F" w:rsidP="00FB259F">
      <w:pPr>
        <w:spacing w:line="240" w:lineRule="auto"/>
        <w:contextualSpacing/>
        <w:rPr>
          <w:b/>
          <w:color w:val="FF0000"/>
        </w:rPr>
      </w:pPr>
    </w:p>
    <w:p w:rsidR="00FB259F" w:rsidRDefault="00FB259F" w:rsidP="00FB259F">
      <w:pPr>
        <w:spacing w:line="240" w:lineRule="auto"/>
        <w:contextualSpacing/>
      </w:pPr>
      <w:r>
        <w:rPr>
          <w:b/>
        </w:rPr>
        <w:t>12</w:t>
      </w:r>
      <w:r w:rsidRPr="004469C6">
        <w:rPr>
          <w:b/>
        </w:rPr>
        <w:t xml:space="preserve">.3.4 </w:t>
      </w:r>
      <w:r w:rsidRPr="004469C6">
        <w:t xml:space="preserve">In the case of physically submitted evidence, the </w:t>
      </w:r>
      <w:r w:rsidR="00BA47A2">
        <w:t>Digital Image/Graphics Specialist</w:t>
      </w:r>
      <w:r>
        <w:t xml:space="preserve"> will sign the original evidence over to the Evidence Receiving Unit to be returned to the requestor.</w:t>
      </w:r>
    </w:p>
    <w:p w:rsidR="00FB259F" w:rsidRDefault="00FB259F" w:rsidP="00FB259F">
      <w:pPr>
        <w:spacing w:line="240" w:lineRule="auto"/>
        <w:contextualSpacing/>
      </w:pPr>
    </w:p>
    <w:p w:rsidR="00FB259F" w:rsidRPr="00297C22" w:rsidRDefault="00FB259F" w:rsidP="00FB259F">
      <w:pPr>
        <w:spacing w:line="240" w:lineRule="auto"/>
        <w:contextualSpacing/>
        <w:rPr>
          <w:b/>
        </w:rPr>
      </w:pPr>
      <w:r>
        <w:rPr>
          <w:b/>
        </w:rPr>
        <w:t>12</w:t>
      </w:r>
      <w:r w:rsidRPr="004469C6">
        <w:rPr>
          <w:b/>
        </w:rPr>
        <w:t xml:space="preserve">.3.5 </w:t>
      </w:r>
      <w:r w:rsidRPr="00297C22">
        <w:rPr>
          <w:b/>
        </w:rPr>
        <w:t>References</w:t>
      </w:r>
    </w:p>
    <w:p w:rsidR="00FB259F" w:rsidRDefault="00FB259F" w:rsidP="00FB259F">
      <w:pPr>
        <w:autoSpaceDE w:val="0"/>
        <w:autoSpaceDN w:val="0"/>
        <w:adjustRightInd w:val="0"/>
        <w:spacing w:after="0" w:line="240" w:lineRule="auto"/>
        <w:contextualSpacing/>
        <w:rPr>
          <w:rFonts w:cstheme="minorHAnsi"/>
          <w:color w:val="000000"/>
        </w:rPr>
      </w:pP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Crime Laboratory Administrative Procedures Manual</w:t>
      </w:r>
    </w:p>
    <w:p w:rsidR="00FB259F" w:rsidRDefault="00FB259F" w:rsidP="00FB259F">
      <w:pPr>
        <w:autoSpaceDE w:val="0"/>
        <w:autoSpaceDN w:val="0"/>
        <w:adjustRightInd w:val="0"/>
        <w:spacing w:after="0" w:line="240" w:lineRule="auto"/>
        <w:contextualSpacing/>
        <w:rPr>
          <w:rFonts w:cstheme="minorHAnsi"/>
          <w:color w:val="000000"/>
        </w:rPr>
      </w:pPr>
      <w:r w:rsidRPr="00910AA8">
        <w:rPr>
          <w:rFonts w:cstheme="minorHAnsi"/>
          <w:color w:val="000000"/>
        </w:rPr>
        <w:t>CCBI Forensic Science Quality Manual</w:t>
      </w:r>
    </w:p>
    <w:p w:rsidR="00FB259F" w:rsidRDefault="00FB259F" w:rsidP="00FB259F">
      <w:pPr>
        <w:autoSpaceDE w:val="0"/>
        <w:autoSpaceDN w:val="0"/>
        <w:adjustRightInd w:val="0"/>
        <w:spacing w:after="0" w:line="240" w:lineRule="auto"/>
        <w:contextualSpacing/>
        <w:rPr>
          <w:rFonts w:cstheme="minorHAnsi"/>
          <w:color w:val="000000"/>
        </w:rPr>
      </w:pPr>
      <w:r>
        <w:rPr>
          <w:rFonts w:cstheme="minorHAnsi"/>
          <w:color w:val="000000"/>
        </w:rPr>
        <w:t>CCBI Evidence Submission Guide</w:t>
      </w:r>
    </w:p>
    <w:p w:rsidR="00FB259F" w:rsidRDefault="00FB259F" w:rsidP="00FB259F">
      <w:pPr>
        <w:spacing w:line="240" w:lineRule="auto"/>
        <w:contextualSpacing/>
        <w:rPr>
          <w:rFonts w:cstheme="minorHAnsi"/>
          <w:color w:val="000000"/>
        </w:rPr>
      </w:pPr>
      <w:r>
        <w:rPr>
          <w:rFonts w:cstheme="minorHAnsi"/>
          <w:color w:val="000000"/>
        </w:rPr>
        <w:t>Camera user manual</w:t>
      </w:r>
    </w:p>
    <w:p w:rsidR="00FB259F" w:rsidRDefault="00FB259F" w:rsidP="00FB259F">
      <w:pPr>
        <w:spacing w:line="240" w:lineRule="auto"/>
        <w:contextualSpacing/>
      </w:pPr>
      <w:r>
        <w:rPr>
          <w:rFonts w:cstheme="minorHAnsi"/>
          <w:color w:val="000000"/>
        </w:rPr>
        <w:t>Software user manuals</w:t>
      </w:r>
    </w:p>
    <w:p w:rsidR="00FB259F" w:rsidRDefault="00FB259F" w:rsidP="00FB259F">
      <w: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FB259F" w:rsidTr="0099159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rPr>
                <w:b/>
                <w:bCs/>
              </w:rPr>
              <w:t>Revision History</w:t>
            </w:r>
          </w:p>
        </w:tc>
      </w:tr>
      <w:tr w:rsidR="00FB259F" w:rsidTr="0099159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Version</w:t>
            </w: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FB259F" w:rsidRDefault="00FB259F" w:rsidP="0099159C">
            <w:pPr>
              <w:spacing w:line="120" w:lineRule="exact"/>
              <w:jc w:val="both"/>
            </w:pPr>
          </w:p>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Reason</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3/1/18</w:t>
            </w: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1</w:t>
            </w: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r>
              <w:t>New restructured tech procedures manual</w:t>
            </w: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r w:rsidR="00FB259F" w:rsidTr="0099159C">
        <w:tc>
          <w:tcPr>
            <w:tcW w:w="225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126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c>
          <w:tcPr>
            <w:tcW w:w="5940" w:type="dxa"/>
            <w:tcBorders>
              <w:top w:val="single" w:sz="8" w:space="0" w:color="000000"/>
              <w:left w:val="single" w:sz="8" w:space="0" w:color="000000"/>
              <w:bottom w:val="single" w:sz="8" w:space="0" w:color="000000"/>
              <w:right w:val="single" w:sz="8" w:space="0" w:color="000000"/>
            </w:tcBorders>
          </w:tcPr>
          <w:p w:rsidR="00FB259F" w:rsidRDefault="00FB259F" w:rsidP="0099159C">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pPr>
          </w:p>
        </w:tc>
      </w:tr>
    </w:tbl>
    <w:p w:rsidR="00FB259F" w:rsidRDefault="00FB259F" w:rsidP="00FB259F"/>
    <w:p w:rsidR="00FB259F" w:rsidRDefault="00FB259F" w:rsidP="00FB259F"/>
    <w:p w:rsidR="00FB259F" w:rsidRDefault="00FB259F" w:rsidP="00FB259F">
      <w:pPr>
        <w:rPr>
          <w:rFonts w:asciiTheme="majorHAnsi" w:eastAsiaTheme="majorEastAsia" w:hAnsiTheme="majorHAnsi" w:cstheme="majorBidi"/>
          <w:b/>
          <w:bCs/>
          <w:sz w:val="26"/>
          <w:szCs w:val="26"/>
        </w:rPr>
        <w:sectPr w:rsidR="00FB259F" w:rsidSect="00FE7482">
          <w:headerReference w:type="default" r:id="rId33"/>
          <w:headerReference w:type="first" r:id="rId34"/>
          <w:pgSz w:w="12240" w:h="15840"/>
          <w:pgMar w:top="2448" w:right="1440" w:bottom="1440" w:left="1440" w:header="720" w:footer="720" w:gutter="0"/>
          <w:cols w:space="720"/>
          <w:titlePg/>
          <w:docGrid w:linePitch="360"/>
        </w:sectPr>
      </w:pPr>
    </w:p>
    <w:p w:rsidR="00FB259F" w:rsidRPr="0050266F" w:rsidRDefault="00FB259F" w:rsidP="00FB259F">
      <w:pPr>
        <w:pStyle w:val="Heading1"/>
        <w:jc w:val="center"/>
        <w:rPr>
          <w:color w:val="auto"/>
          <w:sz w:val="26"/>
          <w:szCs w:val="26"/>
        </w:rPr>
      </w:pPr>
      <w:bookmarkStart w:id="20" w:name="_Toc13660118"/>
      <w:r>
        <w:rPr>
          <w:color w:val="auto"/>
          <w:sz w:val="26"/>
          <w:szCs w:val="26"/>
        </w:rPr>
        <w:lastRenderedPageBreak/>
        <w:t>Chapter 13</w:t>
      </w:r>
      <w:r w:rsidRPr="0050266F">
        <w:rPr>
          <w:color w:val="auto"/>
          <w:sz w:val="26"/>
          <w:szCs w:val="26"/>
        </w:rPr>
        <w:t>: Facial Recognition Program</w:t>
      </w:r>
      <w:bookmarkEnd w:id="20"/>
    </w:p>
    <w:p w:rsidR="00FB259F" w:rsidRPr="00CF3E25" w:rsidRDefault="00FB259F" w:rsidP="00FB259F">
      <w:pPr>
        <w:pStyle w:val="Default"/>
        <w:contextualSpacing/>
        <w:jc w:val="both"/>
        <w:rPr>
          <w:rFonts w:asciiTheme="majorHAnsi" w:hAnsiTheme="majorHAnsi" w:cstheme="minorHAnsi"/>
          <w:b/>
          <w:color w:val="auto"/>
          <w:sz w:val="22"/>
          <w:szCs w:val="22"/>
          <w:u w:val="single"/>
        </w:rPr>
      </w:pPr>
      <w:r w:rsidRPr="00CF3E25">
        <w:rPr>
          <w:rFonts w:asciiTheme="majorHAnsi" w:hAnsiTheme="majorHAnsi" w:cstheme="minorHAnsi"/>
          <w:b/>
          <w:bCs/>
          <w:noProof/>
          <w:color w:val="auto"/>
          <w:sz w:val="22"/>
          <w:szCs w:val="22"/>
        </w:rPr>
        <mc:AlternateContent>
          <mc:Choice Requires="wps">
            <w:drawing>
              <wp:anchor distT="0" distB="0" distL="114300" distR="114300" simplePos="0" relativeHeight="251659264" behindDoc="0" locked="0" layoutInCell="1" allowOverlap="1" wp14:anchorId="1DB021B1" wp14:editId="090952F4">
                <wp:simplePos x="0" y="0"/>
                <wp:positionH relativeFrom="column">
                  <wp:posOffset>1623060</wp:posOffset>
                </wp:positionH>
                <wp:positionV relativeFrom="paragraph">
                  <wp:posOffset>103343</wp:posOffset>
                </wp:positionV>
                <wp:extent cx="3886200" cy="914400"/>
                <wp:effectExtent l="0" t="0" r="0" b="0"/>
                <wp:wrapNone/>
                <wp:docPr id="2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886200" cy="914400"/>
                        </a:xfrm>
                        <a:prstGeom prst="rect">
                          <a:avLst/>
                        </a:prstGeom>
                        <a:noFill/>
                        <a:ln>
                          <a:noFill/>
                        </a:ln>
                        <a:effectLst/>
                        <a:extLst>
                          <a:ext uri="{FAA26D3D-D897-4be2-8F04-BA451C77F1D7}">
                            <ma14:placeholderFlag xmlns:arto="http://schemas.microsoft.com/office/word/2006/arto" xmlns:o="urn:schemas-microsoft-com:office:office" xmlns:v="urn:schemas-microsoft-com:vml" xmlns:w10="urn:schemas-microsoft-com:office:word" xmlns:w="http://schemas.openxmlformats.org/wordprocessingml/2006/main" xmlns:ma14="http://schemas.microsoft.com/office/mac/drawingml/2011/main" xmlns=""/>
                          </a:ext>
                          <a:ext uri="{C572A759-6A51-4108-AA02-DFA0A04FC94B}">
                            <ma14:wrappingTextBoxFlag xmlns:arto="http://schemas.microsoft.com/office/word/2006/arto" xmlns:o="urn:schemas-microsoft-com:office:office" xmlns:v="urn:schemas-microsoft-com:vml" xmlns:w10="urn:schemas-microsoft-com:office:word" xmlns:w="http://schemas.openxmlformats.org/wordprocessingml/2006/main" xmlns:ma14="http://schemas.microsoft.com/office/mac/drawingml/2011/main" xmlns=""/>
                          </a:ext>
                        </a:extLst>
                      </wps:spPr>
                      <wps:txbx>
                        <w:txbxContent>
                          <w:p w:rsidR="0099159C" w:rsidRDefault="0099159C" w:rsidP="00FB259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DB021B1" id="_x0000_t202" coordsize="21600,21600" o:spt="202" path="m,l,21600r21600,l21600,xe">
                <v:stroke joinstyle="miter"/>
                <v:path gradientshapeok="t" o:connecttype="rect"/>
              </v:shapetype>
              <v:shape id="Text Box 26" o:spid="_x0000_s1026" type="#_x0000_t202" style="position:absolute;left:0;text-align:left;margin-left:127.8pt;margin-top:8.15pt;width:306pt;height:1in;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YrvTiAIAAPAEAAAOAAAAZHJzL2Uyb0RvYy54bWysVMlu2zAQvRfoPxC8K1oib4LlgLGgooCR&#10;BEiKnGmKioVKJEvSkdKi/94h5a1pT0Uv1HBmOMubN1reDF2LXrk2jRQ5jq8ijLhgsmrES46/PJXB&#10;HCNjqahoKwXP8Rs3+Gb18cOyVxlP5E62FdcIggiT9SrHO2tVFoaG7XhHzZVUXICxlrqjFq76Jaw0&#10;7SF614ZJFE3DXupKacm4MaAtRiNe+fh1zZm9r2vDLWpzDLVZf2p/bt0ZrpY0e9FU7Rp2KIP+QxUd&#10;bQQkPYUqqKVor5s/QnUN09LI2l4x2YWyrhvGfQ/QTRy96+ZxRxX3vQA4Rp1gMv8vLLt7fdCoqXKc&#10;TDEStIMZPfHBols5IFABPr0yGbg9KnC0A+hhzr5XozaSfTXgEl74jA8MeDs8hlp37gudIngII3g7&#10;we7SMFBez+dTmCVGDGyLOE1BdkHPr5U29hOXHXJCjjWM1VdAXzfGjq5HF5dMyLJpW9DTrBW/KSDm&#10;qOGeG+NrmkElIDpPV5Of24+SkGRaXBdBMV/MgnTLk2BeRmlwS9JJvJ7NyriY/Rz5c360nswSMpss&#10;gimZxEEaR/OAkCgJipJEJErL9SK99Y+gkGNSD96Il4PRDtsBSnfiVlZvALqWI22NYmUDAGyosQ9U&#10;A08BM9g9ew9H3co+x/IgYbST+vvf9M4f6ANWjHrgfY7Ntz3VHKP2swBiefxhUfwlhXYgh760bC8t&#10;Yt+tJaxWDFuumBedv22PYq1l9wwrSlxWMFHBIHeO7VFc23EbYcUZJ8Q7wWooajfiUbEj19x4n4Zn&#10;qtWBAxbgu5PHDaHZOyqMvuPsyd7KuvE8OaN6IC2slWfa4Rfg9vby7r3OP6rVLwAAAP//AwBQSwME&#10;FAAGAAgAAAAhAL+Fe4bdAAAACgEAAA8AAABkcnMvZG93bnJldi54bWxMj8FOwzAQRO9I/IO1SNyo&#10;3ZaEksapEIgrqC2txM2Nt0lEvI5itwl/z/ZEjzvzNDuTr0bXijP2ofGkYTpRIJBKbxuqNHxt3x8W&#10;IEI0ZE3rCTX8YoBVcXuTm8z6gdZ43sRKcAiFzGioY+wyKUNZozNh4jsk9o6+dyby2VfS9mbgcNfK&#10;mVKpdKYh/lCbDl9rLH82J6dh93H83j+qz+rNJd3gRyXJPUut7+/GlyWIiGP8h+FSn6tDwZ0O/kQ2&#10;iFbDLElSRtlI5yAYWKRPLBwugpqDLHJ5PaH4AwAA//8DAFBLAQItABQABgAIAAAAIQC2gziS/gAA&#10;AOEBAAATAAAAAAAAAAAAAAAAAAAAAABbQ29udGVudF9UeXBlc10ueG1sUEsBAi0AFAAGAAgAAAAh&#10;ADj9If/WAAAAlAEAAAsAAAAAAAAAAAAAAAAALwEAAF9yZWxzLy5yZWxzUEsBAi0AFAAGAAgAAAAh&#10;AE1iu9OIAgAA8AQAAA4AAAAAAAAAAAAAAAAALgIAAGRycy9lMm9Eb2MueG1sUEsBAi0AFAAGAAgA&#10;AAAhAL+Fe4bdAAAACgEAAA8AAAAAAAAAAAAAAAAA4gQAAGRycy9kb3ducmV2LnhtbFBLBQYAAAAA&#10;BAAEAPMAAADsBQAAAAA=&#10;" filled="f" stroked="f">
                <v:textbox>
                  <w:txbxContent>
                    <w:p w:rsidR="0099159C" w:rsidRDefault="0099159C" w:rsidP="00FB259F"/>
                  </w:txbxContent>
                </v:textbox>
              </v:shape>
            </w:pict>
          </mc:Fallback>
        </mc:AlternateContent>
      </w:r>
    </w:p>
    <w:p w:rsidR="00FB259F" w:rsidRPr="00CF3E25" w:rsidRDefault="00FB259F" w:rsidP="00FB259F">
      <w:pPr>
        <w:pStyle w:val="Default"/>
        <w:contextualSpacing/>
        <w:jc w:val="both"/>
        <w:rPr>
          <w:rFonts w:asciiTheme="majorHAnsi" w:hAnsiTheme="majorHAnsi" w:cstheme="minorHAnsi"/>
          <w:b/>
          <w:color w:val="auto"/>
          <w:szCs w:val="22"/>
        </w:rPr>
      </w:pPr>
      <w:r>
        <w:rPr>
          <w:rFonts w:asciiTheme="majorHAnsi" w:hAnsiTheme="majorHAnsi" w:cstheme="minorHAnsi"/>
          <w:b/>
          <w:color w:val="auto"/>
          <w:szCs w:val="22"/>
        </w:rPr>
        <w:t>13</w:t>
      </w:r>
      <w:r w:rsidRPr="00F90C36">
        <w:rPr>
          <w:rFonts w:asciiTheme="majorHAnsi" w:hAnsiTheme="majorHAnsi" w:cstheme="minorHAnsi"/>
          <w:b/>
          <w:color w:val="auto"/>
          <w:szCs w:val="22"/>
        </w:rPr>
        <w:t xml:space="preserve">.1 </w:t>
      </w:r>
      <w:r w:rsidRPr="00CF3E25">
        <w:rPr>
          <w:rFonts w:asciiTheme="majorHAnsi" w:hAnsiTheme="majorHAnsi" w:cstheme="minorHAnsi"/>
          <w:b/>
          <w:color w:val="auto"/>
          <w:szCs w:val="22"/>
        </w:rPr>
        <w:t>Purpose</w:t>
      </w:r>
    </w:p>
    <w:p w:rsidR="00FB259F" w:rsidRPr="00CF3E25" w:rsidRDefault="00FB259F" w:rsidP="00FB259F">
      <w:pPr>
        <w:pStyle w:val="Default"/>
        <w:contextualSpacing/>
        <w:jc w:val="both"/>
        <w:rPr>
          <w:rFonts w:asciiTheme="minorHAnsi" w:hAnsiTheme="minorHAnsi" w:cstheme="minorHAnsi"/>
          <w:b/>
          <w:color w:val="auto"/>
          <w:sz w:val="22"/>
          <w:szCs w:val="22"/>
          <w:u w:val="single"/>
        </w:rPr>
      </w:pP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The purpose of this document is to provide guidelines for the CCBI Forensic Photography Unit </w:t>
      </w:r>
      <w:proofErr w:type="gramStart"/>
      <w:r w:rsidRPr="00292C0B">
        <w:rPr>
          <w:rFonts w:asciiTheme="minorHAnsi" w:hAnsiTheme="minorHAnsi" w:cstheme="minorHAnsi"/>
          <w:color w:val="000000" w:themeColor="text1"/>
          <w:sz w:val="22"/>
          <w:szCs w:val="22"/>
        </w:rPr>
        <w:t>with regard to</w:t>
      </w:r>
      <w:proofErr w:type="gramEnd"/>
      <w:r w:rsidRPr="00292C0B">
        <w:rPr>
          <w:rFonts w:asciiTheme="minorHAnsi" w:hAnsiTheme="minorHAnsi" w:cstheme="minorHAnsi"/>
          <w:color w:val="000000" w:themeColor="text1"/>
          <w:sz w:val="22"/>
          <w:szCs w:val="22"/>
        </w:rPr>
        <w:t xml:space="preserve"> facial image comparison.  Practices included in this document are based on accepted and published standards from the Federal Bureau of Investigation (FBI), the Scientific Working Group on Imaging Technology (SWGIT), the Facial Identification Scientific Working Group (FISWG), and the Raleigh/Wake City-County Bureau of Identification.  The guidelines presented in this document are intended to address appropriate practices for performing a variety of tasks associated with the acquisition, proper use, storage, comparison of facial images, and reporting of conclusions.  </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contextualSpacing/>
        <w:jc w:val="both"/>
        <w:rPr>
          <w:rFonts w:asciiTheme="majorHAnsi" w:hAnsiTheme="majorHAnsi" w:cstheme="minorHAnsi"/>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.2 Scope</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This document presents best practices for the proper use and treatment of images and for conducting facial recognition searches using the CCBI Facial Recognition (FR) software to search the CCBI arrestee mugshot database.  This is done </w:t>
      </w:r>
      <w:proofErr w:type="gramStart"/>
      <w:r w:rsidRPr="00292C0B">
        <w:rPr>
          <w:rFonts w:asciiTheme="minorHAnsi" w:hAnsiTheme="minorHAnsi" w:cstheme="minorHAnsi"/>
          <w:color w:val="000000" w:themeColor="text1"/>
          <w:sz w:val="22"/>
          <w:szCs w:val="22"/>
        </w:rPr>
        <w:t>in an effort to</w:t>
      </w:r>
      <w:proofErr w:type="gramEnd"/>
      <w:r w:rsidRPr="00292C0B">
        <w:rPr>
          <w:rFonts w:asciiTheme="minorHAnsi" w:hAnsiTheme="minorHAnsi" w:cstheme="minorHAnsi"/>
          <w:color w:val="000000" w:themeColor="text1"/>
          <w:sz w:val="22"/>
          <w:szCs w:val="22"/>
        </w:rPr>
        <w:t xml:space="preserve"> assist with the identification of unknown individuals.  </w:t>
      </w: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asciiTheme="majorHAnsi" w:hAnsiTheme="majorHAnsi" w:cstheme="minorHAnsi"/>
          <w:color w:val="000000" w:themeColor="text1"/>
        </w:rPr>
      </w:pPr>
    </w:p>
    <w:p w:rsidR="00FB259F" w:rsidRPr="00292C0B" w:rsidRDefault="00FB259F" w:rsidP="00FB259F">
      <w:pPr>
        <w:pStyle w:val="Default"/>
        <w:contextualSpacing/>
        <w:jc w:val="both"/>
        <w:rPr>
          <w:rFonts w:asciiTheme="majorHAnsi" w:hAnsiTheme="majorHAnsi" w:cstheme="minorHAnsi"/>
          <w:b/>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.3 Personnel</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FISWG recognizes two hierarchically distinct levels of facial comparison: facial review and facial examination (FISWG Approved Standards, Guidelines, and Recommendations - Guidelines for Facial Comparison Methods, version 1.0).</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firstLine="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t>13.</w:t>
      </w:r>
      <w:r w:rsidRPr="00292C0B">
        <w:rPr>
          <w:rFonts w:asciiTheme="majorHAnsi" w:hAnsiTheme="majorHAnsi" w:cstheme="minorHAnsi"/>
          <w:b/>
          <w:color w:val="000000" w:themeColor="text1"/>
          <w:sz w:val="22"/>
          <w:szCs w:val="22"/>
        </w:rPr>
        <w:t>3.1 Facial Review</w:t>
      </w:r>
    </w:p>
    <w:p w:rsidR="00FB259F" w:rsidRPr="00292C0B" w:rsidRDefault="00FB259F" w:rsidP="00FB259F">
      <w:pPr>
        <w:pStyle w:val="Default"/>
        <w:widowControl w:val="0"/>
        <w:numPr>
          <w:ilvl w:val="0"/>
          <w:numId w:val="34"/>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Includes facial comparison situations that are by nature typically undertaken in a relatively short amount of time, such as a traffic stop or one-to-many facial recognition searches, etc.</w:t>
      </w:r>
    </w:p>
    <w:p w:rsidR="00FB259F" w:rsidRPr="00292C0B" w:rsidRDefault="00FB259F" w:rsidP="00FB259F">
      <w:pPr>
        <w:pStyle w:val="Default"/>
        <w:widowControl w:val="0"/>
        <w:numPr>
          <w:ilvl w:val="0"/>
          <w:numId w:val="34"/>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CCBI considers one-to-many FR searches as Facial Review level comparisons</w:t>
      </w:r>
    </w:p>
    <w:p w:rsidR="00FB259F" w:rsidRPr="00292C0B" w:rsidRDefault="00FB259F" w:rsidP="00FB259F">
      <w:pPr>
        <w:pStyle w:val="Default"/>
        <w:widowControl w:val="0"/>
        <w:numPr>
          <w:ilvl w:val="0"/>
          <w:numId w:val="34"/>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Personnel qualified for Facial Review: Reviewers and Examiners</w:t>
      </w:r>
    </w:p>
    <w:p w:rsidR="00FB259F" w:rsidRPr="00292C0B" w:rsidRDefault="00FB259F" w:rsidP="00FB259F">
      <w:pPr>
        <w:pStyle w:val="Default"/>
        <w:ind w:left="720"/>
        <w:contextualSpacing/>
        <w:jc w:val="both"/>
        <w:rPr>
          <w:rFonts w:asciiTheme="majorHAnsi" w:hAnsiTheme="majorHAnsi" w:cstheme="minorHAnsi"/>
          <w:color w:val="000000" w:themeColor="text1"/>
          <w:sz w:val="22"/>
          <w:szCs w:val="22"/>
        </w:rPr>
      </w:pPr>
    </w:p>
    <w:p w:rsidR="00FB259F" w:rsidRPr="00292C0B" w:rsidRDefault="00FB259F" w:rsidP="00FB259F">
      <w:pPr>
        <w:pStyle w:val="Default"/>
        <w:ind w:firstLine="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t>13</w:t>
      </w:r>
      <w:r w:rsidRPr="00292C0B">
        <w:rPr>
          <w:rFonts w:asciiTheme="majorHAnsi" w:hAnsiTheme="majorHAnsi" w:cstheme="minorHAnsi"/>
          <w:b/>
          <w:color w:val="000000" w:themeColor="text1"/>
          <w:sz w:val="22"/>
          <w:szCs w:val="22"/>
        </w:rPr>
        <w:t>.3.2 Facial Examination</w:t>
      </w:r>
    </w:p>
    <w:p w:rsidR="00FB259F" w:rsidRPr="00292C0B" w:rsidRDefault="00FB259F" w:rsidP="00FB259F">
      <w:pPr>
        <w:pStyle w:val="Default"/>
        <w:widowControl w:val="0"/>
        <w:numPr>
          <w:ilvl w:val="0"/>
          <w:numId w:val="33"/>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More rigorous process than facial review</w:t>
      </w:r>
    </w:p>
    <w:p w:rsidR="00FB259F" w:rsidRPr="00292C0B" w:rsidRDefault="00FB259F" w:rsidP="00FB259F">
      <w:pPr>
        <w:pStyle w:val="Default"/>
        <w:widowControl w:val="0"/>
        <w:numPr>
          <w:ilvl w:val="0"/>
          <w:numId w:val="33"/>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Involves morphological comparison</w:t>
      </w:r>
    </w:p>
    <w:p w:rsidR="00FB259F" w:rsidRPr="00292C0B" w:rsidRDefault="00FB259F" w:rsidP="00FB259F">
      <w:pPr>
        <w:pStyle w:val="Default"/>
        <w:widowControl w:val="0"/>
        <w:numPr>
          <w:ilvl w:val="0"/>
          <w:numId w:val="33"/>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Requires knowledge of image science, facial anatomy, and the changeability of facial features</w:t>
      </w:r>
    </w:p>
    <w:p w:rsidR="00FB259F" w:rsidRPr="00292C0B" w:rsidRDefault="00FB259F" w:rsidP="00FB259F">
      <w:pPr>
        <w:pStyle w:val="Default"/>
        <w:widowControl w:val="0"/>
        <w:numPr>
          <w:ilvl w:val="0"/>
          <w:numId w:val="33"/>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CCBI considers Investigative Leads and other one-to-one image comparisons as Facial Examination level comparisons</w:t>
      </w:r>
    </w:p>
    <w:p w:rsidR="00FB259F" w:rsidRPr="00292C0B" w:rsidRDefault="00FB259F" w:rsidP="00FB259F">
      <w:pPr>
        <w:pStyle w:val="Default"/>
        <w:widowControl w:val="0"/>
        <w:numPr>
          <w:ilvl w:val="0"/>
          <w:numId w:val="33"/>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Personnel qualified for Facial Examination: Examiners</w:t>
      </w:r>
    </w:p>
    <w:p w:rsidR="00FB259F" w:rsidRPr="00292C0B" w:rsidRDefault="00FB259F" w:rsidP="00FB259F">
      <w:pPr>
        <w:pStyle w:val="Default"/>
        <w:ind w:left="720"/>
        <w:contextualSpacing/>
        <w:jc w:val="both"/>
        <w:rPr>
          <w:rFonts w:asciiTheme="majorHAnsi" w:hAnsiTheme="majorHAnsi" w:cstheme="minorHAnsi"/>
          <w:color w:val="000000" w:themeColor="text1"/>
          <w:sz w:val="22"/>
          <w:szCs w:val="22"/>
        </w:rPr>
      </w:pPr>
      <w:r w:rsidRPr="00292C0B">
        <w:rPr>
          <w:rFonts w:asciiTheme="majorHAnsi" w:hAnsiTheme="majorHAnsi" w:cstheme="minorHAnsi"/>
          <w:color w:val="000000" w:themeColor="text1"/>
          <w:sz w:val="22"/>
          <w:szCs w:val="22"/>
        </w:rPr>
        <w:t xml:space="preserve">  </w:t>
      </w:r>
    </w:p>
    <w:p w:rsidR="00FB259F" w:rsidRPr="00292C0B" w:rsidRDefault="00FB259F" w:rsidP="00FB259F">
      <w:pPr>
        <w:pStyle w:val="Default"/>
        <w:ind w:left="720"/>
        <w:contextualSpacing/>
        <w:jc w:val="both"/>
        <w:rPr>
          <w:rFonts w:asciiTheme="majorHAnsi" w:hAnsiTheme="majorHAnsi" w:cstheme="minorHAnsi"/>
          <w:color w:val="000000" w:themeColor="text1"/>
          <w:sz w:val="22"/>
          <w:szCs w:val="22"/>
        </w:rPr>
      </w:pPr>
    </w:p>
    <w:p w:rsidR="00FB259F" w:rsidRPr="00292C0B" w:rsidRDefault="00FB259F" w:rsidP="00FB259F">
      <w:pPr>
        <w:pStyle w:val="Default"/>
        <w:ind w:left="720"/>
        <w:contextualSpacing/>
        <w:jc w:val="both"/>
        <w:rPr>
          <w:rFonts w:asciiTheme="majorHAnsi" w:hAnsiTheme="majorHAnsi" w:cstheme="minorHAnsi"/>
          <w:color w:val="000000" w:themeColor="text1"/>
          <w:sz w:val="22"/>
          <w:szCs w:val="22"/>
        </w:rPr>
      </w:pPr>
    </w:p>
    <w:p w:rsidR="00FB259F" w:rsidRPr="00292C0B" w:rsidRDefault="00FB259F" w:rsidP="00FB259F">
      <w:pPr>
        <w:pStyle w:val="Default"/>
        <w:ind w:firstLine="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t>13</w:t>
      </w:r>
      <w:r w:rsidRPr="00292C0B">
        <w:rPr>
          <w:rFonts w:asciiTheme="majorHAnsi" w:hAnsiTheme="majorHAnsi" w:cstheme="minorHAnsi"/>
          <w:b/>
          <w:color w:val="000000" w:themeColor="text1"/>
          <w:sz w:val="22"/>
          <w:szCs w:val="22"/>
        </w:rPr>
        <w:t>.3.3 FR Examiner</w:t>
      </w:r>
    </w:p>
    <w:p w:rsidR="00FB259F" w:rsidRPr="00292C0B" w:rsidRDefault="00FB259F" w:rsidP="00FB259F">
      <w:pPr>
        <w:pStyle w:val="Default"/>
        <w:ind w:left="720"/>
        <w:contextualSpacing/>
        <w:jc w:val="both"/>
        <w:rPr>
          <w:rFonts w:asciiTheme="minorHAnsi" w:hAnsiTheme="minorHAnsi" w:cstheme="minorHAnsi"/>
          <w:color w:val="000000" w:themeColor="text1"/>
          <w:sz w:val="22"/>
          <w:szCs w:val="22"/>
        </w:rPr>
      </w:pPr>
      <w:r w:rsidRPr="00292C0B">
        <w:rPr>
          <w:rFonts w:asciiTheme="minorHAnsi" w:hAnsiTheme="minorHAnsi" w:cstheme="minorHAnsi"/>
          <w:i/>
          <w:color w:val="000000" w:themeColor="text1"/>
          <w:sz w:val="22"/>
          <w:szCs w:val="22"/>
        </w:rPr>
        <w:t>FR Examiner</w:t>
      </w:r>
      <w:r w:rsidRPr="00292C0B">
        <w:rPr>
          <w:rFonts w:asciiTheme="minorHAnsi" w:hAnsiTheme="minorHAnsi" w:cstheme="minorHAnsi"/>
          <w:color w:val="000000" w:themeColor="text1"/>
          <w:sz w:val="22"/>
          <w:szCs w:val="22"/>
        </w:rPr>
        <w:t xml:space="preserve"> refers to an individual who has completed the training course outlined in the CCBI Facial Recognition Examiner Training Manual, which includes attending the FBI/CJIS Face Comparison and Identification Training. Upon completion of this training, a Certificate of Competency i</w:t>
      </w:r>
      <w:r>
        <w:rPr>
          <w:rFonts w:asciiTheme="minorHAnsi" w:hAnsiTheme="minorHAnsi" w:cstheme="minorHAnsi"/>
          <w:color w:val="000000" w:themeColor="text1"/>
          <w:sz w:val="22"/>
          <w:szCs w:val="22"/>
        </w:rPr>
        <w:t>n FR Examination will be issued.</w:t>
      </w:r>
    </w:p>
    <w:p w:rsidR="00FB259F" w:rsidRPr="00292C0B" w:rsidRDefault="00FB259F" w:rsidP="00FB259F">
      <w:pPr>
        <w:pStyle w:val="Default"/>
        <w:ind w:left="72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720"/>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Examiners have received advanced training in the CCBI FR application and its features.  Examiners have a working knowledge of the usefulness and limitations of the CCBI FR application and the ability to use image editing software (such as Adobe Photoshop).  They are qualified to assess image quality and appropriateness for FR searches.   Examiners perform one-to-many and one-to-one facial image comparisons using the comparison features available in the FR application.  Examiners determine if images are suitable for FR searches, enhance images for the purpose of conducting a FR search, and may develop potential investigative leads based on their observations of the results from the FR search.  FR Examiners must have thorough knowledge of the usefulness and limitations of the software and applications used for Facial Recognition Examinations. Examiners must submit the conclusions of their analyses that result in a potential candidate for an investigative lead for verification by another FR Examiner. </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contextualSpacing/>
        <w:jc w:val="both"/>
        <w:rPr>
          <w:rFonts w:asciiTheme="minorHAnsi" w:hAnsiTheme="minorHAnsi" w:cstheme="minorHAnsi"/>
          <w:b/>
          <w:color w:val="000000" w:themeColor="text1"/>
          <w:szCs w:val="22"/>
        </w:rPr>
      </w:pPr>
    </w:p>
    <w:p w:rsidR="00FB259F" w:rsidRPr="00292C0B" w:rsidRDefault="00FB259F" w:rsidP="00FB259F">
      <w:pPr>
        <w:pStyle w:val="Default"/>
        <w:contextualSpacing/>
        <w:jc w:val="both"/>
        <w:rPr>
          <w:rFonts w:asciiTheme="majorHAnsi" w:hAnsiTheme="majorHAnsi" w:cstheme="minorHAnsi"/>
          <w:b/>
          <w:color w:val="000000" w:themeColor="text1"/>
          <w:szCs w:val="22"/>
          <w:u w:val="single"/>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.4 Facial Comparison</w:t>
      </w:r>
    </w:p>
    <w:p w:rsidR="00FB259F" w:rsidRPr="00292C0B" w:rsidRDefault="00FB259F" w:rsidP="00FB259F">
      <w:pPr>
        <w:pStyle w:val="Default"/>
        <w:contextualSpacing/>
        <w:jc w:val="both"/>
        <w:rPr>
          <w:rFonts w:asciiTheme="minorHAnsi" w:hAnsiTheme="minorHAnsi" w:cstheme="minorHAnsi"/>
          <w:b/>
          <w:color w:val="000000" w:themeColor="text1"/>
          <w:sz w:val="22"/>
          <w:szCs w:val="22"/>
          <w:u w:val="single"/>
        </w:rPr>
      </w:pP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All Facial Comparison will go through a standard series of steps. </w:t>
      </w:r>
    </w:p>
    <w:p w:rsidR="00FB259F" w:rsidRPr="00292C0B" w:rsidRDefault="00FB259F" w:rsidP="00FB259F">
      <w:pPr>
        <w:pStyle w:val="Default"/>
        <w:ind w:firstLine="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t>13</w:t>
      </w:r>
      <w:r w:rsidRPr="00292C0B">
        <w:rPr>
          <w:rFonts w:asciiTheme="majorHAnsi" w:hAnsiTheme="majorHAnsi" w:cstheme="minorHAnsi"/>
          <w:b/>
          <w:color w:val="000000" w:themeColor="text1"/>
          <w:sz w:val="22"/>
          <w:szCs w:val="22"/>
        </w:rPr>
        <w:t>.4.1 Facial Recognition Application</w:t>
      </w: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An image is submitted to the CCBI for FR searching. It is at this point that the examiner analyzes the submitted image to determine its suitability searching. There may be a need to edit the submitted image to increase the likelihood of acceptance into the search engine. The image(s) is entered into the FR application where it is compared to the database and one of two results is delivered:</w:t>
      </w: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widowControl w:val="0"/>
        <w:numPr>
          <w:ilvl w:val="0"/>
          <w:numId w:val="35"/>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“Probe not accepted.” – The probe image is not accepted into the search engine.</w:t>
      </w:r>
    </w:p>
    <w:p w:rsidR="00FB259F" w:rsidRPr="00292C0B" w:rsidRDefault="00FB259F" w:rsidP="00FB259F">
      <w:pPr>
        <w:pStyle w:val="Default"/>
        <w:widowControl w:val="0"/>
        <w:numPr>
          <w:ilvl w:val="0"/>
          <w:numId w:val="35"/>
        </w:numPr>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The search engine supplies a candidate list for review.</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t>13</w:t>
      </w:r>
      <w:r w:rsidRPr="00292C0B">
        <w:rPr>
          <w:rFonts w:asciiTheme="majorHAnsi" w:hAnsiTheme="majorHAnsi" w:cstheme="minorHAnsi"/>
          <w:b/>
          <w:color w:val="000000" w:themeColor="text1"/>
          <w:sz w:val="22"/>
          <w:szCs w:val="22"/>
        </w:rPr>
        <w:t>.4.2 Facial Recognition Review</w:t>
      </w: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A Facial Recognition Review is a basic one-to-many review of the probe image to the candidate list with the sole purpose of filtering through the large galleries of candidates and narrowing those results to candidates that require more detailed examination. </w:t>
      </w: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sz w:val="22"/>
          <w:szCs w:val="22"/>
        </w:rPr>
        <w:lastRenderedPageBreak/>
        <w:t>13</w:t>
      </w:r>
      <w:r w:rsidRPr="00292C0B">
        <w:rPr>
          <w:rFonts w:asciiTheme="majorHAnsi" w:hAnsiTheme="majorHAnsi" w:cstheme="minorHAnsi"/>
          <w:b/>
          <w:color w:val="000000" w:themeColor="text1"/>
          <w:sz w:val="22"/>
          <w:szCs w:val="22"/>
        </w:rPr>
        <w:t>.4.3 Facial Recognition Examination</w:t>
      </w: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p>
    <w:p w:rsidR="00FB259F" w:rsidRPr="00292C0B" w:rsidRDefault="00FB259F" w:rsidP="00FB259F">
      <w:pPr>
        <w:pStyle w:val="Default"/>
        <w:ind w:left="360"/>
        <w:contextualSpacing/>
        <w:jc w:val="both"/>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Once the Facial Recognition Review is complete, the resulting candidates are then compared side-by-side with the submitted image in a Facial Recognition Examination. During this process, individual characteristics of the face are compared between the submitted image and the candidate (FISWG Approved Standards, Guidelines, and Recommendations Facial Image Comparison Feature List for Morphological Analysis, version 1.0). The Facial Recognition Examination determines if a candidate is an investigative lead. These examinations are subject to verification. </w:t>
      </w:r>
    </w:p>
    <w:p w:rsidR="00FB259F" w:rsidRPr="00292C0B" w:rsidRDefault="00FB259F" w:rsidP="00FB259F">
      <w:pPr>
        <w:pStyle w:val="Default"/>
        <w:contextualSpacing/>
        <w:jc w:val="both"/>
        <w:rPr>
          <w:rFonts w:asciiTheme="minorHAnsi" w:hAnsiTheme="minorHAnsi" w:cstheme="minorHAnsi"/>
          <w:b/>
          <w:color w:val="000000" w:themeColor="text1"/>
          <w:sz w:val="22"/>
          <w:szCs w:val="22"/>
          <w:u w:val="single"/>
        </w:rPr>
      </w:pPr>
    </w:p>
    <w:p w:rsidR="00FB259F" w:rsidRPr="00292C0B" w:rsidRDefault="00FB259F" w:rsidP="00FB259F">
      <w:pPr>
        <w:pStyle w:val="Default"/>
        <w:contextualSpacing/>
        <w:jc w:val="both"/>
        <w:rPr>
          <w:rFonts w:asciiTheme="minorHAnsi" w:hAnsiTheme="minorHAnsi" w:cstheme="minorHAnsi"/>
          <w:b/>
          <w:color w:val="000000" w:themeColor="text1"/>
          <w:sz w:val="22"/>
          <w:szCs w:val="22"/>
          <w:u w:val="single"/>
        </w:rPr>
      </w:pPr>
    </w:p>
    <w:p w:rsidR="00FB259F" w:rsidRPr="00292C0B" w:rsidRDefault="00FB259F" w:rsidP="00FB259F">
      <w:pPr>
        <w:pStyle w:val="Default"/>
        <w:contextualSpacing/>
        <w:jc w:val="both"/>
        <w:rPr>
          <w:rFonts w:asciiTheme="majorHAnsi" w:hAnsiTheme="majorHAnsi" w:cstheme="minorHAnsi"/>
          <w:color w:val="000000" w:themeColor="text1"/>
          <w:szCs w:val="22"/>
        </w:rPr>
      </w:pPr>
      <w:r>
        <w:rPr>
          <w:rFonts w:asciiTheme="majorHAnsi" w:hAnsiTheme="majorHAnsi" w:cstheme="minorHAnsi"/>
          <w:b/>
          <w:color w:val="000000" w:themeColor="text1"/>
        </w:rPr>
        <w:t>13</w:t>
      </w:r>
      <w:r w:rsidRPr="00292C0B">
        <w:rPr>
          <w:rFonts w:asciiTheme="majorHAnsi" w:hAnsiTheme="majorHAnsi" w:cstheme="minorHAnsi"/>
          <w:b/>
          <w:color w:val="000000" w:themeColor="text1"/>
        </w:rPr>
        <w:t>.5 Acquisition and Storage of Images for Facial Examination</w:t>
      </w:r>
    </w:p>
    <w:p w:rsidR="00FB259F" w:rsidRPr="00292C0B" w:rsidRDefault="00FB259F" w:rsidP="00FB259F">
      <w:pPr>
        <w:spacing w:after="0" w:line="240" w:lineRule="auto"/>
        <w:contextualSpacing/>
        <w:jc w:val="both"/>
        <w:rPr>
          <w:rFonts w:cstheme="minorHAnsi"/>
          <w:b/>
          <w:color w:val="000000" w:themeColor="text1"/>
          <w:u w:val="single"/>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b/>
          <w:i/>
          <w:color w:val="000000" w:themeColor="text1"/>
          <w:sz w:val="22"/>
          <w:szCs w:val="22"/>
          <w:u w:val="single"/>
        </w:rPr>
        <w:t>Facial images that will be subjected to a</w:t>
      </w:r>
      <w:r w:rsidRPr="00292C0B">
        <w:rPr>
          <w:rFonts w:asciiTheme="minorHAnsi" w:hAnsiTheme="minorHAnsi" w:cstheme="minorHAnsi"/>
          <w:b/>
          <w:color w:val="000000" w:themeColor="text1"/>
          <w:sz w:val="22"/>
          <w:szCs w:val="22"/>
          <w:u w:val="single"/>
        </w:rPr>
        <w:t xml:space="preserve"> </w:t>
      </w:r>
      <w:r w:rsidRPr="00292C0B">
        <w:rPr>
          <w:rFonts w:asciiTheme="minorHAnsi" w:hAnsiTheme="minorHAnsi" w:cstheme="minorHAnsi"/>
          <w:b/>
          <w:i/>
          <w:color w:val="000000" w:themeColor="text1"/>
          <w:sz w:val="22"/>
          <w:szCs w:val="22"/>
          <w:u w:val="single"/>
        </w:rPr>
        <w:t>FR search must be part of a criminal investigation.</w:t>
      </w:r>
      <w:r w:rsidRPr="00292C0B">
        <w:rPr>
          <w:rFonts w:asciiTheme="minorHAnsi" w:hAnsiTheme="minorHAnsi" w:cstheme="minorHAnsi"/>
          <w:color w:val="000000" w:themeColor="text1"/>
          <w:sz w:val="22"/>
          <w:szCs w:val="22"/>
        </w:rPr>
        <w:t xml:space="preserve">  </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Digital images and video shall be submitted through the secure URL whenever possible. For details concerning the submission process, see Chapter 15: Digital Submission of Evidence. </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The examiner should immediately report any images submitted to the CCBI regarding a subject that is not directly related to an ongoing criminal investigation to the CCBI Laboratory D</w:t>
      </w:r>
      <w:r>
        <w:rPr>
          <w:rFonts w:asciiTheme="minorHAnsi" w:hAnsiTheme="minorHAnsi" w:cstheme="minorHAnsi"/>
          <w:color w:val="000000" w:themeColor="text1"/>
          <w:sz w:val="22"/>
          <w:szCs w:val="22"/>
        </w:rPr>
        <w:t xml:space="preserve">ivision Deputy Director. </w:t>
      </w:r>
    </w:p>
    <w:p w:rsidR="00FB259F"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eastAsiaTheme="minorEastAsia" w:hAnsiTheme="minorHAnsi" w:cstheme="minorHAnsi"/>
          <w:bCs/>
          <w:color w:val="000000" w:themeColor="text1"/>
          <w:kern w:val="24"/>
          <w:sz w:val="22"/>
          <w:szCs w:val="22"/>
        </w:rPr>
      </w:pPr>
      <w:r>
        <w:rPr>
          <w:rFonts w:asciiTheme="minorHAnsi" w:hAnsiTheme="minorHAnsi" w:cstheme="minorHAnsi"/>
          <w:color w:val="000000" w:themeColor="text1"/>
          <w:sz w:val="22"/>
          <w:szCs w:val="22"/>
        </w:rPr>
        <w:t>A</w:t>
      </w:r>
      <w:r w:rsidRPr="00292C0B">
        <w:rPr>
          <w:rFonts w:asciiTheme="minorHAnsi" w:eastAsiaTheme="minorEastAsia" w:hAnsiTheme="minorHAnsi" w:cstheme="minorHAnsi"/>
          <w:bCs/>
          <w:color w:val="000000" w:themeColor="text1"/>
          <w:kern w:val="24"/>
          <w:sz w:val="22"/>
          <w:szCs w:val="22"/>
        </w:rPr>
        <w:t xml:space="preserve">ll images submitted for FR should consist of the original image or video in the highest quality format available. If a video is submitted, the examiner should ensure that the appropriate video players or video codecs are submitted along with the video.  </w:t>
      </w:r>
    </w:p>
    <w:p w:rsidR="00FB259F" w:rsidRPr="00292C0B" w:rsidRDefault="00FB259F" w:rsidP="00FB259F">
      <w:pPr>
        <w:pStyle w:val="Default"/>
        <w:contextualSpacing/>
        <w:rPr>
          <w:rFonts w:asciiTheme="minorHAnsi" w:eastAsiaTheme="minorEastAsia" w:hAnsiTheme="minorHAnsi" w:cstheme="minorHAnsi"/>
          <w:bCs/>
          <w:color w:val="000000" w:themeColor="text1"/>
          <w:kern w:val="24"/>
          <w:sz w:val="22"/>
          <w:szCs w:val="22"/>
        </w:rPr>
      </w:pPr>
    </w:p>
    <w:p w:rsidR="00FB259F" w:rsidRPr="00292C0B" w:rsidRDefault="00FB259F" w:rsidP="00FB259F">
      <w:pPr>
        <w:pStyle w:val="Default"/>
        <w:contextualSpacing/>
        <w:rPr>
          <w:rFonts w:asciiTheme="minorHAnsi" w:eastAsiaTheme="minorEastAsia" w:hAnsiTheme="minorHAnsi" w:cstheme="minorHAnsi"/>
          <w:bCs/>
          <w:color w:val="000000" w:themeColor="text1"/>
          <w:kern w:val="24"/>
          <w:sz w:val="22"/>
          <w:szCs w:val="22"/>
        </w:rPr>
      </w:pPr>
      <w:r w:rsidRPr="00292C0B">
        <w:rPr>
          <w:rFonts w:asciiTheme="minorHAnsi" w:eastAsiaTheme="minorEastAsia" w:hAnsiTheme="minorHAnsi" w:cstheme="minorHAnsi"/>
          <w:bCs/>
          <w:color w:val="000000" w:themeColor="text1"/>
          <w:kern w:val="24"/>
          <w:sz w:val="22"/>
          <w:szCs w:val="22"/>
        </w:rPr>
        <w:t xml:space="preserve">Once the image is submitted to CCBI, it shall be entered into the Digital Crime Scene (DCS) system for archiving purposes.  Any enhancements or edits of this image shall also be entered into the DCS as a separate file from its original.  The FR candidate image that is the result of a FR examination shall also be </w:t>
      </w:r>
      <w:proofErr w:type="gramStart"/>
      <w:r w:rsidRPr="00292C0B">
        <w:rPr>
          <w:rFonts w:asciiTheme="minorHAnsi" w:eastAsiaTheme="minorEastAsia" w:hAnsiTheme="minorHAnsi" w:cstheme="minorHAnsi"/>
          <w:bCs/>
          <w:color w:val="000000" w:themeColor="text1"/>
          <w:kern w:val="24"/>
          <w:sz w:val="22"/>
          <w:szCs w:val="22"/>
        </w:rPr>
        <w:t>entered into</w:t>
      </w:r>
      <w:proofErr w:type="gramEnd"/>
      <w:r w:rsidRPr="00292C0B">
        <w:rPr>
          <w:rFonts w:asciiTheme="minorHAnsi" w:eastAsiaTheme="minorEastAsia" w:hAnsiTheme="minorHAnsi" w:cstheme="minorHAnsi"/>
          <w:bCs/>
          <w:color w:val="000000" w:themeColor="text1"/>
          <w:kern w:val="24"/>
          <w:sz w:val="22"/>
          <w:szCs w:val="22"/>
        </w:rPr>
        <w:t xml:space="preserve"> the DCS.   </w:t>
      </w:r>
    </w:p>
    <w:p w:rsidR="00FB259F" w:rsidRPr="00292C0B" w:rsidRDefault="00FB259F" w:rsidP="00FB259F">
      <w:pPr>
        <w:pStyle w:val="Default"/>
        <w:contextualSpacing/>
        <w:rPr>
          <w:rFonts w:asciiTheme="minorHAnsi" w:eastAsiaTheme="minorEastAsia" w:hAnsiTheme="minorHAnsi" w:cstheme="minorHAnsi"/>
          <w:bCs/>
          <w:color w:val="000000" w:themeColor="text1"/>
          <w:kern w:val="24"/>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ajorHAnsi" w:hAnsiTheme="majorHAnsi" w:cstheme="minorHAnsi"/>
          <w:b/>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.6 Assessment of Images</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Once the FR examiner has received the image, the image will be assessed for its quality and its usefulness for a FR search.  This assessment will include an evaluation of the subject’s pose, the lighting, focus, perspective, possible distortion, image resolution, image rotation, subject’s expression, etc.  When the FR Examiner determines that the image quality is unsuitable for the Facial Recognition application, the factors detracting from the quality will be recorded in the case notes. The image will not be submitted to the FR application and no facial examination will occur. A report will be generated, using the template in the Report Writing Manual, stating that the requested service was not performed due to unsuitable image quality. </w:t>
      </w:r>
    </w:p>
    <w:p w:rsidR="00FB259F" w:rsidRPr="00292C0B" w:rsidRDefault="00FB259F" w:rsidP="00FB259F">
      <w:pPr>
        <w:pStyle w:val="Default"/>
        <w:tabs>
          <w:tab w:val="left" w:pos="1995"/>
        </w:tabs>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ab/>
      </w: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Optimal images for the FR search will be non-compressed original source images.  There may be instances when a submitted image is saved in a format that is excessively compressed (e.g. within a PDF or Word document).  Such images may be problematic for FR searches because the aspect ratio and </w:t>
      </w:r>
      <w:r w:rsidRPr="00292C0B">
        <w:rPr>
          <w:rFonts w:asciiTheme="minorHAnsi" w:hAnsiTheme="minorHAnsi" w:cstheme="minorHAnsi"/>
          <w:color w:val="000000" w:themeColor="text1"/>
          <w:sz w:val="22"/>
          <w:szCs w:val="22"/>
        </w:rPr>
        <w:lastRenderedPageBreak/>
        <w:t xml:space="preserve">amount of visual information contained within them may have been altered from the original image or they may be of such low resolution that the FR application will have difficulty generating a gallery of candidates. This information will be recorded in the case notes. </w:t>
      </w: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asciiTheme="majorHAnsi" w:hAnsiTheme="majorHAnsi" w:cstheme="minorHAnsi"/>
          <w:b/>
          <w:color w:val="000000" w:themeColor="text1"/>
          <w:sz w:val="24"/>
        </w:rPr>
      </w:pPr>
      <w:r>
        <w:rPr>
          <w:rFonts w:asciiTheme="majorHAnsi" w:hAnsiTheme="majorHAnsi" w:cstheme="minorHAnsi"/>
          <w:b/>
          <w:color w:val="000000" w:themeColor="text1"/>
          <w:sz w:val="24"/>
        </w:rPr>
        <w:t>13</w:t>
      </w:r>
      <w:r w:rsidRPr="00292C0B">
        <w:rPr>
          <w:rFonts w:asciiTheme="majorHAnsi" w:hAnsiTheme="majorHAnsi" w:cstheme="minorHAnsi"/>
          <w:b/>
          <w:color w:val="000000" w:themeColor="text1"/>
          <w:sz w:val="24"/>
        </w:rPr>
        <w:t>.7 File Format</w:t>
      </w:r>
    </w:p>
    <w:p w:rsidR="00FB259F" w:rsidRPr="00292C0B" w:rsidRDefault="00FB259F" w:rsidP="00FB259F">
      <w:pPr>
        <w:spacing w:after="0" w:line="240" w:lineRule="auto"/>
        <w:ind w:firstLine="720"/>
        <w:contextualSpacing/>
        <w:jc w:val="both"/>
        <w:rPr>
          <w:rFonts w:cstheme="minorHAnsi"/>
          <w:b/>
          <w:color w:val="000000" w:themeColor="text1"/>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Images to be searched in the FR application must be saved as JPEG files. If the file format of the submitted image is anything other than JPEG, the image must be opened using image editing software (such as Adobe Photoshop) and resaved as a JPEG before submitting it to the FR application.  If the change of image file occurs, it will be recorded in the case notes.  </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ajorHAnsi" w:hAnsiTheme="majorHAnsi" w:cstheme="minorHAnsi"/>
          <w:b/>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.8 Rotation</w:t>
      </w: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If a submitted image shows the subject’s face in neutral or near neutral position, but the image of the face within the image is rotated, the rotation can be corrected, using image editing software or the FR application, so the face is oriented properly.  If the image must be rotated, the examiner shall ensure the proportions of the image are constrained before it is rotated in order to preserve the integrity of the facial image to be searched. If the rotation of an image file occurs, it will be recorded in the case notes.</w:t>
      </w:r>
    </w:p>
    <w:p w:rsidR="00FB259F" w:rsidRPr="00292C0B" w:rsidRDefault="00FB259F" w:rsidP="00FB259F">
      <w:pPr>
        <w:pStyle w:val="Default"/>
        <w:ind w:left="450"/>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ajorHAnsi" w:hAnsiTheme="majorHAnsi" w:cstheme="minorHAnsi"/>
          <w:b/>
          <w:color w:val="000000" w:themeColor="text1"/>
          <w:szCs w:val="22"/>
        </w:rPr>
      </w:pPr>
    </w:p>
    <w:p w:rsidR="00FB259F" w:rsidRPr="00292C0B" w:rsidRDefault="00FB259F" w:rsidP="00FB259F">
      <w:pPr>
        <w:pStyle w:val="Default"/>
        <w:contextualSpacing/>
        <w:rPr>
          <w:rFonts w:asciiTheme="majorHAnsi" w:hAnsiTheme="majorHAnsi" w:cstheme="minorHAnsi"/>
          <w:b/>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.9 Cropping</w:t>
      </w: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If a submitted image shows the subject’s face in neutral or near neutral position, but the image shows a large amount of background information or too much of the torso below the shoulders, the image may be cropped, using image editing software or the FR application, to make it more suitable for a FR search. If the image file is cropped, it will be recorded in the case notes.</w:t>
      </w:r>
    </w:p>
    <w:p w:rsidR="00FB259F" w:rsidRPr="00292C0B" w:rsidRDefault="00FB259F" w:rsidP="00FB259F">
      <w:pPr>
        <w:pStyle w:val="Default"/>
        <w:ind w:left="450"/>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ajorHAnsi" w:hAnsiTheme="majorHAnsi" w:cstheme="minorHAnsi"/>
          <w:b/>
          <w:color w:val="000000" w:themeColor="text1"/>
          <w:sz w:val="22"/>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.10 3-D Pose-Correction</w:t>
      </w: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u w:val="single"/>
        </w:rPr>
      </w:pPr>
      <w:r w:rsidRPr="00292C0B">
        <w:rPr>
          <w:rFonts w:asciiTheme="minorHAnsi" w:hAnsiTheme="minorHAnsi" w:cstheme="minorHAnsi"/>
          <w:color w:val="000000" w:themeColor="text1"/>
          <w:sz w:val="22"/>
          <w:szCs w:val="22"/>
        </w:rPr>
        <w:t xml:space="preserve">If a submitted image shows the subject’s face in a non-neutral position, the face in the image may be pose corrected using the 3-D model capability within the FR application.  </w:t>
      </w:r>
      <w:r w:rsidRPr="00292C0B">
        <w:rPr>
          <w:rFonts w:asciiTheme="minorHAnsi" w:hAnsiTheme="minorHAnsi" w:cstheme="minorHAnsi"/>
          <w:color w:val="000000" w:themeColor="text1"/>
          <w:sz w:val="22"/>
          <w:szCs w:val="22"/>
          <w:u w:val="single"/>
        </w:rPr>
        <w:t>Facial image comparison shall not be conducted using a 3-D pose corrected model as the comparative image</w:t>
      </w:r>
      <w:r w:rsidRPr="00292C0B">
        <w:rPr>
          <w:rFonts w:asciiTheme="minorHAnsi" w:hAnsiTheme="minorHAnsi" w:cstheme="minorHAnsi"/>
          <w:color w:val="000000" w:themeColor="text1"/>
          <w:sz w:val="22"/>
          <w:szCs w:val="22"/>
        </w:rPr>
        <w:t>.  Only the originally submitted image shall be used for comparison purposes. If the image file is pose-corrected, it will be recorded in the case notes.</w:t>
      </w: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ajorHAnsi" w:hAnsiTheme="majorHAnsi" w:cstheme="minorHAnsi"/>
          <w:b/>
          <w:color w:val="000000" w:themeColor="text1"/>
          <w:szCs w:val="22"/>
        </w:rPr>
      </w:pPr>
      <w:r>
        <w:rPr>
          <w:rFonts w:asciiTheme="majorHAnsi" w:hAnsiTheme="majorHAnsi" w:cstheme="minorHAnsi"/>
          <w:b/>
          <w:color w:val="000000" w:themeColor="text1"/>
          <w:szCs w:val="22"/>
        </w:rPr>
        <w:t>13</w:t>
      </w:r>
      <w:r w:rsidRPr="00292C0B">
        <w:rPr>
          <w:rFonts w:asciiTheme="majorHAnsi" w:hAnsiTheme="majorHAnsi" w:cstheme="minorHAnsi"/>
          <w:b/>
          <w:color w:val="000000" w:themeColor="text1"/>
          <w:szCs w:val="22"/>
        </w:rPr>
        <w:t>.11 Image Enhancements</w:t>
      </w:r>
    </w:p>
    <w:p w:rsidR="00FB259F" w:rsidRPr="00292C0B" w:rsidRDefault="00FB259F" w:rsidP="00FB259F">
      <w:pPr>
        <w:pStyle w:val="Default"/>
        <w:contextualSpacing/>
        <w:rPr>
          <w:rFonts w:asciiTheme="minorHAnsi" w:hAnsiTheme="minorHAnsi" w:cstheme="minorHAnsi"/>
          <w:b/>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If a submitted image shows the subject’s face in a position that is appropriate for a FR search, but portions of the face are obscured or are unsuitable for a FR search (e.g., lines over the face in a passport photo, mouth showing exaggerated expression, eyes not visible, postmortem photo with slack-jaw, closed eyes, etc.), the examiner should take steps to ensure the probe image is made suitable for FR.  The examiner should use image editing software to enhance the image and maximize its potential effectiveness for a FR search. All enhancements will be recorded in the case notes. </w:t>
      </w:r>
      <w:r w:rsidRPr="00292C0B">
        <w:rPr>
          <w:rFonts w:asciiTheme="minorHAnsi" w:hAnsiTheme="minorHAnsi" w:cstheme="minorHAnsi"/>
          <w:color w:val="000000" w:themeColor="text1"/>
          <w:sz w:val="22"/>
          <w:szCs w:val="22"/>
          <w:u w:val="single"/>
        </w:rPr>
        <w:t>Any comparisons by the examiner shall be between the originally submitted image and the potential investigative lead; the enhanced image shall not be used as the comparative image in a one-to-one comparison.</w:t>
      </w: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asciiTheme="majorHAnsi" w:hAnsiTheme="majorHAnsi" w:cstheme="minorHAnsi"/>
          <w:b/>
          <w:color w:val="000000" w:themeColor="text1"/>
          <w:sz w:val="24"/>
        </w:rPr>
      </w:pPr>
      <w:r>
        <w:rPr>
          <w:rFonts w:asciiTheme="majorHAnsi" w:hAnsiTheme="majorHAnsi" w:cstheme="minorHAnsi"/>
          <w:b/>
          <w:color w:val="000000" w:themeColor="text1"/>
          <w:sz w:val="24"/>
        </w:rPr>
        <w:t>13</w:t>
      </w:r>
      <w:r w:rsidRPr="00292C0B">
        <w:rPr>
          <w:rFonts w:asciiTheme="majorHAnsi" w:hAnsiTheme="majorHAnsi" w:cstheme="minorHAnsi"/>
          <w:b/>
          <w:color w:val="000000" w:themeColor="text1"/>
          <w:sz w:val="24"/>
        </w:rPr>
        <w:t xml:space="preserve">.12 Facial Recognition Search using the </w:t>
      </w:r>
      <w:proofErr w:type="spellStart"/>
      <w:r w:rsidRPr="00292C0B">
        <w:rPr>
          <w:rFonts w:asciiTheme="majorHAnsi" w:hAnsiTheme="majorHAnsi" w:cstheme="minorHAnsi"/>
          <w:b/>
          <w:color w:val="000000" w:themeColor="text1"/>
          <w:sz w:val="24"/>
        </w:rPr>
        <w:t>Dataworks</w:t>
      </w:r>
      <w:proofErr w:type="spellEnd"/>
      <w:r w:rsidRPr="00292C0B">
        <w:rPr>
          <w:rFonts w:asciiTheme="majorHAnsi" w:hAnsiTheme="majorHAnsi" w:cstheme="minorHAnsi"/>
          <w:b/>
          <w:color w:val="000000" w:themeColor="text1"/>
          <w:sz w:val="24"/>
        </w:rPr>
        <w:t xml:space="preserve"> Plus FACE Plus Facial Recognition Application</w:t>
      </w: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cstheme="minorHAnsi"/>
          <w:color w:val="000000" w:themeColor="text1"/>
        </w:rPr>
      </w:pPr>
      <w:r w:rsidRPr="00292C0B">
        <w:rPr>
          <w:rFonts w:cstheme="minorHAnsi"/>
          <w:color w:val="000000" w:themeColor="text1"/>
        </w:rPr>
        <w:t xml:space="preserve">This FR application can only be used by FR Reviewers and FR Examiners. It is the responsibility of the FR Reviewer/FR Examiner to search through a </w:t>
      </w:r>
      <w:proofErr w:type="gramStart"/>
      <w:r w:rsidRPr="00292C0B">
        <w:rPr>
          <w:rFonts w:cstheme="minorHAnsi"/>
          <w:color w:val="000000" w:themeColor="text1"/>
        </w:rPr>
        <w:t>sufficient number of</w:t>
      </w:r>
      <w:proofErr w:type="gramEnd"/>
      <w:r w:rsidRPr="00292C0B">
        <w:rPr>
          <w:rFonts w:cstheme="minorHAnsi"/>
          <w:color w:val="000000" w:themeColor="text1"/>
        </w:rPr>
        <w:t xml:space="preserve"> the images provided by the FR application to assess whether there are any candidates that are viable for further investigation.  The extent of the gallery review will be set at a minimum of 50 candidates</w:t>
      </w:r>
      <w:r>
        <w:rPr>
          <w:rFonts w:cstheme="minorHAnsi"/>
          <w:color w:val="000000" w:themeColor="text1"/>
        </w:rPr>
        <w:t>.</w:t>
      </w: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asciiTheme="majorHAnsi" w:hAnsiTheme="majorHAnsi" w:cstheme="minorHAnsi"/>
          <w:b/>
          <w:color w:val="000000" w:themeColor="text1"/>
          <w:sz w:val="24"/>
        </w:rPr>
      </w:pPr>
      <w:r>
        <w:rPr>
          <w:rFonts w:asciiTheme="majorHAnsi" w:hAnsiTheme="majorHAnsi" w:cstheme="minorHAnsi"/>
          <w:b/>
          <w:color w:val="000000" w:themeColor="text1"/>
          <w:sz w:val="24"/>
        </w:rPr>
        <w:t>13</w:t>
      </w:r>
      <w:r w:rsidRPr="00292C0B">
        <w:rPr>
          <w:rFonts w:asciiTheme="majorHAnsi" w:hAnsiTheme="majorHAnsi" w:cstheme="minorHAnsi"/>
          <w:b/>
          <w:color w:val="000000" w:themeColor="text1"/>
          <w:sz w:val="24"/>
        </w:rPr>
        <w:t>.13 Comparison of Facial Images</w:t>
      </w:r>
    </w:p>
    <w:p w:rsidR="00FB259F" w:rsidRPr="00292C0B" w:rsidRDefault="00FB259F" w:rsidP="00FB259F">
      <w:pPr>
        <w:spacing w:after="0" w:line="240" w:lineRule="auto"/>
        <w:contextualSpacing/>
        <w:jc w:val="both"/>
        <w:rPr>
          <w:rFonts w:cstheme="minorHAnsi"/>
          <w:b/>
          <w:color w:val="000000" w:themeColor="text1"/>
          <w:u w:val="single"/>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When comparing images from the galleries provided by the FR application against the probe image, the examiner will look at an array of features to determine </w:t>
      </w:r>
      <w:proofErr w:type="gramStart"/>
      <w:r w:rsidRPr="00292C0B">
        <w:rPr>
          <w:rFonts w:asciiTheme="minorHAnsi" w:hAnsiTheme="minorHAnsi" w:cstheme="minorHAnsi"/>
          <w:color w:val="000000" w:themeColor="text1"/>
          <w:sz w:val="22"/>
          <w:szCs w:val="22"/>
        </w:rPr>
        <w:t>whether or not</w:t>
      </w:r>
      <w:proofErr w:type="gramEnd"/>
      <w:r w:rsidRPr="00292C0B">
        <w:rPr>
          <w:rFonts w:asciiTheme="minorHAnsi" w:hAnsiTheme="minorHAnsi" w:cstheme="minorHAnsi"/>
          <w:color w:val="000000" w:themeColor="text1"/>
          <w:sz w:val="22"/>
          <w:szCs w:val="22"/>
        </w:rPr>
        <w:t xml:space="preserve"> the facial features visible in the returned images have enough similarities with the probe image to warrant further analysis.  </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When a viable candidate for further investigation is identified, a more intensive morphological comparison is warranted.  When conducting a morphological comparison, the FR Examiner will maintain a record of the facial features compared, which will be a part of the case notes. The features compared will vary, depending upon the nature of the images (i.e. not all features will be observable in all images).  </w:t>
      </w:r>
      <w:r w:rsidRPr="00292C0B">
        <w:rPr>
          <w:rFonts w:asciiTheme="minorHAnsi" w:hAnsiTheme="minorHAnsi" w:cstheme="minorHAnsi"/>
          <w:color w:val="000000" w:themeColor="text1"/>
          <w:sz w:val="22"/>
          <w:szCs w:val="22"/>
          <w:u w:val="single"/>
        </w:rPr>
        <w:t>The examiner shall not make inferences about facial features that are not observable.  No morphological comparison shall take place between a 3-D pose- corrected or enhanced probe images to the candidate image.</w:t>
      </w:r>
      <w:r w:rsidRPr="00292C0B">
        <w:rPr>
          <w:rFonts w:asciiTheme="minorHAnsi" w:hAnsiTheme="minorHAnsi" w:cstheme="minorHAnsi"/>
          <w:color w:val="000000" w:themeColor="text1"/>
          <w:sz w:val="22"/>
          <w:szCs w:val="22"/>
        </w:rPr>
        <w:t xml:space="preserve">  When the FR Examiner determines that one or more of the candidate images are viable as an investigative lead, the FR Examiner will seek verification from another FR Examiner (LAPM 02) (FR Technical Procedures 13.16).</w:t>
      </w: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ab/>
      </w:r>
    </w:p>
    <w:p w:rsidR="00FB259F" w:rsidRPr="00292C0B" w:rsidRDefault="00FB259F" w:rsidP="00FB259F">
      <w:pPr>
        <w:spacing w:after="0" w:line="240" w:lineRule="auto"/>
        <w:contextualSpacing/>
        <w:jc w:val="both"/>
        <w:rPr>
          <w:rFonts w:asciiTheme="majorHAnsi" w:hAnsiTheme="majorHAnsi" w:cstheme="minorHAnsi"/>
          <w:b/>
          <w:color w:val="000000" w:themeColor="text1"/>
        </w:rPr>
      </w:pPr>
      <w:r>
        <w:rPr>
          <w:rFonts w:asciiTheme="majorHAnsi" w:hAnsiTheme="majorHAnsi" w:cstheme="minorHAnsi"/>
          <w:b/>
          <w:color w:val="000000" w:themeColor="text1"/>
          <w:sz w:val="24"/>
        </w:rPr>
        <w:t>13</w:t>
      </w:r>
      <w:r w:rsidRPr="00292C0B">
        <w:rPr>
          <w:rFonts w:asciiTheme="majorHAnsi" w:hAnsiTheme="majorHAnsi" w:cstheme="minorHAnsi"/>
          <w:b/>
          <w:color w:val="000000" w:themeColor="text1"/>
          <w:sz w:val="24"/>
        </w:rPr>
        <w:t>.14 Review of FR Search Results</w:t>
      </w:r>
    </w:p>
    <w:p w:rsidR="00FB259F" w:rsidRPr="00292C0B" w:rsidRDefault="00FB259F" w:rsidP="00FB259F">
      <w:pPr>
        <w:spacing w:after="0" w:line="240" w:lineRule="auto"/>
        <w:contextualSpacing/>
        <w:jc w:val="both"/>
        <w:rPr>
          <w:rFonts w:cstheme="minorHAnsi"/>
          <w:b/>
          <w:color w:val="000000" w:themeColor="text1"/>
          <w:u w:val="single"/>
        </w:rPr>
      </w:pPr>
    </w:p>
    <w:p w:rsidR="00FB259F" w:rsidRPr="00292C0B" w:rsidRDefault="00FB259F" w:rsidP="00FB259F">
      <w:pPr>
        <w:pStyle w:val="Default"/>
        <w:contextualSpacing/>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If the FR Examiner determines the submitted image is unsuitable for a FR search or that there are no viable investigative leads among the candidates generated by the FR search, verification of that conclusion is not required but may be conducted at the discretion of the examiner.</w:t>
      </w:r>
    </w:p>
    <w:p w:rsidR="00FB259F" w:rsidRPr="00292C0B" w:rsidRDefault="00FB259F" w:rsidP="00FB259F">
      <w:pPr>
        <w:pStyle w:val="Default"/>
        <w:ind w:left="450"/>
        <w:contextualSpacing/>
        <w:rPr>
          <w:rFonts w:asciiTheme="minorHAnsi" w:hAnsiTheme="minorHAnsi" w:cstheme="minorHAnsi"/>
          <w:color w:val="000000" w:themeColor="text1"/>
          <w:sz w:val="22"/>
          <w:szCs w:val="22"/>
        </w:rPr>
      </w:pPr>
    </w:p>
    <w:p w:rsidR="00C47D10" w:rsidRDefault="00FB259F" w:rsidP="00C47D10">
      <w:pPr>
        <w:pStyle w:val="Default"/>
        <w:rPr>
          <w:rFonts w:asciiTheme="minorHAnsi" w:hAnsiTheme="minorHAnsi" w:cstheme="minorHAnsi"/>
          <w:color w:val="000000" w:themeColor="text1"/>
          <w:sz w:val="22"/>
          <w:szCs w:val="22"/>
        </w:rPr>
      </w:pPr>
      <w:r w:rsidRPr="00292C0B">
        <w:rPr>
          <w:rFonts w:asciiTheme="minorHAnsi" w:hAnsiTheme="minorHAnsi" w:cstheme="minorHAnsi"/>
          <w:color w:val="000000" w:themeColor="text1"/>
          <w:sz w:val="22"/>
          <w:szCs w:val="22"/>
        </w:rPr>
        <w:t xml:space="preserve">If the FR Examiner determines that any of the candidates returned by the FR search are potential investigative leads, then the facial image comparison is subject to verification (LAPM 02) (FR Technical </w:t>
      </w:r>
      <w:r w:rsidRPr="00292C0B">
        <w:rPr>
          <w:rFonts w:asciiTheme="minorHAnsi" w:hAnsiTheme="minorHAnsi" w:cstheme="minorHAnsi"/>
          <w:color w:val="000000" w:themeColor="text1"/>
          <w:sz w:val="22"/>
          <w:szCs w:val="22"/>
        </w:rPr>
        <w:lastRenderedPageBreak/>
        <w:t xml:space="preserve">Procedures 13.16). If the verification confirms the viability of the investigative lead, then the FR examiner will generate an Investigative Lead Report, using the template in the Report Writing Manual. If a candidate is generated for an investigative lead, an inquiry must be performed to determine that at the time the submitted image was captured, the candidate was not incarcerated in a Wake County Detention Facility. </w:t>
      </w:r>
      <w:r w:rsidR="00C47D10" w:rsidRPr="00C47D10">
        <w:rPr>
          <w:rFonts w:asciiTheme="minorHAnsi" w:hAnsiTheme="minorHAnsi" w:cstheme="minorHAnsi"/>
          <w:color w:val="000000" w:themeColor="text1"/>
          <w:sz w:val="22"/>
          <w:szCs w:val="22"/>
        </w:rPr>
        <w:t xml:space="preserve">For all Investigative Leads, an Arrestee Profile will be printed from the </w:t>
      </w:r>
      <w:proofErr w:type="spellStart"/>
      <w:r w:rsidR="00C47D10" w:rsidRPr="00C47D10">
        <w:rPr>
          <w:rFonts w:asciiTheme="minorHAnsi" w:hAnsiTheme="minorHAnsi" w:cstheme="minorHAnsi"/>
          <w:color w:val="000000" w:themeColor="text1"/>
          <w:sz w:val="22"/>
          <w:szCs w:val="22"/>
        </w:rPr>
        <w:t>Dataworks</w:t>
      </w:r>
      <w:proofErr w:type="spellEnd"/>
      <w:r w:rsidR="00C47D10" w:rsidRPr="00C47D10">
        <w:rPr>
          <w:rFonts w:asciiTheme="minorHAnsi" w:hAnsiTheme="minorHAnsi" w:cstheme="minorHAnsi"/>
          <w:color w:val="000000" w:themeColor="text1"/>
          <w:sz w:val="22"/>
          <w:szCs w:val="22"/>
        </w:rPr>
        <w:t xml:space="preserve"> Plus Photo Manager database and will be included with the examiner’s notes.</w:t>
      </w:r>
      <w:r w:rsidR="00C47D10">
        <w:rPr>
          <w:rFonts w:asciiTheme="minorHAnsi" w:hAnsiTheme="minorHAnsi" w:cstheme="minorHAnsi"/>
          <w:color w:val="000000" w:themeColor="text1"/>
          <w:sz w:val="22"/>
          <w:szCs w:val="22"/>
        </w:rPr>
        <w:t xml:space="preserve"> </w:t>
      </w:r>
    </w:p>
    <w:p w:rsidR="00FB259F" w:rsidRPr="00292C0B" w:rsidRDefault="00FB259F" w:rsidP="00FB259F">
      <w:pPr>
        <w:pStyle w:val="Default"/>
        <w:contextualSpacing/>
        <w:rPr>
          <w:rFonts w:asciiTheme="minorHAnsi" w:hAnsiTheme="minorHAnsi" w:cstheme="minorHAnsi"/>
          <w:color w:val="000000" w:themeColor="text1"/>
          <w:sz w:val="22"/>
          <w:szCs w:val="22"/>
        </w:rPr>
      </w:pP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spacing w:after="0" w:line="240" w:lineRule="auto"/>
        <w:contextualSpacing/>
        <w:jc w:val="both"/>
        <w:rPr>
          <w:rFonts w:cstheme="minorHAnsi"/>
          <w:color w:val="000000" w:themeColor="text1"/>
        </w:rPr>
      </w:pPr>
    </w:p>
    <w:p w:rsidR="00FB259F" w:rsidRPr="00292C0B" w:rsidRDefault="00FB259F" w:rsidP="00FB259F">
      <w:pPr>
        <w:pStyle w:val="Default"/>
        <w:contextualSpacing/>
        <w:jc w:val="both"/>
        <w:rPr>
          <w:rFonts w:asciiTheme="majorHAnsi" w:hAnsiTheme="majorHAnsi" w:cstheme="minorHAnsi"/>
          <w:b/>
          <w:color w:val="000000" w:themeColor="text1"/>
          <w:sz w:val="22"/>
          <w:szCs w:val="22"/>
        </w:rPr>
      </w:pPr>
      <w:r>
        <w:rPr>
          <w:rFonts w:asciiTheme="majorHAnsi" w:hAnsiTheme="majorHAnsi" w:cstheme="minorHAnsi"/>
          <w:b/>
          <w:color w:val="000000" w:themeColor="text1"/>
        </w:rPr>
        <w:t>13</w:t>
      </w:r>
      <w:r w:rsidRPr="00292C0B">
        <w:rPr>
          <w:rFonts w:asciiTheme="majorHAnsi" w:hAnsiTheme="majorHAnsi" w:cstheme="minorHAnsi"/>
          <w:b/>
          <w:color w:val="000000" w:themeColor="text1"/>
        </w:rPr>
        <w:t>.15 Reporting</w:t>
      </w:r>
    </w:p>
    <w:p w:rsidR="00FB259F" w:rsidRPr="00292C0B" w:rsidRDefault="00FB259F" w:rsidP="00FB259F">
      <w:pPr>
        <w:pStyle w:val="Default"/>
        <w:contextualSpacing/>
        <w:jc w:val="both"/>
        <w:rPr>
          <w:rFonts w:asciiTheme="minorHAnsi" w:hAnsiTheme="minorHAnsi" w:cstheme="minorHAnsi"/>
          <w:color w:val="000000" w:themeColor="text1"/>
          <w:sz w:val="22"/>
          <w:szCs w:val="22"/>
        </w:rPr>
      </w:pPr>
    </w:p>
    <w:p w:rsidR="00FB259F" w:rsidRPr="00292C0B" w:rsidRDefault="00FB259F" w:rsidP="00FB259F">
      <w:pPr>
        <w:spacing w:after="0" w:line="240" w:lineRule="auto"/>
        <w:contextualSpacing/>
        <w:jc w:val="both"/>
        <w:rPr>
          <w:rFonts w:cstheme="minorHAnsi"/>
          <w:strike/>
          <w:color w:val="000000" w:themeColor="text1"/>
        </w:rPr>
      </w:pPr>
      <w:r w:rsidRPr="00292C0B">
        <w:rPr>
          <w:rFonts w:cstheme="minorHAnsi"/>
          <w:color w:val="000000" w:themeColor="text1"/>
        </w:rPr>
        <w:t>Facial Review and Facial Examination are related but are distinct categories of analysis. All facial recognition examinations require that a report be authored and published. For details concerning reporting of Facial Recognition examinations, refer to Chapter 1</w:t>
      </w:r>
      <w:r w:rsidR="0099159C">
        <w:rPr>
          <w:rFonts w:cstheme="minorHAnsi"/>
          <w:color w:val="000000" w:themeColor="text1"/>
        </w:rPr>
        <w:t>5</w:t>
      </w:r>
      <w:r w:rsidRPr="00292C0B">
        <w:rPr>
          <w:rFonts w:cstheme="minorHAnsi"/>
          <w:color w:val="000000" w:themeColor="text1"/>
        </w:rPr>
        <w:t xml:space="preserve">: Reporting. </w:t>
      </w:r>
    </w:p>
    <w:p w:rsidR="00FB259F" w:rsidRPr="00292C0B" w:rsidRDefault="00FB259F" w:rsidP="00FB259F">
      <w:pPr>
        <w:pStyle w:val="Default"/>
        <w:ind w:left="450"/>
        <w:rPr>
          <w:rFonts w:asciiTheme="minorHAnsi" w:hAnsiTheme="minorHAnsi" w:cstheme="minorHAnsi"/>
          <w:b/>
          <w:bCs/>
          <w:color w:val="000000" w:themeColor="text1"/>
          <w:sz w:val="22"/>
          <w:szCs w:val="22"/>
        </w:rPr>
      </w:pPr>
    </w:p>
    <w:p w:rsidR="00FB259F" w:rsidRPr="00292C0B" w:rsidRDefault="00FB259F" w:rsidP="00FB259F">
      <w:pPr>
        <w:pStyle w:val="Default"/>
        <w:ind w:left="450"/>
        <w:rPr>
          <w:rFonts w:asciiTheme="minorHAnsi" w:hAnsiTheme="minorHAnsi" w:cstheme="minorHAnsi"/>
          <w:b/>
          <w:bCs/>
          <w:color w:val="000000" w:themeColor="text1"/>
          <w:sz w:val="22"/>
          <w:szCs w:val="22"/>
        </w:rPr>
      </w:pPr>
    </w:p>
    <w:p w:rsidR="00FB259F" w:rsidRPr="00292C0B" w:rsidRDefault="00FB259F" w:rsidP="00FB259F">
      <w:pPr>
        <w:pStyle w:val="Default"/>
        <w:rPr>
          <w:rFonts w:asciiTheme="majorHAnsi" w:hAnsiTheme="majorHAnsi" w:cstheme="minorHAnsi"/>
          <w:b/>
          <w:bCs/>
          <w:color w:val="000000" w:themeColor="text1"/>
        </w:rPr>
      </w:pPr>
      <w:r>
        <w:rPr>
          <w:rFonts w:asciiTheme="majorHAnsi" w:hAnsiTheme="majorHAnsi" w:cstheme="minorHAnsi"/>
          <w:b/>
          <w:bCs/>
          <w:color w:val="000000" w:themeColor="text1"/>
        </w:rPr>
        <w:t>13</w:t>
      </w:r>
      <w:r w:rsidRPr="00292C0B">
        <w:rPr>
          <w:rFonts w:asciiTheme="majorHAnsi" w:hAnsiTheme="majorHAnsi" w:cstheme="minorHAnsi"/>
          <w:b/>
          <w:bCs/>
          <w:color w:val="000000" w:themeColor="text1"/>
        </w:rPr>
        <w:t>.16 Verifications</w:t>
      </w:r>
    </w:p>
    <w:p w:rsidR="00FB259F" w:rsidRPr="00292C0B" w:rsidRDefault="00FB259F" w:rsidP="00FB259F">
      <w:pPr>
        <w:pStyle w:val="Default"/>
        <w:rPr>
          <w:rFonts w:asciiTheme="minorHAnsi" w:hAnsiTheme="minorHAnsi" w:cstheme="minorHAnsi"/>
          <w:b/>
          <w:bCs/>
          <w:color w:val="000000" w:themeColor="text1"/>
        </w:rPr>
      </w:pPr>
    </w:p>
    <w:p w:rsidR="0099159C" w:rsidRPr="0099159C" w:rsidRDefault="00FB259F" w:rsidP="00FB259F">
      <w:pPr>
        <w:rPr>
          <w:rFonts w:cstheme="minorHAnsi"/>
          <w:bCs/>
          <w:color w:val="000000" w:themeColor="text1"/>
        </w:rPr>
      </w:pPr>
      <w:r w:rsidRPr="00292C0B">
        <w:rPr>
          <w:rFonts w:cstheme="minorHAnsi"/>
          <w:bCs/>
          <w:color w:val="000000" w:themeColor="text1"/>
        </w:rPr>
        <w:t>All FR examinations that result in an investigative lead must be verified by another FR Examiner</w:t>
      </w:r>
      <w:r w:rsidR="0099159C">
        <w:rPr>
          <w:rFonts w:cstheme="minorHAnsi"/>
          <w:bCs/>
          <w:color w:val="000000" w:themeColor="text1"/>
        </w:rPr>
        <w:t xml:space="preserve"> as part of the technical review</w:t>
      </w:r>
      <w:r w:rsidRPr="00292C0B">
        <w:rPr>
          <w:rFonts w:cstheme="minorHAnsi"/>
          <w:bCs/>
          <w:color w:val="000000" w:themeColor="text1"/>
        </w:rPr>
        <w:t xml:space="preserve">. </w:t>
      </w:r>
    </w:p>
    <w:p w:rsidR="00FB259F" w:rsidRPr="00292C0B" w:rsidRDefault="00FB259F" w:rsidP="00FB259F">
      <w:pPr>
        <w:rPr>
          <w:rFonts w:asciiTheme="majorHAnsi" w:hAnsiTheme="majorHAnsi" w:cstheme="minorHAnsi"/>
          <w:b/>
          <w:bCs/>
          <w:color w:val="000000" w:themeColor="text1"/>
        </w:rPr>
      </w:pPr>
      <w:r>
        <w:rPr>
          <w:rFonts w:asciiTheme="majorHAnsi" w:hAnsiTheme="majorHAnsi" w:cstheme="minorHAnsi"/>
          <w:b/>
          <w:bCs/>
          <w:color w:val="000000" w:themeColor="text1"/>
        </w:rPr>
        <w:t>13</w:t>
      </w:r>
      <w:r w:rsidRPr="00292C0B">
        <w:rPr>
          <w:rFonts w:asciiTheme="majorHAnsi" w:hAnsiTheme="majorHAnsi" w:cstheme="minorHAnsi"/>
          <w:b/>
          <w:bCs/>
          <w:color w:val="000000" w:themeColor="text1"/>
        </w:rPr>
        <w:t>.17 Verification Conflicts</w:t>
      </w:r>
    </w:p>
    <w:p w:rsidR="00FB259F" w:rsidRPr="00292C0B" w:rsidRDefault="00FB259F" w:rsidP="00FB259F">
      <w:pPr>
        <w:contextualSpacing/>
        <w:jc w:val="both"/>
        <w:rPr>
          <w:rFonts w:cstheme="minorHAnsi"/>
          <w:bCs/>
          <w:color w:val="000000" w:themeColor="text1"/>
        </w:rPr>
      </w:pPr>
      <w:r w:rsidRPr="00292C0B">
        <w:rPr>
          <w:rFonts w:cstheme="minorHAnsi"/>
          <w:bCs/>
          <w:color w:val="000000" w:themeColor="text1"/>
        </w:rPr>
        <w:t xml:space="preserve">If there is a disagreement in conclusion between the primary FR Examiner and the verifying FR Examiner, the </w:t>
      </w:r>
      <w:r w:rsidR="008F05B9">
        <w:rPr>
          <w:rFonts w:cstheme="minorHAnsi"/>
          <w:bCs/>
          <w:color w:val="000000" w:themeColor="text1"/>
        </w:rPr>
        <w:t>section regarding Conflict Resolution in the Laboratory Administrative Procedure for Technical and Administrative Reviews will be followed</w:t>
      </w:r>
      <w:r w:rsidRPr="00292C0B">
        <w:rPr>
          <w:rFonts w:cstheme="minorHAnsi"/>
          <w:bCs/>
          <w:color w:val="000000" w:themeColor="text1"/>
        </w:rPr>
        <w:t xml:space="preserve">. </w:t>
      </w:r>
    </w:p>
    <w:p w:rsidR="00FB259F" w:rsidRPr="00292C0B" w:rsidRDefault="00FB259F" w:rsidP="00FB259F">
      <w:pPr>
        <w:contextualSpacing/>
        <w:jc w:val="both"/>
        <w:rPr>
          <w:rFonts w:cstheme="minorHAnsi"/>
          <w:bCs/>
          <w:color w:val="000000" w:themeColor="text1"/>
        </w:rPr>
      </w:pPr>
    </w:p>
    <w:p w:rsidR="00FB259F" w:rsidRPr="00292C0B" w:rsidRDefault="00FB259F" w:rsidP="00FB259F">
      <w:pPr>
        <w:pStyle w:val="Default"/>
        <w:rPr>
          <w:rFonts w:asciiTheme="majorHAnsi" w:hAnsiTheme="majorHAnsi" w:cstheme="minorHAnsi"/>
          <w:b/>
          <w:bCs/>
          <w:color w:val="000000" w:themeColor="text1"/>
        </w:rPr>
      </w:pPr>
      <w:r>
        <w:rPr>
          <w:rFonts w:asciiTheme="majorHAnsi" w:hAnsiTheme="majorHAnsi" w:cstheme="minorHAnsi"/>
          <w:b/>
          <w:bCs/>
          <w:color w:val="000000" w:themeColor="text1"/>
        </w:rPr>
        <w:t>13</w:t>
      </w:r>
      <w:r w:rsidRPr="00292C0B">
        <w:rPr>
          <w:rFonts w:asciiTheme="majorHAnsi" w:hAnsiTheme="majorHAnsi" w:cstheme="minorHAnsi"/>
          <w:b/>
          <w:bCs/>
          <w:color w:val="000000" w:themeColor="text1"/>
        </w:rPr>
        <w:t>.18 Administrative Report Review</w:t>
      </w:r>
    </w:p>
    <w:p w:rsidR="00FB259F" w:rsidRPr="00292C0B" w:rsidRDefault="00FB259F" w:rsidP="00FB259F">
      <w:pPr>
        <w:pStyle w:val="Default"/>
        <w:rPr>
          <w:rFonts w:asciiTheme="minorHAnsi" w:hAnsiTheme="minorHAnsi" w:cstheme="minorHAnsi"/>
          <w:b/>
          <w:bCs/>
          <w:color w:val="000000" w:themeColor="text1"/>
        </w:rPr>
      </w:pPr>
    </w:p>
    <w:p w:rsidR="00FB259F" w:rsidRPr="00292C0B" w:rsidRDefault="00FB259F" w:rsidP="00FB259F">
      <w:pPr>
        <w:pStyle w:val="Default"/>
        <w:jc w:val="both"/>
        <w:rPr>
          <w:rFonts w:asciiTheme="minorHAnsi" w:hAnsiTheme="minorHAnsi" w:cstheme="minorHAnsi"/>
          <w:bCs/>
          <w:color w:val="000000" w:themeColor="text1"/>
          <w:sz w:val="22"/>
          <w:szCs w:val="22"/>
        </w:rPr>
      </w:pPr>
      <w:r w:rsidRPr="00292C0B">
        <w:rPr>
          <w:rFonts w:asciiTheme="minorHAnsi" w:hAnsiTheme="minorHAnsi" w:cstheme="minorHAnsi"/>
          <w:bCs/>
          <w:color w:val="000000" w:themeColor="text1"/>
          <w:sz w:val="22"/>
          <w:szCs w:val="22"/>
        </w:rPr>
        <w:t xml:space="preserve">All reports must be reviewed for accuracy prior to them being published and disseminated. All crime laboratory employees are authorized to complete Administrative Reviews (LAPM 02).  </w:t>
      </w:r>
    </w:p>
    <w:p w:rsidR="00FB259F" w:rsidRPr="00292C0B" w:rsidRDefault="00FB259F" w:rsidP="00FB259F">
      <w:pPr>
        <w:pStyle w:val="Default"/>
        <w:rPr>
          <w:rFonts w:asciiTheme="minorHAnsi" w:hAnsiTheme="minorHAnsi" w:cstheme="minorHAnsi"/>
          <w:bCs/>
          <w:color w:val="000000" w:themeColor="text1"/>
          <w:sz w:val="22"/>
          <w:szCs w:val="22"/>
        </w:rPr>
      </w:pPr>
    </w:p>
    <w:p w:rsidR="00FB259F" w:rsidRPr="00292C0B" w:rsidRDefault="00FB259F" w:rsidP="00FB259F">
      <w:pPr>
        <w:pStyle w:val="Default"/>
        <w:rPr>
          <w:rFonts w:asciiTheme="minorHAnsi" w:hAnsiTheme="minorHAnsi" w:cstheme="minorHAnsi"/>
          <w:bCs/>
          <w:color w:val="000000" w:themeColor="text1"/>
          <w:sz w:val="22"/>
          <w:szCs w:val="22"/>
        </w:rPr>
      </w:pPr>
    </w:p>
    <w:p w:rsidR="00FB259F" w:rsidRPr="00292C0B" w:rsidRDefault="00FB259F" w:rsidP="00FB259F">
      <w:pPr>
        <w:pStyle w:val="Default"/>
        <w:rPr>
          <w:rFonts w:asciiTheme="minorHAnsi" w:hAnsiTheme="minorHAnsi" w:cstheme="minorHAnsi"/>
          <w:bCs/>
          <w:color w:val="000000" w:themeColor="text1"/>
          <w:sz w:val="22"/>
          <w:szCs w:val="22"/>
        </w:rPr>
      </w:pPr>
    </w:p>
    <w:p w:rsidR="00FB259F" w:rsidRPr="00292C0B" w:rsidRDefault="00FB259F" w:rsidP="00FB259F">
      <w:pPr>
        <w:pStyle w:val="Default"/>
        <w:rPr>
          <w:rFonts w:asciiTheme="majorHAnsi" w:hAnsiTheme="majorHAnsi" w:cstheme="minorHAnsi"/>
          <w:b/>
          <w:bCs/>
          <w:color w:val="000000" w:themeColor="text1"/>
          <w:szCs w:val="22"/>
        </w:rPr>
      </w:pPr>
      <w:r>
        <w:rPr>
          <w:rFonts w:asciiTheme="majorHAnsi" w:hAnsiTheme="majorHAnsi" w:cstheme="minorHAnsi"/>
          <w:b/>
          <w:bCs/>
          <w:color w:val="000000" w:themeColor="text1"/>
          <w:szCs w:val="22"/>
        </w:rPr>
        <w:t>13</w:t>
      </w:r>
      <w:r w:rsidRPr="00292C0B">
        <w:rPr>
          <w:rFonts w:asciiTheme="majorHAnsi" w:hAnsiTheme="majorHAnsi" w:cstheme="minorHAnsi"/>
          <w:b/>
          <w:bCs/>
          <w:color w:val="000000" w:themeColor="text1"/>
          <w:szCs w:val="22"/>
        </w:rPr>
        <w:t>.19 Technical Report Reviews</w:t>
      </w:r>
    </w:p>
    <w:p w:rsidR="00FB259F" w:rsidRPr="00292C0B" w:rsidRDefault="00FB259F" w:rsidP="00FB259F">
      <w:pPr>
        <w:pStyle w:val="Default"/>
        <w:rPr>
          <w:rFonts w:asciiTheme="minorHAnsi" w:hAnsiTheme="minorHAnsi" w:cstheme="minorHAnsi"/>
          <w:bCs/>
          <w:color w:val="000000" w:themeColor="text1"/>
          <w:sz w:val="22"/>
          <w:szCs w:val="22"/>
        </w:rPr>
      </w:pPr>
    </w:p>
    <w:p w:rsidR="00FB259F" w:rsidRDefault="00FB259F" w:rsidP="00FB259F">
      <w:pPr>
        <w:rPr>
          <w:rFonts w:cstheme="minorHAnsi"/>
          <w:bCs/>
          <w:color w:val="000000" w:themeColor="text1"/>
        </w:rPr>
      </w:pPr>
      <w:r w:rsidRPr="00292C0B">
        <w:rPr>
          <w:rFonts w:cstheme="minorHAnsi"/>
          <w:bCs/>
          <w:color w:val="000000" w:themeColor="text1"/>
        </w:rPr>
        <w:t xml:space="preserve">Technical Reviews will be performed on </w:t>
      </w:r>
      <w:r w:rsidR="008F05B9">
        <w:rPr>
          <w:rFonts w:cstheme="minorHAnsi"/>
          <w:bCs/>
          <w:color w:val="000000" w:themeColor="text1"/>
        </w:rPr>
        <w:t>100%</w:t>
      </w:r>
      <w:r w:rsidRPr="00292C0B">
        <w:rPr>
          <w:rFonts w:cstheme="minorHAnsi"/>
          <w:bCs/>
          <w:color w:val="000000" w:themeColor="text1"/>
        </w:rPr>
        <w:t xml:space="preserve"> of the cases submitted for Facial Recognition. Technical Reviews will be completed by an FR Examiner other than the one who authored the report. </w:t>
      </w:r>
    </w:p>
    <w:p w:rsidR="008F05B9" w:rsidRPr="00292C0B" w:rsidRDefault="008F05B9" w:rsidP="00FB259F">
      <w:pPr>
        <w:rPr>
          <w:rFonts w:ascii="Times New Roman" w:hAnsi="Times New Roman" w:cs="Times New Roman"/>
          <w:bCs/>
          <w:color w:val="000000" w:themeColor="text1"/>
          <w:sz w:val="24"/>
          <w:szCs w:val="24"/>
        </w:rPr>
      </w:pPr>
    </w:p>
    <w:tbl>
      <w:tblPr>
        <w:tblpPr w:leftFromText="180" w:rightFromText="180" w:vertAnchor="text" w:horzAnchor="margin" w:tblpY="290"/>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8"/>
        <w:gridCol w:w="1350"/>
        <w:gridCol w:w="5418"/>
      </w:tblGrid>
      <w:tr w:rsidR="00FB259F" w:rsidTr="0099159C">
        <w:trPr>
          <w:trHeight w:val="350"/>
        </w:trPr>
        <w:tc>
          <w:tcPr>
            <w:tcW w:w="9576" w:type="dxa"/>
            <w:gridSpan w:val="3"/>
            <w:tcBorders>
              <w:top w:val="single" w:sz="4" w:space="0" w:color="auto"/>
              <w:left w:val="single" w:sz="4" w:space="0" w:color="auto"/>
              <w:bottom w:val="single" w:sz="4" w:space="0" w:color="auto"/>
              <w:right w:val="single" w:sz="4" w:space="0" w:color="auto"/>
            </w:tcBorders>
            <w:shd w:val="clear" w:color="auto" w:fill="D9D9D9"/>
            <w:hideMark/>
          </w:tcPr>
          <w:p w:rsidR="00FB259F" w:rsidRDefault="00FB259F" w:rsidP="0099159C">
            <w:pPr>
              <w:rPr>
                <w:rFonts w:ascii="Calibri" w:eastAsia="Calibri" w:hAnsi="Calibri"/>
                <w:b/>
              </w:rPr>
            </w:pPr>
            <w:r>
              <w:rPr>
                <w:rFonts w:ascii="Calibri" w:eastAsia="Calibri" w:hAnsi="Calibri"/>
                <w:b/>
              </w:rPr>
              <w:lastRenderedPageBreak/>
              <w:t>Revision History</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Effective Date</w:t>
            </w:r>
          </w:p>
        </w:tc>
        <w:tc>
          <w:tcPr>
            <w:tcW w:w="1350"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Version Number</w:t>
            </w:r>
          </w:p>
        </w:tc>
        <w:tc>
          <w:tcPr>
            <w:tcW w:w="541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Reason</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hideMark/>
          </w:tcPr>
          <w:p w:rsidR="00FB259F" w:rsidRDefault="00FB259F" w:rsidP="0099159C">
            <w:pPr>
              <w:rPr>
                <w:rFonts w:ascii="Calibri" w:eastAsia="Calibri" w:hAnsi="Calibri"/>
              </w:rPr>
            </w:pPr>
            <w:r>
              <w:rPr>
                <w:rFonts w:ascii="Calibri" w:eastAsia="Calibri" w:hAnsi="Calibri"/>
              </w:rPr>
              <w:t>3/1/18</w:t>
            </w:r>
          </w:p>
        </w:tc>
        <w:tc>
          <w:tcPr>
            <w:tcW w:w="1350" w:type="dxa"/>
            <w:tcBorders>
              <w:top w:val="single" w:sz="4" w:space="0" w:color="auto"/>
              <w:left w:val="single" w:sz="4" w:space="0" w:color="auto"/>
              <w:bottom w:val="single" w:sz="4" w:space="0" w:color="auto"/>
              <w:right w:val="single" w:sz="4" w:space="0" w:color="auto"/>
            </w:tcBorders>
            <w:vAlign w:val="bottom"/>
            <w:hideMark/>
          </w:tcPr>
          <w:p w:rsidR="00FB259F" w:rsidRDefault="00FB259F" w:rsidP="0099159C">
            <w:pPr>
              <w:rPr>
                <w:rFonts w:ascii="Calibri" w:eastAsia="Calibri" w:hAnsi="Calibri"/>
              </w:rPr>
            </w:pPr>
            <w:r>
              <w:rPr>
                <w:rFonts w:ascii="Calibri" w:eastAsia="Calibri" w:hAnsi="Calibri"/>
              </w:rPr>
              <w:t>1</w:t>
            </w:r>
          </w:p>
        </w:tc>
        <w:tc>
          <w:tcPr>
            <w:tcW w:w="5418" w:type="dxa"/>
            <w:tcBorders>
              <w:top w:val="single" w:sz="4" w:space="0" w:color="auto"/>
              <w:left w:val="single" w:sz="4" w:space="0" w:color="auto"/>
              <w:bottom w:val="single" w:sz="4" w:space="0" w:color="auto"/>
              <w:right w:val="single" w:sz="4" w:space="0" w:color="auto"/>
            </w:tcBorders>
            <w:vAlign w:val="bottom"/>
            <w:hideMark/>
          </w:tcPr>
          <w:p w:rsidR="00FB259F" w:rsidRDefault="00FB259F" w:rsidP="0099159C">
            <w:pPr>
              <w:rPr>
                <w:rFonts w:ascii="Calibri" w:eastAsia="Calibri" w:hAnsi="Calibri"/>
              </w:rPr>
            </w:pPr>
            <w:r>
              <w:rPr>
                <w:rFonts w:ascii="Calibri" w:eastAsia="Calibri" w:hAnsi="Calibri"/>
              </w:rPr>
              <w:t>New restructured tech procedure manual</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C47D10" w:rsidP="0099159C">
            <w:pPr>
              <w:rPr>
                <w:rFonts w:ascii="Calibri" w:eastAsia="Calibri" w:hAnsi="Calibri"/>
              </w:rPr>
            </w:pPr>
            <w:r>
              <w:rPr>
                <w:rFonts w:ascii="Calibri" w:eastAsia="Calibri" w:hAnsi="Calibri"/>
              </w:rPr>
              <w:t>3/19/18</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C47D10" w:rsidP="0099159C">
            <w:pPr>
              <w:rPr>
                <w:rFonts w:ascii="Calibri" w:eastAsia="Calibri" w:hAnsi="Calibri"/>
              </w:rPr>
            </w:pPr>
            <w:r>
              <w:rPr>
                <w:rFonts w:ascii="Calibri" w:eastAsia="Calibri" w:hAnsi="Calibri"/>
              </w:rPr>
              <w:t>2</w:t>
            </w:r>
          </w:p>
        </w:tc>
        <w:tc>
          <w:tcPr>
            <w:tcW w:w="5418" w:type="dxa"/>
            <w:tcBorders>
              <w:top w:val="single" w:sz="4" w:space="0" w:color="auto"/>
              <w:left w:val="single" w:sz="4" w:space="0" w:color="auto"/>
              <w:bottom w:val="single" w:sz="4" w:space="0" w:color="auto"/>
              <w:right w:val="single" w:sz="4" w:space="0" w:color="auto"/>
            </w:tcBorders>
            <w:vAlign w:val="bottom"/>
          </w:tcPr>
          <w:p w:rsidR="00C47D10" w:rsidRDefault="00C47D10" w:rsidP="00C47D10">
            <w:pPr>
              <w:pStyle w:val="Default"/>
              <w:rPr>
                <w:rFonts w:asciiTheme="minorHAnsi" w:hAnsiTheme="minorHAnsi" w:cstheme="minorHAnsi"/>
                <w:color w:val="000000" w:themeColor="text1"/>
                <w:sz w:val="22"/>
                <w:szCs w:val="22"/>
              </w:rPr>
            </w:pPr>
            <w:r>
              <w:rPr>
                <w:rFonts w:asciiTheme="minorHAnsi" w:hAnsiTheme="minorHAnsi" w:cstheme="minorHAnsi"/>
                <w:color w:val="000000" w:themeColor="text1"/>
                <w:sz w:val="22"/>
                <w:szCs w:val="22"/>
              </w:rPr>
              <w:t>13.14 added f</w:t>
            </w:r>
            <w:r w:rsidRPr="00C47D10">
              <w:rPr>
                <w:rFonts w:asciiTheme="minorHAnsi" w:hAnsiTheme="minorHAnsi" w:cstheme="minorHAnsi"/>
                <w:color w:val="000000" w:themeColor="text1"/>
                <w:sz w:val="22"/>
                <w:szCs w:val="22"/>
              </w:rPr>
              <w:t xml:space="preserve">or Investigative Leads, an Arrestee Profile will be printed from </w:t>
            </w:r>
            <w:proofErr w:type="spellStart"/>
            <w:r w:rsidRPr="00C47D10">
              <w:rPr>
                <w:rFonts w:asciiTheme="minorHAnsi" w:hAnsiTheme="minorHAnsi" w:cstheme="minorHAnsi"/>
                <w:color w:val="000000" w:themeColor="text1"/>
                <w:sz w:val="22"/>
                <w:szCs w:val="22"/>
              </w:rPr>
              <w:t>Dataworks</w:t>
            </w:r>
            <w:proofErr w:type="spellEnd"/>
            <w:r w:rsidRPr="00C47D10">
              <w:rPr>
                <w:rFonts w:asciiTheme="minorHAnsi" w:hAnsiTheme="minorHAnsi" w:cstheme="minorHAnsi"/>
                <w:color w:val="000000" w:themeColor="text1"/>
                <w:sz w:val="22"/>
                <w:szCs w:val="22"/>
              </w:rPr>
              <w:t xml:space="preserve"> Plus Photo Manager database be included </w:t>
            </w:r>
            <w:r>
              <w:rPr>
                <w:rFonts w:asciiTheme="minorHAnsi" w:hAnsiTheme="minorHAnsi" w:cstheme="minorHAnsi"/>
                <w:color w:val="000000" w:themeColor="text1"/>
                <w:sz w:val="22"/>
                <w:szCs w:val="22"/>
              </w:rPr>
              <w:t>in</w:t>
            </w:r>
            <w:r w:rsidRPr="00C47D10">
              <w:rPr>
                <w:rFonts w:asciiTheme="minorHAnsi" w:hAnsiTheme="minorHAnsi" w:cstheme="minorHAnsi"/>
                <w:color w:val="000000" w:themeColor="text1"/>
                <w:sz w:val="22"/>
                <w:szCs w:val="22"/>
              </w:rPr>
              <w:t xml:space="preserve"> notes.</w:t>
            </w:r>
            <w:r>
              <w:rPr>
                <w:rFonts w:asciiTheme="minorHAnsi" w:hAnsiTheme="minorHAnsi" w:cstheme="minorHAnsi"/>
                <w:color w:val="000000" w:themeColor="text1"/>
                <w:sz w:val="22"/>
                <w:szCs w:val="22"/>
              </w:rPr>
              <w:t xml:space="preserve"> </w:t>
            </w:r>
          </w:p>
          <w:p w:rsidR="00C47D10" w:rsidRPr="00292C0B" w:rsidRDefault="00C47D10" w:rsidP="00C47D10">
            <w:pPr>
              <w:pStyle w:val="Default"/>
              <w:contextualSpacing/>
              <w:rPr>
                <w:rFonts w:asciiTheme="minorHAnsi" w:hAnsiTheme="minorHAnsi" w:cstheme="minorHAnsi"/>
                <w:color w:val="000000" w:themeColor="text1"/>
                <w:sz w:val="22"/>
                <w:szCs w:val="22"/>
              </w:rPr>
            </w:pPr>
          </w:p>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8F05B9" w:rsidP="0099159C">
            <w:pPr>
              <w:rPr>
                <w:rFonts w:ascii="Calibri" w:eastAsia="Calibri" w:hAnsi="Calibri"/>
              </w:rPr>
            </w:pPr>
            <w:r>
              <w:rPr>
                <w:rFonts w:ascii="Calibri" w:eastAsia="Calibri" w:hAnsi="Calibri"/>
              </w:rPr>
              <w:t>7/11/19</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8F05B9" w:rsidP="0099159C">
            <w:pPr>
              <w:rPr>
                <w:rFonts w:ascii="Calibri" w:eastAsia="Calibri" w:hAnsi="Calibri"/>
              </w:rPr>
            </w:pPr>
            <w:r>
              <w:rPr>
                <w:rFonts w:ascii="Calibri" w:eastAsia="Calibri" w:hAnsi="Calibri"/>
              </w:rPr>
              <w:t>3</w:t>
            </w: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8F05B9" w:rsidP="0099159C">
            <w:pPr>
              <w:rPr>
                <w:rFonts w:ascii="Calibri" w:eastAsia="Calibri" w:hAnsi="Calibri"/>
              </w:rPr>
            </w:pPr>
            <w:r>
              <w:rPr>
                <w:rFonts w:ascii="Calibri" w:eastAsia="Calibri" w:hAnsi="Calibri"/>
              </w:rPr>
              <w:t>Removed second sentence from 13.16 and revised 13.7 to be consistent with conflict policy in LAPM; Removed verification requirement and included as part of technical review; 13.19 made facial recognition 100% tech review and removed responsibility of the examiner to flag cases for tech review. Corrected reference in 13.15 to be chapter 15</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r>
    </w:tbl>
    <w:p w:rsidR="00FB259F" w:rsidRDefault="00FB259F" w:rsidP="00FB259F">
      <w:pPr>
        <w:rPr>
          <w:rFonts w:ascii="Times New Roman" w:hAnsi="Times New Roman" w:cs="Times New Roman"/>
          <w:bCs/>
          <w:sz w:val="24"/>
          <w:szCs w:val="24"/>
        </w:rPr>
      </w:pPr>
    </w:p>
    <w:p w:rsidR="00FB259F" w:rsidRDefault="00FB259F" w:rsidP="00FB259F">
      <w:pPr>
        <w:rPr>
          <w:rFonts w:ascii="Times New Roman" w:hAnsi="Times New Roman" w:cs="Times New Roman"/>
          <w:bCs/>
          <w:sz w:val="24"/>
          <w:szCs w:val="24"/>
        </w:rPr>
      </w:pPr>
    </w:p>
    <w:p w:rsidR="00FB259F" w:rsidRPr="00DA1E3E" w:rsidRDefault="00FB259F" w:rsidP="00FB259F">
      <w:pPr>
        <w:pStyle w:val="Default"/>
        <w:jc w:val="center"/>
        <w:rPr>
          <w:rFonts w:ascii="Times New Roman" w:hAnsi="Times New Roman" w:cs="Times New Roman"/>
          <w:bCs/>
          <w:color w:val="auto"/>
        </w:rPr>
      </w:pPr>
    </w:p>
    <w:p w:rsidR="00FB259F" w:rsidRDefault="00FB259F" w:rsidP="00FB259F">
      <w:pPr>
        <w:pStyle w:val="Default"/>
        <w:jc w:val="center"/>
        <w:rPr>
          <w:rFonts w:ascii="Times New Roman" w:hAnsi="Times New Roman" w:cs="Times New Roman"/>
          <w:b/>
          <w:bCs/>
          <w:color w:val="auto"/>
        </w:rPr>
      </w:pPr>
    </w:p>
    <w:p w:rsidR="00FB259F" w:rsidRDefault="00FB259F" w:rsidP="00FB259F">
      <w:pPr>
        <w:pStyle w:val="Default"/>
        <w:jc w:val="center"/>
        <w:rPr>
          <w:rFonts w:ascii="Times New Roman" w:hAnsi="Times New Roman" w:cs="Times New Roman"/>
          <w:b/>
          <w:bCs/>
          <w:color w:val="auto"/>
        </w:rPr>
        <w:sectPr w:rsidR="00FB259F" w:rsidSect="00FE7482">
          <w:headerReference w:type="default" r:id="rId35"/>
          <w:headerReference w:type="first" r:id="rId36"/>
          <w:pgSz w:w="12240" w:h="15840"/>
          <w:pgMar w:top="2448" w:right="1440" w:bottom="1440" w:left="1440" w:header="720" w:footer="720" w:gutter="0"/>
          <w:cols w:space="720"/>
          <w:titlePg/>
          <w:docGrid w:linePitch="360"/>
        </w:sectPr>
      </w:pPr>
    </w:p>
    <w:p w:rsidR="00FB259F" w:rsidRPr="0050266F" w:rsidRDefault="00FB259F" w:rsidP="00FB259F">
      <w:pPr>
        <w:pStyle w:val="Heading1"/>
        <w:jc w:val="center"/>
        <w:rPr>
          <w:color w:val="auto"/>
          <w:sz w:val="26"/>
          <w:szCs w:val="26"/>
        </w:rPr>
      </w:pPr>
      <w:bookmarkStart w:id="21" w:name="_Toc13660119"/>
      <w:r>
        <w:rPr>
          <w:color w:val="auto"/>
          <w:sz w:val="26"/>
          <w:szCs w:val="26"/>
        </w:rPr>
        <w:lastRenderedPageBreak/>
        <w:t>Chapter 14</w:t>
      </w:r>
      <w:r w:rsidRPr="0050266F">
        <w:rPr>
          <w:color w:val="auto"/>
          <w:sz w:val="26"/>
          <w:szCs w:val="26"/>
        </w:rPr>
        <w:t>:  Digital Submission of Evidence</w:t>
      </w:r>
      <w:bookmarkEnd w:id="21"/>
    </w:p>
    <w:p w:rsidR="00FB259F" w:rsidRPr="0050266F" w:rsidRDefault="00FB259F" w:rsidP="00FB259F"/>
    <w:p w:rsidR="00FB259F" w:rsidRPr="005E57B8" w:rsidRDefault="00FB259F" w:rsidP="00FB259F">
      <w:pPr>
        <w:rPr>
          <w:b/>
          <w:bCs/>
        </w:rPr>
      </w:pPr>
      <w:r>
        <w:rPr>
          <w:b/>
        </w:rPr>
        <w:t>14.</w:t>
      </w:r>
      <w:r w:rsidRPr="005E57B8">
        <w:rPr>
          <w:b/>
        </w:rPr>
        <w:t>1 Purpose</w:t>
      </w:r>
    </w:p>
    <w:p w:rsidR="00FB259F" w:rsidRPr="00FD0049" w:rsidRDefault="00FB259F" w:rsidP="00FB259F">
      <w:pPr>
        <w:autoSpaceDE w:val="0"/>
        <w:autoSpaceDN w:val="0"/>
        <w:adjustRightInd w:val="0"/>
        <w:spacing w:after="0" w:line="240" w:lineRule="auto"/>
        <w:contextualSpacing/>
        <w:rPr>
          <w:rFonts w:cs="Times New Roman"/>
          <w:szCs w:val="24"/>
        </w:rPr>
      </w:pPr>
    </w:p>
    <w:p w:rsidR="00FB259F" w:rsidRPr="00FD0049" w:rsidRDefault="00FB259F" w:rsidP="00FB259F">
      <w:pPr>
        <w:autoSpaceDE w:val="0"/>
        <w:autoSpaceDN w:val="0"/>
        <w:adjustRightInd w:val="0"/>
        <w:spacing w:after="0" w:line="240" w:lineRule="auto"/>
        <w:contextualSpacing/>
        <w:rPr>
          <w:rFonts w:cs="Times New Roman"/>
          <w:szCs w:val="24"/>
        </w:rPr>
      </w:pPr>
      <w:r w:rsidRPr="00FD0049">
        <w:rPr>
          <w:rFonts w:cs="Times New Roman"/>
          <w:szCs w:val="24"/>
        </w:rPr>
        <w:t>The purpose of this procedure is to establish guidelines for the digital submission of evidence.</w:t>
      </w:r>
    </w:p>
    <w:p w:rsidR="00FB259F" w:rsidRPr="00FD0049" w:rsidRDefault="00FB259F" w:rsidP="00FB259F">
      <w:pPr>
        <w:autoSpaceDE w:val="0"/>
        <w:autoSpaceDN w:val="0"/>
        <w:adjustRightInd w:val="0"/>
        <w:spacing w:line="240" w:lineRule="auto"/>
        <w:rPr>
          <w:rFonts w:cs="Times New Roman"/>
          <w:b/>
          <w:bCs/>
          <w:szCs w:val="24"/>
        </w:rPr>
      </w:pPr>
    </w:p>
    <w:p w:rsidR="00FB259F" w:rsidRPr="005E57B8" w:rsidRDefault="00FB259F" w:rsidP="00FB259F">
      <w:pPr>
        <w:rPr>
          <w:b/>
          <w:bCs/>
        </w:rPr>
      </w:pPr>
      <w:r>
        <w:rPr>
          <w:b/>
        </w:rPr>
        <w:t>14</w:t>
      </w:r>
      <w:r w:rsidRPr="005E57B8">
        <w:rPr>
          <w:b/>
        </w:rPr>
        <w:t>.2 Scope</w:t>
      </w:r>
    </w:p>
    <w:p w:rsidR="00FB259F" w:rsidRPr="00FD0049" w:rsidRDefault="00FB259F" w:rsidP="00FB259F">
      <w:pPr>
        <w:autoSpaceDE w:val="0"/>
        <w:autoSpaceDN w:val="0"/>
        <w:adjustRightInd w:val="0"/>
        <w:spacing w:after="0" w:line="240" w:lineRule="auto"/>
        <w:contextualSpacing/>
        <w:rPr>
          <w:rFonts w:cs="Times New Roman"/>
          <w:szCs w:val="24"/>
        </w:rPr>
      </w:pPr>
    </w:p>
    <w:p w:rsidR="00FB259F" w:rsidRPr="00FD0049" w:rsidRDefault="00FB259F" w:rsidP="00FB259F">
      <w:pPr>
        <w:autoSpaceDE w:val="0"/>
        <w:autoSpaceDN w:val="0"/>
        <w:adjustRightInd w:val="0"/>
        <w:spacing w:after="0" w:line="240" w:lineRule="auto"/>
        <w:contextualSpacing/>
        <w:rPr>
          <w:rFonts w:cs="Times New Roman"/>
          <w:szCs w:val="24"/>
        </w:rPr>
      </w:pPr>
      <w:r w:rsidRPr="00FD0049">
        <w:rPr>
          <w:rFonts w:cs="Times New Roman"/>
          <w:szCs w:val="24"/>
        </w:rPr>
        <w:t>This procedure applies to all evidence that is submitted through the secure URL.</w:t>
      </w:r>
    </w:p>
    <w:p w:rsidR="00FB259F" w:rsidRPr="00FD0049" w:rsidRDefault="00FB259F" w:rsidP="00FB259F">
      <w:pPr>
        <w:autoSpaceDE w:val="0"/>
        <w:autoSpaceDN w:val="0"/>
        <w:adjustRightInd w:val="0"/>
        <w:spacing w:after="0" w:line="240" w:lineRule="auto"/>
        <w:contextualSpacing/>
        <w:rPr>
          <w:rFonts w:cs="Times New Roman"/>
          <w:szCs w:val="24"/>
        </w:rPr>
      </w:pPr>
    </w:p>
    <w:p w:rsidR="00FB259F" w:rsidRPr="005E57B8" w:rsidRDefault="00FB259F" w:rsidP="00FB259F">
      <w:pPr>
        <w:rPr>
          <w:b/>
        </w:rPr>
      </w:pPr>
      <w:r>
        <w:rPr>
          <w:b/>
        </w:rPr>
        <w:t>14</w:t>
      </w:r>
      <w:r w:rsidRPr="005E57B8">
        <w:rPr>
          <w:b/>
        </w:rPr>
        <w:t>.3 Equipment</w:t>
      </w:r>
    </w:p>
    <w:p w:rsidR="00FB259F" w:rsidRPr="00FD0049" w:rsidRDefault="00FB259F" w:rsidP="00FB259F">
      <w:pPr>
        <w:spacing w:after="0"/>
      </w:pPr>
    </w:p>
    <w:p w:rsidR="00FB259F" w:rsidRPr="00FD0049" w:rsidRDefault="00FB259F" w:rsidP="00FB259F">
      <w:pPr>
        <w:autoSpaceDE w:val="0"/>
        <w:autoSpaceDN w:val="0"/>
        <w:adjustRightInd w:val="0"/>
        <w:spacing w:after="0" w:line="240" w:lineRule="auto"/>
        <w:contextualSpacing/>
        <w:rPr>
          <w:rFonts w:cs="Times New Roman"/>
          <w:szCs w:val="24"/>
        </w:rPr>
      </w:pPr>
      <w:r w:rsidRPr="00FD0049">
        <w:rPr>
          <w:rFonts w:cs="Times New Roman"/>
          <w:szCs w:val="24"/>
        </w:rPr>
        <w:t>N/A</w:t>
      </w:r>
    </w:p>
    <w:p w:rsidR="00FB259F" w:rsidRPr="00FD0049" w:rsidRDefault="00FB259F" w:rsidP="00FB259F">
      <w:pPr>
        <w:autoSpaceDE w:val="0"/>
        <w:autoSpaceDN w:val="0"/>
        <w:adjustRightInd w:val="0"/>
        <w:spacing w:after="0" w:line="240" w:lineRule="auto"/>
        <w:contextualSpacing/>
        <w:rPr>
          <w:rFonts w:cs="Times New Roman"/>
          <w:szCs w:val="24"/>
        </w:rPr>
      </w:pPr>
    </w:p>
    <w:p w:rsidR="00FB259F" w:rsidRPr="005E57B8" w:rsidRDefault="00FB259F" w:rsidP="00FB259F">
      <w:pPr>
        <w:rPr>
          <w:b/>
        </w:rPr>
      </w:pPr>
      <w:r>
        <w:rPr>
          <w:b/>
        </w:rPr>
        <w:t>14</w:t>
      </w:r>
      <w:r w:rsidRPr="005E57B8">
        <w:rPr>
          <w:b/>
        </w:rPr>
        <w:t>.4 Procedure</w:t>
      </w:r>
    </w:p>
    <w:p w:rsidR="00FB259F" w:rsidRPr="00FD0049" w:rsidRDefault="00FB259F" w:rsidP="00FB259F"/>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14</w:t>
      </w:r>
      <w:r w:rsidRPr="00FD0049">
        <w:rPr>
          <w:rFonts w:cs="Times New Roman"/>
          <w:b/>
          <w:bCs/>
          <w:szCs w:val="24"/>
        </w:rPr>
        <w:t xml:space="preserve">.4.1 </w:t>
      </w:r>
      <w:r w:rsidRPr="00FD0049">
        <w:rPr>
          <w:rFonts w:cs="Times New Roman"/>
          <w:bCs/>
          <w:szCs w:val="24"/>
        </w:rPr>
        <w:t xml:space="preserve">A secure URL has been established for the submission of digital files as evidence. The link, username, and password to this secure URL will be provided to requesting agencies as needed to facilitate evidence submission. </w:t>
      </w:r>
    </w:p>
    <w:p w:rsidR="00FB259F" w:rsidRPr="00FD0049" w:rsidRDefault="00FB259F" w:rsidP="00FB259F">
      <w:pPr>
        <w:autoSpaceDE w:val="0"/>
        <w:autoSpaceDN w:val="0"/>
        <w:adjustRightInd w:val="0"/>
        <w:spacing w:after="0" w:line="240" w:lineRule="auto"/>
        <w:ind w:left="720"/>
        <w:contextualSpacing/>
        <w:rPr>
          <w:rFonts w:cs="Times New Roman"/>
          <w:bCs/>
          <w:szCs w:val="24"/>
        </w:rPr>
      </w:pPr>
    </w:p>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14</w:t>
      </w:r>
      <w:r w:rsidRPr="00FD0049">
        <w:rPr>
          <w:rFonts w:cs="Times New Roman"/>
          <w:b/>
          <w:bCs/>
          <w:szCs w:val="24"/>
        </w:rPr>
        <w:t>.4.2</w:t>
      </w:r>
      <w:r w:rsidRPr="00FD0049">
        <w:rPr>
          <w:rFonts w:cs="Times New Roman"/>
          <w:bCs/>
          <w:szCs w:val="24"/>
        </w:rPr>
        <w:t xml:space="preserve"> Once in the secure URL, the requesting official can download the CCBI-002 Laboratory Examination Request, which can be filled out digitally and submitted into the secure URL along with the digital files for examination. The CCBI-002 Laboratory Examination Request is required for all submissions to the secure URL. For video submissions, the CCBI-202 CCBI Supplemental Request Form for Video Submissions is required. This form can also be downloaded from the secure URL.  </w:t>
      </w:r>
    </w:p>
    <w:p w:rsidR="00FB259F" w:rsidRPr="00FD0049" w:rsidRDefault="00FB259F" w:rsidP="00FB259F">
      <w:pPr>
        <w:autoSpaceDE w:val="0"/>
        <w:autoSpaceDN w:val="0"/>
        <w:adjustRightInd w:val="0"/>
        <w:spacing w:after="0" w:line="240" w:lineRule="auto"/>
        <w:ind w:left="720"/>
        <w:contextualSpacing/>
        <w:rPr>
          <w:rFonts w:cs="Times New Roman"/>
          <w:b/>
          <w:bCs/>
          <w:szCs w:val="24"/>
        </w:rPr>
      </w:pPr>
    </w:p>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14</w:t>
      </w:r>
      <w:r w:rsidRPr="00FD0049">
        <w:rPr>
          <w:rFonts w:cs="Times New Roman"/>
          <w:b/>
          <w:bCs/>
          <w:szCs w:val="24"/>
        </w:rPr>
        <w:t xml:space="preserve">.4.3 </w:t>
      </w:r>
      <w:r w:rsidRPr="00FD0049">
        <w:rPr>
          <w:rFonts w:cs="Times New Roman"/>
          <w:bCs/>
          <w:szCs w:val="24"/>
        </w:rPr>
        <w:t>The secure URL automatically sends an email notification to ccbievidence@wakegov.com.</w:t>
      </w:r>
    </w:p>
    <w:p w:rsidR="00FB259F" w:rsidRPr="00FD0049" w:rsidRDefault="00FB259F" w:rsidP="00FB259F">
      <w:pPr>
        <w:autoSpaceDE w:val="0"/>
        <w:autoSpaceDN w:val="0"/>
        <w:adjustRightInd w:val="0"/>
        <w:spacing w:after="0" w:line="240" w:lineRule="auto"/>
        <w:ind w:left="720"/>
        <w:contextualSpacing/>
        <w:rPr>
          <w:rFonts w:cs="Times New Roman"/>
          <w:bCs/>
          <w:szCs w:val="24"/>
        </w:rPr>
      </w:pPr>
    </w:p>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14</w:t>
      </w:r>
      <w:r w:rsidRPr="00FD0049">
        <w:rPr>
          <w:rFonts w:cs="Times New Roman"/>
          <w:b/>
          <w:bCs/>
          <w:szCs w:val="24"/>
        </w:rPr>
        <w:t xml:space="preserve">.4.4 </w:t>
      </w:r>
      <w:r w:rsidRPr="00FD0049">
        <w:rPr>
          <w:rFonts w:cs="Times New Roman"/>
          <w:bCs/>
          <w:szCs w:val="24"/>
        </w:rPr>
        <w:t>The CCBI-002 Laboratory Examination Request will be printed along with the notification email. The Chain of Custody will be signed by the individual importing/attaching the files into Digital Crime Scene.</w:t>
      </w:r>
    </w:p>
    <w:p w:rsidR="00FB259F" w:rsidRPr="00FD0049" w:rsidRDefault="00FB259F" w:rsidP="00FB259F">
      <w:pPr>
        <w:autoSpaceDE w:val="0"/>
        <w:autoSpaceDN w:val="0"/>
        <w:adjustRightInd w:val="0"/>
        <w:spacing w:after="0" w:line="240" w:lineRule="auto"/>
        <w:ind w:left="720"/>
        <w:contextualSpacing/>
        <w:rPr>
          <w:rFonts w:cs="Times New Roman"/>
          <w:bCs/>
          <w:szCs w:val="24"/>
        </w:rPr>
      </w:pPr>
    </w:p>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lastRenderedPageBreak/>
        <w:t>14</w:t>
      </w:r>
      <w:r w:rsidRPr="00FD0049">
        <w:rPr>
          <w:rFonts w:cs="Times New Roman"/>
          <w:b/>
          <w:bCs/>
          <w:szCs w:val="24"/>
        </w:rPr>
        <w:t>.4.5</w:t>
      </w:r>
      <w:r w:rsidRPr="00FD0049">
        <w:rPr>
          <w:rFonts w:cs="Times New Roman"/>
          <w:bCs/>
          <w:szCs w:val="24"/>
        </w:rPr>
        <w:t xml:space="preserve"> Submitted image files will be imported into Digital Crime Scene as a new call. Any other files including, but not limited to, pdf files, word documents, and video files will be added to Digital Crime Scene Call under the Documents tab. </w:t>
      </w:r>
    </w:p>
    <w:p w:rsidR="00FB259F" w:rsidRPr="00FD0049" w:rsidRDefault="00FB259F" w:rsidP="00FB259F">
      <w:pPr>
        <w:autoSpaceDE w:val="0"/>
        <w:autoSpaceDN w:val="0"/>
        <w:adjustRightInd w:val="0"/>
        <w:spacing w:after="0" w:line="240" w:lineRule="auto"/>
        <w:ind w:left="720"/>
        <w:contextualSpacing/>
        <w:rPr>
          <w:rFonts w:cs="Times New Roman"/>
          <w:bCs/>
          <w:szCs w:val="24"/>
        </w:rPr>
      </w:pPr>
    </w:p>
    <w:p w:rsidR="00FB259F" w:rsidRPr="00FD0049"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14</w:t>
      </w:r>
      <w:r w:rsidRPr="00FD0049">
        <w:rPr>
          <w:rFonts w:cs="Times New Roman"/>
          <w:b/>
          <w:bCs/>
          <w:szCs w:val="24"/>
        </w:rPr>
        <w:t xml:space="preserve">.4.6 </w:t>
      </w:r>
      <w:r w:rsidRPr="00FD0049">
        <w:rPr>
          <w:rFonts w:cs="Times New Roman"/>
          <w:bCs/>
          <w:szCs w:val="24"/>
        </w:rPr>
        <w:t>Once the files are imported into Digital Crime Scene, the appropriate Crime Laboratory personnel will be notified and the CCBI-002 will be transferred to that individual.</w:t>
      </w:r>
    </w:p>
    <w:p w:rsidR="00FB259F" w:rsidRPr="00FD0049" w:rsidRDefault="00FB259F" w:rsidP="00FB259F">
      <w:pPr>
        <w:autoSpaceDE w:val="0"/>
        <w:autoSpaceDN w:val="0"/>
        <w:adjustRightInd w:val="0"/>
        <w:spacing w:after="0" w:line="240" w:lineRule="auto"/>
        <w:ind w:left="720"/>
        <w:contextualSpacing/>
        <w:rPr>
          <w:rFonts w:cs="Times New Roman"/>
          <w:bCs/>
          <w:szCs w:val="24"/>
        </w:rPr>
      </w:pPr>
    </w:p>
    <w:p w:rsidR="00FB259F" w:rsidRPr="00FD0049" w:rsidRDefault="00FB259F" w:rsidP="00FB259F">
      <w:pPr>
        <w:autoSpaceDE w:val="0"/>
        <w:autoSpaceDN w:val="0"/>
        <w:adjustRightInd w:val="0"/>
        <w:spacing w:after="0" w:line="240" w:lineRule="auto"/>
        <w:ind w:left="720"/>
        <w:contextualSpacing/>
        <w:rPr>
          <w:rFonts w:cs="Times New Roman"/>
          <w:b/>
          <w:bCs/>
          <w:szCs w:val="24"/>
        </w:rPr>
      </w:pPr>
    </w:p>
    <w:p w:rsidR="00FB259F" w:rsidRPr="005E57B8" w:rsidRDefault="00FB259F" w:rsidP="00FB259F">
      <w:pPr>
        <w:rPr>
          <w:b/>
          <w:bCs/>
        </w:rPr>
      </w:pPr>
      <w:r>
        <w:rPr>
          <w:b/>
        </w:rPr>
        <w:t>14</w:t>
      </w:r>
      <w:r w:rsidRPr="005E57B8">
        <w:rPr>
          <w:b/>
        </w:rPr>
        <w:t>.5 Limitations</w:t>
      </w:r>
    </w:p>
    <w:p w:rsidR="00FB259F" w:rsidRPr="00FD0049" w:rsidRDefault="00FB259F" w:rsidP="00FB259F">
      <w:pPr>
        <w:spacing w:after="0"/>
      </w:pPr>
    </w:p>
    <w:p w:rsidR="00FB259F" w:rsidRPr="00FD0049" w:rsidRDefault="00FB259F" w:rsidP="00FB259F">
      <w:pPr>
        <w:spacing w:after="0"/>
      </w:pPr>
      <w:r w:rsidRPr="00FD0049">
        <w:t>N/A</w:t>
      </w:r>
    </w:p>
    <w:p w:rsidR="00FB259F" w:rsidRPr="00FD0049" w:rsidRDefault="00FB259F" w:rsidP="00FB259F">
      <w:pPr>
        <w:spacing w:after="0"/>
      </w:pPr>
    </w:p>
    <w:p w:rsidR="00FB259F" w:rsidRPr="005E57B8" w:rsidRDefault="00FB259F" w:rsidP="00FB259F">
      <w:pPr>
        <w:rPr>
          <w:b/>
        </w:rPr>
      </w:pPr>
      <w:r>
        <w:rPr>
          <w:b/>
        </w:rPr>
        <w:t>14</w:t>
      </w:r>
      <w:r w:rsidRPr="005E57B8">
        <w:rPr>
          <w:b/>
        </w:rPr>
        <w:t>.6 Safety</w:t>
      </w:r>
    </w:p>
    <w:p w:rsidR="00FB259F" w:rsidRPr="00FD0049" w:rsidRDefault="00FB259F" w:rsidP="00FB259F">
      <w:pPr>
        <w:spacing w:after="0"/>
      </w:pPr>
    </w:p>
    <w:p w:rsidR="00FB259F" w:rsidRPr="00FD0049" w:rsidRDefault="00FB259F" w:rsidP="00FB259F">
      <w:pPr>
        <w:spacing w:after="0"/>
      </w:pPr>
      <w:r w:rsidRPr="00FD0049">
        <w:t>N/A</w:t>
      </w:r>
    </w:p>
    <w:p w:rsidR="00FB259F" w:rsidRPr="00FD0049" w:rsidRDefault="00FB259F" w:rsidP="00FB259F">
      <w:pPr>
        <w:autoSpaceDE w:val="0"/>
        <w:autoSpaceDN w:val="0"/>
        <w:adjustRightInd w:val="0"/>
        <w:spacing w:after="0" w:line="240" w:lineRule="auto"/>
        <w:contextualSpacing/>
        <w:rPr>
          <w:rFonts w:cs="Times New Roman"/>
          <w:bCs/>
          <w:szCs w:val="24"/>
        </w:rPr>
      </w:pPr>
    </w:p>
    <w:p w:rsidR="00FB259F" w:rsidRPr="005E57B8" w:rsidRDefault="00FB259F" w:rsidP="00FB259F">
      <w:pPr>
        <w:rPr>
          <w:b/>
          <w:bCs/>
        </w:rPr>
      </w:pPr>
      <w:r w:rsidRPr="005E57B8">
        <w:rPr>
          <w:b/>
        </w:rPr>
        <w:t>1</w:t>
      </w:r>
      <w:r>
        <w:rPr>
          <w:b/>
        </w:rPr>
        <w:t>4</w:t>
      </w:r>
      <w:r w:rsidRPr="005E57B8">
        <w:rPr>
          <w:b/>
        </w:rPr>
        <w:t>.7 Reference</w:t>
      </w:r>
    </w:p>
    <w:p w:rsidR="00FB259F" w:rsidRPr="00FD0049" w:rsidRDefault="00FB259F" w:rsidP="00FB259F">
      <w:pPr>
        <w:autoSpaceDE w:val="0"/>
        <w:autoSpaceDN w:val="0"/>
        <w:adjustRightInd w:val="0"/>
        <w:spacing w:after="0" w:line="240" w:lineRule="auto"/>
        <w:contextualSpacing/>
        <w:rPr>
          <w:rFonts w:cs="Times New Roman"/>
          <w:b/>
          <w:bCs/>
          <w:szCs w:val="24"/>
        </w:rPr>
      </w:pPr>
    </w:p>
    <w:p w:rsidR="00FB259F" w:rsidRPr="00FD0049" w:rsidRDefault="00FB259F" w:rsidP="00FB259F">
      <w:pPr>
        <w:autoSpaceDE w:val="0"/>
        <w:autoSpaceDN w:val="0"/>
        <w:adjustRightInd w:val="0"/>
        <w:spacing w:after="0" w:line="240" w:lineRule="auto"/>
        <w:contextualSpacing/>
        <w:rPr>
          <w:rFonts w:cs="Times New Roman"/>
          <w:bCs/>
          <w:szCs w:val="24"/>
        </w:rPr>
      </w:pPr>
      <w:r w:rsidRPr="00FD0049">
        <w:rPr>
          <w:rFonts w:cs="Times New Roman"/>
          <w:bCs/>
          <w:szCs w:val="24"/>
        </w:rPr>
        <w:t>N/A</w:t>
      </w:r>
    </w:p>
    <w:p w:rsidR="00FB259F" w:rsidRPr="00FD0049"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p w:rsidR="00FB259F" w:rsidRDefault="00FB259F" w:rsidP="00FB259F">
      <w:pPr>
        <w:rPr>
          <w:rFonts w:cs="Times New Roman"/>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8"/>
        <w:gridCol w:w="1350"/>
        <w:gridCol w:w="5418"/>
      </w:tblGrid>
      <w:tr w:rsidR="00FB259F" w:rsidTr="0099159C">
        <w:trPr>
          <w:trHeight w:val="350"/>
        </w:trPr>
        <w:tc>
          <w:tcPr>
            <w:tcW w:w="9576" w:type="dxa"/>
            <w:gridSpan w:val="3"/>
            <w:tcBorders>
              <w:top w:val="single" w:sz="4" w:space="0" w:color="auto"/>
              <w:left w:val="single" w:sz="4" w:space="0" w:color="auto"/>
              <w:bottom w:val="single" w:sz="4" w:space="0" w:color="auto"/>
              <w:right w:val="single" w:sz="4" w:space="0" w:color="auto"/>
            </w:tcBorders>
            <w:shd w:val="clear" w:color="auto" w:fill="D9D9D9"/>
            <w:hideMark/>
          </w:tcPr>
          <w:p w:rsidR="00FB259F" w:rsidRDefault="00FB259F" w:rsidP="0099159C">
            <w:pPr>
              <w:rPr>
                <w:rFonts w:ascii="Calibri" w:eastAsia="Calibri" w:hAnsi="Calibri"/>
                <w:b/>
              </w:rPr>
            </w:pPr>
            <w:r>
              <w:rPr>
                <w:rFonts w:ascii="Calibri" w:eastAsia="Calibri" w:hAnsi="Calibri"/>
                <w:b/>
              </w:rPr>
              <w:t>Revision History</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Effective Date</w:t>
            </w:r>
          </w:p>
        </w:tc>
        <w:tc>
          <w:tcPr>
            <w:tcW w:w="1350"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Version Number</w:t>
            </w:r>
          </w:p>
        </w:tc>
        <w:tc>
          <w:tcPr>
            <w:tcW w:w="541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Reason</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Pr="00FD0049" w:rsidRDefault="00FB259F" w:rsidP="0099159C">
            <w:pPr>
              <w:rPr>
                <w:rFonts w:ascii="Calibri" w:eastAsia="Calibri" w:hAnsi="Calibri"/>
              </w:rPr>
            </w:pPr>
            <w:r>
              <w:rPr>
                <w:rFonts w:ascii="Calibri" w:eastAsia="Calibri" w:hAnsi="Calibri"/>
              </w:rPr>
              <w:t>3/1/18</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1</w:t>
            </w: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New restructured tech procedure manual</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sz w:val="24"/>
              </w:rPr>
            </w:pP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center"/>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vAlign w:val="center"/>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bl>
    <w:p w:rsidR="00FB259F" w:rsidRDefault="00FB259F" w:rsidP="00FB259F">
      <w:pPr>
        <w:rPr>
          <w:rFonts w:ascii="Times New Roman" w:hAnsi="Times New Roman"/>
        </w:rPr>
      </w:pPr>
    </w:p>
    <w:p w:rsidR="00FB259F" w:rsidRDefault="00FB259F" w:rsidP="00FB259F"/>
    <w:p w:rsidR="00FB259F" w:rsidRPr="00FD0049" w:rsidRDefault="00FB259F" w:rsidP="00FB259F"/>
    <w:p w:rsidR="00FB259F" w:rsidRDefault="00FB259F" w:rsidP="00FB259F"/>
    <w:p w:rsidR="00FB259F" w:rsidRDefault="00FB259F" w:rsidP="00FB259F"/>
    <w:p w:rsidR="00FB259F" w:rsidRDefault="00FB259F" w:rsidP="00FB259F"/>
    <w:p w:rsidR="00FB259F" w:rsidRDefault="00FB259F" w:rsidP="00FB259F"/>
    <w:p w:rsidR="00FB259F" w:rsidRDefault="00FB259F" w:rsidP="00FB259F"/>
    <w:p w:rsidR="00FB259F" w:rsidRDefault="00FB259F" w:rsidP="00FB259F"/>
    <w:p w:rsidR="00FB259F" w:rsidRPr="00FD0049" w:rsidRDefault="00FB259F" w:rsidP="00FB259F"/>
    <w:p w:rsidR="00FB259F" w:rsidRDefault="00FB259F" w:rsidP="00FB259F">
      <w:pPr>
        <w:sectPr w:rsidR="00FB259F" w:rsidSect="00FE7482">
          <w:headerReference w:type="default" r:id="rId37"/>
          <w:headerReference w:type="first" r:id="rId38"/>
          <w:pgSz w:w="12240" w:h="15840"/>
          <w:pgMar w:top="2448" w:right="1440" w:bottom="1440" w:left="1440" w:header="720" w:footer="720" w:gutter="0"/>
          <w:cols w:space="720"/>
          <w:titlePg/>
          <w:docGrid w:linePitch="360"/>
        </w:sectPr>
      </w:pPr>
    </w:p>
    <w:p w:rsidR="00FB259F" w:rsidRDefault="00FB259F" w:rsidP="00FB259F">
      <w:r>
        <w:lastRenderedPageBreak/>
        <w:t xml:space="preserve">                                                                                                                                                                                                            </w:t>
      </w:r>
    </w:p>
    <w:p w:rsidR="00FB259F" w:rsidRPr="0050266F" w:rsidRDefault="00FB259F" w:rsidP="00FB259F">
      <w:pPr>
        <w:pStyle w:val="Heading1"/>
        <w:jc w:val="center"/>
        <w:rPr>
          <w:color w:val="auto"/>
          <w:sz w:val="26"/>
          <w:szCs w:val="26"/>
        </w:rPr>
      </w:pPr>
      <w:bookmarkStart w:id="22" w:name="_Toc13660120"/>
      <w:r>
        <w:rPr>
          <w:color w:val="auto"/>
          <w:sz w:val="26"/>
          <w:szCs w:val="26"/>
        </w:rPr>
        <w:t>Chapter 15</w:t>
      </w:r>
      <w:r w:rsidRPr="0050266F">
        <w:rPr>
          <w:color w:val="auto"/>
          <w:sz w:val="26"/>
          <w:szCs w:val="26"/>
        </w:rPr>
        <w:t>:  Reporting</w:t>
      </w:r>
      <w:bookmarkEnd w:id="22"/>
    </w:p>
    <w:p w:rsidR="00FB259F" w:rsidRPr="00F579F5" w:rsidRDefault="00FB259F" w:rsidP="00FB259F">
      <w:pPr>
        <w:autoSpaceDE w:val="0"/>
        <w:autoSpaceDN w:val="0"/>
        <w:adjustRightInd w:val="0"/>
        <w:spacing w:after="0" w:line="240" w:lineRule="auto"/>
        <w:contextualSpacing/>
        <w:rPr>
          <w:rFonts w:cs="Times New Roman"/>
          <w:b/>
          <w:bCs/>
          <w:szCs w:val="24"/>
        </w:rPr>
      </w:pPr>
    </w:p>
    <w:p w:rsidR="00FB259F" w:rsidRPr="005E57B8" w:rsidRDefault="00FB259F" w:rsidP="00FB259F">
      <w:pPr>
        <w:rPr>
          <w:b/>
          <w:bCs/>
        </w:rPr>
      </w:pPr>
      <w:bookmarkStart w:id="23" w:name="_Toc504475242"/>
      <w:r>
        <w:rPr>
          <w:b/>
        </w:rPr>
        <w:t>15</w:t>
      </w:r>
      <w:r w:rsidRPr="005E57B8">
        <w:rPr>
          <w:b/>
        </w:rPr>
        <w:t>.1 Purpose</w:t>
      </w:r>
      <w:bookmarkEnd w:id="23"/>
    </w:p>
    <w:p w:rsidR="00FB259F" w:rsidRPr="00F579F5" w:rsidRDefault="00FB259F" w:rsidP="00FB259F">
      <w:pPr>
        <w:autoSpaceDE w:val="0"/>
        <w:autoSpaceDN w:val="0"/>
        <w:adjustRightInd w:val="0"/>
        <w:spacing w:after="0" w:line="240" w:lineRule="auto"/>
        <w:contextualSpacing/>
        <w:rPr>
          <w:rFonts w:cs="Times New Roman"/>
          <w:szCs w:val="24"/>
        </w:rPr>
      </w:pPr>
    </w:p>
    <w:p w:rsidR="00FB259F" w:rsidRPr="00F579F5" w:rsidRDefault="00FB259F" w:rsidP="00FB259F">
      <w:pPr>
        <w:autoSpaceDE w:val="0"/>
        <w:autoSpaceDN w:val="0"/>
        <w:adjustRightInd w:val="0"/>
        <w:spacing w:after="0" w:line="240" w:lineRule="auto"/>
        <w:contextualSpacing/>
        <w:rPr>
          <w:rFonts w:cs="Times New Roman"/>
          <w:szCs w:val="24"/>
        </w:rPr>
      </w:pPr>
      <w:r w:rsidRPr="00F579F5">
        <w:rPr>
          <w:rFonts w:cs="Times New Roman"/>
          <w:szCs w:val="24"/>
        </w:rPr>
        <w:t>The purpose of this procedure is to establish guidelines for writing case reports.</w:t>
      </w:r>
    </w:p>
    <w:p w:rsidR="00FB259F" w:rsidRPr="00F579F5" w:rsidRDefault="00FB259F" w:rsidP="00FB259F">
      <w:pPr>
        <w:autoSpaceDE w:val="0"/>
        <w:autoSpaceDN w:val="0"/>
        <w:adjustRightInd w:val="0"/>
        <w:spacing w:line="240" w:lineRule="auto"/>
        <w:rPr>
          <w:rFonts w:cs="Times New Roman"/>
          <w:b/>
          <w:bCs/>
          <w:szCs w:val="24"/>
        </w:rPr>
      </w:pPr>
    </w:p>
    <w:p w:rsidR="00FB259F" w:rsidRPr="005E57B8" w:rsidRDefault="00FB259F" w:rsidP="00FB259F">
      <w:pPr>
        <w:rPr>
          <w:b/>
          <w:bCs/>
        </w:rPr>
      </w:pPr>
      <w:bookmarkStart w:id="24" w:name="_Toc504475243"/>
      <w:bookmarkStart w:id="25" w:name="_Hlk503544113"/>
      <w:r>
        <w:rPr>
          <w:b/>
        </w:rPr>
        <w:t>15</w:t>
      </w:r>
      <w:r w:rsidRPr="005E57B8">
        <w:rPr>
          <w:b/>
        </w:rPr>
        <w:t>.2 Scope</w:t>
      </w:r>
      <w:bookmarkEnd w:id="24"/>
    </w:p>
    <w:bookmarkEnd w:id="25"/>
    <w:p w:rsidR="00FB259F" w:rsidRPr="00F579F5" w:rsidRDefault="00FB259F" w:rsidP="00FB259F">
      <w:pPr>
        <w:autoSpaceDE w:val="0"/>
        <w:autoSpaceDN w:val="0"/>
        <w:adjustRightInd w:val="0"/>
        <w:spacing w:after="0" w:line="240" w:lineRule="auto"/>
        <w:contextualSpacing/>
        <w:rPr>
          <w:rFonts w:cs="Times New Roman"/>
          <w:szCs w:val="24"/>
        </w:rPr>
      </w:pPr>
    </w:p>
    <w:p w:rsidR="00FB259F" w:rsidRPr="00F579F5" w:rsidRDefault="00FB259F" w:rsidP="00FB259F">
      <w:pPr>
        <w:autoSpaceDE w:val="0"/>
        <w:autoSpaceDN w:val="0"/>
        <w:adjustRightInd w:val="0"/>
        <w:spacing w:after="0" w:line="240" w:lineRule="auto"/>
        <w:contextualSpacing/>
        <w:rPr>
          <w:rFonts w:cs="Times New Roman"/>
          <w:szCs w:val="24"/>
        </w:rPr>
      </w:pPr>
      <w:r w:rsidRPr="00F579F5">
        <w:rPr>
          <w:rFonts w:cs="Times New Roman"/>
          <w:szCs w:val="24"/>
        </w:rPr>
        <w:t>This procedure applies to all reports generated for the forensic photography unit and for facial recognition examinations.</w:t>
      </w:r>
    </w:p>
    <w:p w:rsidR="00FB259F" w:rsidRPr="00F579F5" w:rsidRDefault="00FB259F" w:rsidP="00FB259F">
      <w:pPr>
        <w:autoSpaceDE w:val="0"/>
        <w:autoSpaceDN w:val="0"/>
        <w:adjustRightInd w:val="0"/>
        <w:spacing w:after="0" w:line="240" w:lineRule="auto"/>
        <w:contextualSpacing/>
        <w:rPr>
          <w:rFonts w:cs="Times New Roman"/>
          <w:szCs w:val="24"/>
        </w:rPr>
      </w:pPr>
    </w:p>
    <w:p w:rsidR="00FB259F" w:rsidRPr="005E57B8" w:rsidRDefault="00FB259F" w:rsidP="00FB259F">
      <w:pPr>
        <w:rPr>
          <w:b/>
        </w:rPr>
      </w:pPr>
      <w:bookmarkStart w:id="26" w:name="_Toc504475244"/>
      <w:r>
        <w:rPr>
          <w:b/>
        </w:rPr>
        <w:t>15</w:t>
      </w:r>
      <w:r w:rsidRPr="005E57B8">
        <w:rPr>
          <w:b/>
        </w:rPr>
        <w:t>.3 Equipment</w:t>
      </w:r>
      <w:bookmarkEnd w:id="26"/>
    </w:p>
    <w:p w:rsidR="00FB259F" w:rsidRPr="00F579F5" w:rsidRDefault="00FB259F" w:rsidP="00FB259F">
      <w:pPr>
        <w:spacing w:after="0"/>
      </w:pPr>
    </w:p>
    <w:p w:rsidR="00FB259F" w:rsidRPr="00F579F5" w:rsidRDefault="00FB259F" w:rsidP="00FB259F">
      <w:pPr>
        <w:autoSpaceDE w:val="0"/>
        <w:autoSpaceDN w:val="0"/>
        <w:adjustRightInd w:val="0"/>
        <w:spacing w:after="0" w:line="240" w:lineRule="auto"/>
        <w:contextualSpacing/>
        <w:rPr>
          <w:rFonts w:cs="Times New Roman"/>
          <w:szCs w:val="24"/>
        </w:rPr>
      </w:pPr>
      <w:r w:rsidRPr="00F579F5">
        <w:rPr>
          <w:rFonts w:cs="Times New Roman"/>
          <w:szCs w:val="24"/>
        </w:rPr>
        <w:t>N/A</w:t>
      </w:r>
    </w:p>
    <w:p w:rsidR="00FB259F" w:rsidRPr="00F579F5" w:rsidRDefault="00FB259F" w:rsidP="00FB259F">
      <w:pPr>
        <w:autoSpaceDE w:val="0"/>
        <w:autoSpaceDN w:val="0"/>
        <w:adjustRightInd w:val="0"/>
        <w:spacing w:after="0" w:line="240" w:lineRule="auto"/>
        <w:contextualSpacing/>
        <w:rPr>
          <w:rFonts w:cs="Times New Roman"/>
          <w:szCs w:val="24"/>
        </w:rPr>
      </w:pPr>
    </w:p>
    <w:p w:rsidR="00FB259F" w:rsidRPr="005E57B8" w:rsidRDefault="00FB259F" w:rsidP="00FB259F">
      <w:pPr>
        <w:rPr>
          <w:b/>
        </w:rPr>
      </w:pPr>
      <w:bookmarkStart w:id="27" w:name="_Toc504475245"/>
      <w:r>
        <w:rPr>
          <w:b/>
        </w:rPr>
        <w:t>15</w:t>
      </w:r>
      <w:r w:rsidRPr="005E57B8">
        <w:rPr>
          <w:b/>
        </w:rPr>
        <w:t>.4 Procedure</w:t>
      </w:r>
      <w:bookmarkEnd w:id="27"/>
    </w:p>
    <w:p w:rsidR="00FB259F" w:rsidRPr="00F579F5" w:rsidRDefault="00FB259F" w:rsidP="00FB259F"/>
    <w:p w:rsidR="00FB259F" w:rsidRPr="00F579F5"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15</w:t>
      </w:r>
      <w:r w:rsidRPr="00F579F5">
        <w:rPr>
          <w:rFonts w:cs="Times New Roman"/>
          <w:b/>
          <w:bCs/>
          <w:szCs w:val="24"/>
        </w:rPr>
        <w:t xml:space="preserve">.4.1 </w:t>
      </w:r>
      <w:r w:rsidRPr="00F579F5">
        <w:rPr>
          <w:rFonts w:cs="Times New Roman"/>
          <w:bCs/>
          <w:szCs w:val="24"/>
        </w:rPr>
        <w:t xml:space="preserve">A written report will be completed using the Laboratory General Report Format Template and Entry Descriptions located in the CCBI Report Writing Manual for all services performed by the Forensic Photography Unit </w:t>
      </w:r>
      <w:proofErr w:type="gramStart"/>
      <w:r w:rsidRPr="00F579F5">
        <w:rPr>
          <w:rFonts w:cs="Times New Roman"/>
          <w:bCs/>
          <w:szCs w:val="24"/>
        </w:rPr>
        <w:t>with the exception of</w:t>
      </w:r>
      <w:proofErr w:type="gramEnd"/>
      <w:r w:rsidRPr="00F579F5">
        <w:rPr>
          <w:rFonts w:cs="Times New Roman"/>
          <w:bCs/>
          <w:szCs w:val="24"/>
        </w:rPr>
        <w:t xml:space="preserve"> reports for Facial Recognition examinations. For Facial Recognition examinations, a written report will be completed using the CCBI-209 Facial Recognition Report template located in </w:t>
      </w:r>
      <w:proofErr w:type="spellStart"/>
      <w:r w:rsidRPr="00F579F5">
        <w:rPr>
          <w:rFonts w:cs="Times New Roman"/>
          <w:bCs/>
          <w:szCs w:val="24"/>
        </w:rPr>
        <w:t>Sharepoint</w:t>
      </w:r>
      <w:proofErr w:type="spellEnd"/>
      <w:r w:rsidRPr="00F579F5">
        <w:rPr>
          <w:rFonts w:cs="Times New Roman"/>
          <w:bCs/>
          <w:szCs w:val="24"/>
        </w:rPr>
        <w:t xml:space="preserve">. </w:t>
      </w:r>
    </w:p>
    <w:p w:rsidR="00FB259F" w:rsidRPr="00F579F5" w:rsidRDefault="00FB259F" w:rsidP="00FB259F">
      <w:pPr>
        <w:autoSpaceDE w:val="0"/>
        <w:autoSpaceDN w:val="0"/>
        <w:adjustRightInd w:val="0"/>
        <w:spacing w:after="0" w:line="240" w:lineRule="auto"/>
        <w:ind w:left="720"/>
        <w:contextualSpacing/>
        <w:rPr>
          <w:rFonts w:cs="Times New Roman"/>
          <w:bCs/>
          <w:szCs w:val="24"/>
        </w:rPr>
      </w:pPr>
    </w:p>
    <w:p w:rsidR="00FB259F" w:rsidRPr="00F579F5"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15</w:t>
      </w:r>
      <w:r w:rsidRPr="00F579F5">
        <w:rPr>
          <w:rFonts w:cs="Times New Roman"/>
          <w:b/>
          <w:bCs/>
          <w:szCs w:val="24"/>
        </w:rPr>
        <w:t>.4.2</w:t>
      </w:r>
      <w:r w:rsidRPr="00F579F5">
        <w:rPr>
          <w:rFonts w:cs="Times New Roman"/>
          <w:bCs/>
          <w:szCs w:val="24"/>
        </w:rPr>
        <w:t xml:space="preserve"> The “Type of Examination Requested” section of the Laboratory General Report Format template will list “Forensic Photography Service” for all services performed by the Forensic Photography Unit, except for Facial Recognition examinations. The “Type of Examination Requested” section of the CCBI-209 Facial Recognition report template will list “Facial Recognition”.</w:t>
      </w:r>
    </w:p>
    <w:p w:rsidR="00FB259F" w:rsidRPr="00F579F5" w:rsidRDefault="00FB259F" w:rsidP="00FB259F">
      <w:pPr>
        <w:autoSpaceDE w:val="0"/>
        <w:autoSpaceDN w:val="0"/>
        <w:adjustRightInd w:val="0"/>
        <w:spacing w:after="0" w:line="240" w:lineRule="auto"/>
        <w:ind w:left="720"/>
        <w:contextualSpacing/>
        <w:rPr>
          <w:rFonts w:cs="Times New Roman"/>
          <w:b/>
          <w:bCs/>
          <w:szCs w:val="24"/>
        </w:rPr>
      </w:pPr>
    </w:p>
    <w:p w:rsidR="00FB259F" w:rsidRPr="00F579F5"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15</w:t>
      </w:r>
      <w:r w:rsidRPr="00F579F5">
        <w:rPr>
          <w:rFonts w:cs="Times New Roman"/>
          <w:b/>
          <w:bCs/>
          <w:szCs w:val="24"/>
        </w:rPr>
        <w:t xml:space="preserve">.4.3 </w:t>
      </w:r>
      <w:r w:rsidRPr="00F579F5">
        <w:rPr>
          <w:rFonts w:cs="Times New Roman"/>
          <w:bCs/>
          <w:szCs w:val="24"/>
        </w:rPr>
        <w:t>The “Processing Details” section of the CCBI-209 Facial Recognition report template will list the details of the examination including any Digital Crime Scene numbers associated with submitted files and whether those files were enhanced and sent to a Facial Recognition search or not.</w:t>
      </w:r>
    </w:p>
    <w:p w:rsidR="00FB259F" w:rsidRPr="00F579F5" w:rsidRDefault="00FB259F" w:rsidP="00FB259F">
      <w:pPr>
        <w:autoSpaceDE w:val="0"/>
        <w:autoSpaceDN w:val="0"/>
        <w:adjustRightInd w:val="0"/>
        <w:spacing w:after="0" w:line="240" w:lineRule="auto"/>
        <w:ind w:left="720"/>
        <w:contextualSpacing/>
        <w:rPr>
          <w:rFonts w:cs="Times New Roman"/>
          <w:bCs/>
          <w:szCs w:val="24"/>
        </w:rPr>
      </w:pPr>
    </w:p>
    <w:p w:rsidR="00FB259F" w:rsidRPr="00F579F5"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lastRenderedPageBreak/>
        <w:t>15</w:t>
      </w:r>
      <w:r w:rsidRPr="00F579F5">
        <w:rPr>
          <w:rFonts w:cs="Times New Roman"/>
          <w:b/>
          <w:bCs/>
          <w:szCs w:val="24"/>
        </w:rPr>
        <w:t xml:space="preserve">.4.4 </w:t>
      </w:r>
      <w:r w:rsidRPr="00F579F5">
        <w:rPr>
          <w:rFonts w:cs="Times New Roman"/>
          <w:bCs/>
          <w:szCs w:val="24"/>
        </w:rPr>
        <w:t>The</w:t>
      </w:r>
      <w:r w:rsidRPr="00F579F5">
        <w:rPr>
          <w:rFonts w:cs="Times New Roman"/>
          <w:b/>
          <w:bCs/>
          <w:szCs w:val="24"/>
        </w:rPr>
        <w:t xml:space="preserve"> </w:t>
      </w:r>
      <w:r w:rsidRPr="00F579F5">
        <w:rPr>
          <w:rFonts w:cs="Times New Roman"/>
          <w:bCs/>
          <w:szCs w:val="24"/>
        </w:rPr>
        <w:t>“Results and Conclusions” section of the Laboratory General Report Format template</w:t>
      </w:r>
      <w:r w:rsidRPr="00F579F5">
        <w:rPr>
          <w:rFonts w:cs="Times New Roman"/>
          <w:b/>
          <w:bCs/>
          <w:szCs w:val="24"/>
        </w:rPr>
        <w:t xml:space="preserve"> </w:t>
      </w:r>
      <w:r w:rsidRPr="00F579F5">
        <w:rPr>
          <w:rFonts w:cs="Times New Roman"/>
          <w:bCs/>
          <w:szCs w:val="24"/>
        </w:rPr>
        <w:t>will list:</w:t>
      </w:r>
    </w:p>
    <w:p w:rsidR="00FB259F" w:rsidRPr="00F579F5" w:rsidRDefault="00FB259F" w:rsidP="00FB259F">
      <w:pPr>
        <w:autoSpaceDE w:val="0"/>
        <w:autoSpaceDN w:val="0"/>
        <w:adjustRightInd w:val="0"/>
        <w:spacing w:after="0" w:line="240" w:lineRule="auto"/>
        <w:ind w:left="720"/>
        <w:contextualSpacing/>
        <w:rPr>
          <w:rFonts w:cs="Times New Roman"/>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.4.4.1</w:t>
      </w:r>
      <w:r w:rsidRPr="00F579F5">
        <w:rPr>
          <w:rFonts w:cs="Times New Roman"/>
          <w:bCs/>
          <w:szCs w:val="24"/>
        </w:rPr>
        <w:t xml:space="preserve"> Details concerning the requested service,</w:t>
      </w:r>
    </w:p>
    <w:p w:rsidR="00FB259F" w:rsidRPr="00F579F5" w:rsidRDefault="00FB259F" w:rsidP="00FB259F">
      <w:pPr>
        <w:autoSpaceDE w:val="0"/>
        <w:autoSpaceDN w:val="0"/>
        <w:adjustRightInd w:val="0"/>
        <w:spacing w:after="0" w:line="240" w:lineRule="auto"/>
        <w:ind w:left="1440"/>
        <w:contextualSpacing/>
        <w:rPr>
          <w:rFonts w:cs="Times New Roman"/>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.4.4.2</w:t>
      </w:r>
      <w:r w:rsidRPr="00F579F5">
        <w:rPr>
          <w:rFonts w:cs="Times New Roman"/>
          <w:bCs/>
          <w:szCs w:val="24"/>
        </w:rPr>
        <w:t xml:space="preserve"> Enhancement information, if applicable,</w:t>
      </w:r>
    </w:p>
    <w:p w:rsidR="00FB259F" w:rsidRPr="00F579F5" w:rsidRDefault="00FB259F" w:rsidP="00FB259F">
      <w:pPr>
        <w:autoSpaceDE w:val="0"/>
        <w:autoSpaceDN w:val="0"/>
        <w:adjustRightInd w:val="0"/>
        <w:spacing w:after="0" w:line="240" w:lineRule="auto"/>
        <w:ind w:left="1440"/>
        <w:contextualSpacing/>
        <w:rPr>
          <w:rFonts w:cs="Times New Roman"/>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.4.4.3</w:t>
      </w:r>
      <w:r w:rsidRPr="00F579F5">
        <w:rPr>
          <w:rFonts w:cs="Times New Roman"/>
          <w:bCs/>
          <w:szCs w:val="24"/>
        </w:rPr>
        <w:t xml:space="preserve"> Item number(s) and latent card number(s), if applicable,</w:t>
      </w:r>
    </w:p>
    <w:p w:rsidR="00FB259F" w:rsidRPr="00F579F5" w:rsidRDefault="00FB259F" w:rsidP="00FB259F">
      <w:pPr>
        <w:autoSpaceDE w:val="0"/>
        <w:autoSpaceDN w:val="0"/>
        <w:adjustRightInd w:val="0"/>
        <w:spacing w:after="0" w:line="240" w:lineRule="auto"/>
        <w:ind w:left="720"/>
        <w:contextualSpacing/>
        <w:rPr>
          <w:rFonts w:cs="Times New Roman"/>
          <w:b/>
          <w:bCs/>
          <w:szCs w:val="24"/>
        </w:rPr>
      </w:pPr>
    </w:p>
    <w:p w:rsidR="00FB259F" w:rsidRPr="00F579F5" w:rsidRDefault="00FB259F" w:rsidP="00FB259F">
      <w:pPr>
        <w:autoSpaceDE w:val="0"/>
        <w:autoSpaceDN w:val="0"/>
        <w:adjustRightInd w:val="0"/>
        <w:spacing w:after="0" w:line="240" w:lineRule="auto"/>
        <w:ind w:left="720"/>
        <w:contextualSpacing/>
        <w:rPr>
          <w:rFonts w:cs="Times New Roman"/>
          <w:bCs/>
          <w:szCs w:val="24"/>
        </w:rPr>
      </w:pPr>
      <w:r>
        <w:rPr>
          <w:rFonts w:cs="Times New Roman"/>
          <w:b/>
          <w:bCs/>
          <w:szCs w:val="24"/>
        </w:rPr>
        <w:t>15</w:t>
      </w:r>
      <w:r w:rsidRPr="00F579F5">
        <w:rPr>
          <w:rFonts w:cs="Times New Roman"/>
          <w:b/>
          <w:bCs/>
          <w:szCs w:val="24"/>
        </w:rPr>
        <w:t xml:space="preserve">.4.5 </w:t>
      </w:r>
      <w:r w:rsidRPr="00F579F5">
        <w:rPr>
          <w:rFonts w:cs="Times New Roman"/>
          <w:bCs/>
          <w:szCs w:val="24"/>
        </w:rPr>
        <w:t>The “Results and Conclusions” section of the Facial Recognition Report template will contain a summary of the results of the Facial Recognition examination using one of the following statements:</w:t>
      </w:r>
    </w:p>
    <w:p w:rsidR="00FB259F" w:rsidRPr="00F579F5" w:rsidRDefault="00FB259F" w:rsidP="00FB259F">
      <w:pPr>
        <w:autoSpaceDE w:val="0"/>
        <w:autoSpaceDN w:val="0"/>
        <w:adjustRightInd w:val="0"/>
        <w:spacing w:after="0" w:line="240" w:lineRule="auto"/>
        <w:ind w:left="2160"/>
        <w:contextualSpacing/>
        <w:rPr>
          <w:rFonts w:cs="Times New Roman"/>
          <w:b/>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.4.5.1 “</w:t>
      </w:r>
      <w:r w:rsidRPr="00F579F5">
        <w:rPr>
          <w:rFonts w:cs="Times New Roman"/>
          <w:bCs/>
          <w:szCs w:val="24"/>
        </w:rPr>
        <w:t>Unsuitable for Facial Recognition searching” with a short explanation of the reason for this conclusion (ex. “The image was of insufficient quality to yield viable results.”).</w:t>
      </w:r>
    </w:p>
    <w:p w:rsidR="00FB259F" w:rsidRPr="00F579F5" w:rsidRDefault="00FB259F" w:rsidP="00FB259F">
      <w:pPr>
        <w:autoSpaceDE w:val="0"/>
        <w:autoSpaceDN w:val="0"/>
        <w:adjustRightInd w:val="0"/>
        <w:spacing w:after="0" w:line="240" w:lineRule="auto"/>
        <w:ind w:left="2160"/>
        <w:contextualSpacing/>
        <w:rPr>
          <w:rFonts w:cs="Times New Roman"/>
          <w:b/>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 xml:space="preserve">.4.5.2 </w:t>
      </w:r>
      <w:r w:rsidRPr="00F579F5">
        <w:rPr>
          <w:rFonts w:cs="Times New Roman"/>
          <w:bCs/>
          <w:szCs w:val="24"/>
        </w:rPr>
        <w:t>“No Viable Candidates: The Facial Recognition search yielded no viable candidates at this time.”</w:t>
      </w:r>
    </w:p>
    <w:p w:rsidR="00FB259F" w:rsidRPr="00F579F5" w:rsidRDefault="00FB259F" w:rsidP="00FB259F">
      <w:pPr>
        <w:autoSpaceDE w:val="0"/>
        <w:autoSpaceDN w:val="0"/>
        <w:adjustRightInd w:val="0"/>
        <w:spacing w:after="0" w:line="240" w:lineRule="auto"/>
        <w:ind w:left="2160"/>
        <w:contextualSpacing/>
        <w:rPr>
          <w:rFonts w:cs="Times New Roman"/>
          <w:b/>
          <w:bCs/>
          <w:szCs w:val="24"/>
        </w:rPr>
      </w:pPr>
    </w:p>
    <w:p w:rsidR="00FB259F" w:rsidRPr="00F579F5" w:rsidRDefault="00FB259F" w:rsidP="00FB259F">
      <w:pPr>
        <w:autoSpaceDE w:val="0"/>
        <w:autoSpaceDN w:val="0"/>
        <w:adjustRightInd w:val="0"/>
        <w:spacing w:after="0" w:line="240" w:lineRule="auto"/>
        <w:ind w:left="1440"/>
        <w:contextualSpacing/>
        <w:rPr>
          <w:rFonts w:cs="Times New Roman"/>
          <w:bCs/>
          <w:szCs w:val="24"/>
        </w:rPr>
      </w:pPr>
      <w:r>
        <w:rPr>
          <w:rFonts w:cs="Times New Roman"/>
          <w:b/>
          <w:bCs/>
          <w:szCs w:val="24"/>
        </w:rPr>
        <w:t>15</w:t>
      </w:r>
      <w:r w:rsidRPr="00F579F5">
        <w:rPr>
          <w:rFonts w:cs="Times New Roman"/>
          <w:b/>
          <w:bCs/>
          <w:szCs w:val="24"/>
        </w:rPr>
        <w:t xml:space="preserve">.4.5.3 </w:t>
      </w:r>
      <w:r w:rsidRPr="00F579F5">
        <w:rPr>
          <w:rFonts w:cs="Times New Roman"/>
          <w:bCs/>
          <w:szCs w:val="24"/>
        </w:rPr>
        <w:t xml:space="preserve">“Investigative Lead: The following candidate is deemed viable for further investigation based on a Facial Recognition search and Morphological Comparison.” Additional information will be supplied with this statement including, but not limited to, the submitted image; the probe image used in the Facial Recognition search; the known image of the individual deemed to be an Investigative Lead; and the name, date of birth, SID number, Local ID number, and date of arrest for the known image that was used for the Morphological Comparison. </w:t>
      </w:r>
    </w:p>
    <w:p w:rsidR="00FB259F" w:rsidRPr="00F579F5" w:rsidRDefault="00FB259F" w:rsidP="00FB259F">
      <w:pPr>
        <w:autoSpaceDE w:val="0"/>
        <w:autoSpaceDN w:val="0"/>
        <w:adjustRightInd w:val="0"/>
        <w:spacing w:after="0" w:line="240" w:lineRule="auto"/>
        <w:ind w:left="720"/>
        <w:contextualSpacing/>
        <w:rPr>
          <w:rFonts w:cs="Times New Roman"/>
          <w:b/>
          <w:bCs/>
          <w:szCs w:val="24"/>
        </w:rPr>
      </w:pPr>
    </w:p>
    <w:p w:rsidR="00FB259F" w:rsidRPr="005E57B8" w:rsidRDefault="00FB259F" w:rsidP="00FB259F">
      <w:pPr>
        <w:rPr>
          <w:b/>
          <w:bCs/>
        </w:rPr>
      </w:pPr>
      <w:bookmarkStart w:id="28" w:name="_Toc504475246"/>
      <w:r w:rsidRPr="005E57B8">
        <w:rPr>
          <w:b/>
        </w:rPr>
        <w:t>1</w:t>
      </w:r>
      <w:r>
        <w:rPr>
          <w:b/>
        </w:rPr>
        <w:t>5.</w:t>
      </w:r>
      <w:r w:rsidRPr="005E57B8">
        <w:rPr>
          <w:b/>
        </w:rPr>
        <w:t>5 Limitations</w:t>
      </w:r>
      <w:bookmarkEnd w:id="28"/>
    </w:p>
    <w:p w:rsidR="00FB259F" w:rsidRPr="00F579F5" w:rsidRDefault="00FB259F" w:rsidP="00FB259F">
      <w:pPr>
        <w:spacing w:after="0"/>
      </w:pPr>
    </w:p>
    <w:p w:rsidR="00FB259F" w:rsidRPr="00F579F5" w:rsidRDefault="00FB259F" w:rsidP="00FB259F">
      <w:pPr>
        <w:spacing w:after="0"/>
      </w:pPr>
      <w:r w:rsidRPr="00F579F5">
        <w:t>N/A</w:t>
      </w:r>
    </w:p>
    <w:p w:rsidR="00FB259F" w:rsidRPr="00F579F5" w:rsidRDefault="00FB259F" w:rsidP="00FB259F">
      <w:pPr>
        <w:spacing w:after="0"/>
      </w:pPr>
    </w:p>
    <w:p w:rsidR="00FB259F" w:rsidRPr="005E57B8" w:rsidRDefault="00FB259F" w:rsidP="00FB259F">
      <w:pPr>
        <w:rPr>
          <w:b/>
        </w:rPr>
      </w:pPr>
      <w:bookmarkStart w:id="29" w:name="_Toc504475247"/>
      <w:r>
        <w:rPr>
          <w:b/>
        </w:rPr>
        <w:t>15</w:t>
      </w:r>
      <w:r w:rsidRPr="005E57B8">
        <w:rPr>
          <w:b/>
        </w:rPr>
        <w:t>.6 Safety</w:t>
      </w:r>
      <w:bookmarkEnd w:id="29"/>
    </w:p>
    <w:p w:rsidR="00FB259F" w:rsidRPr="00F579F5" w:rsidRDefault="00FB259F" w:rsidP="00FB259F">
      <w:pPr>
        <w:spacing w:after="0"/>
      </w:pPr>
    </w:p>
    <w:p w:rsidR="00FB259F" w:rsidRPr="00F579F5" w:rsidRDefault="00FB259F" w:rsidP="00FB259F">
      <w:pPr>
        <w:spacing w:after="0"/>
      </w:pPr>
      <w:r w:rsidRPr="00F579F5">
        <w:t>N/A</w:t>
      </w:r>
    </w:p>
    <w:p w:rsidR="00FB259F" w:rsidRPr="00F579F5" w:rsidRDefault="00FB259F" w:rsidP="00FB259F">
      <w:pPr>
        <w:autoSpaceDE w:val="0"/>
        <w:autoSpaceDN w:val="0"/>
        <w:adjustRightInd w:val="0"/>
        <w:spacing w:after="0" w:line="240" w:lineRule="auto"/>
        <w:contextualSpacing/>
        <w:rPr>
          <w:rFonts w:cs="Times New Roman"/>
          <w:bCs/>
          <w:szCs w:val="24"/>
        </w:rPr>
      </w:pPr>
    </w:p>
    <w:p w:rsidR="00FB259F" w:rsidRPr="005E57B8" w:rsidRDefault="00FB259F" w:rsidP="00FB259F">
      <w:pPr>
        <w:rPr>
          <w:b/>
          <w:bCs/>
        </w:rPr>
      </w:pPr>
      <w:bookmarkStart w:id="30" w:name="_Toc504475248"/>
      <w:r>
        <w:rPr>
          <w:b/>
        </w:rPr>
        <w:t>15</w:t>
      </w:r>
      <w:r w:rsidRPr="005E57B8">
        <w:rPr>
          <w:b/>
        </w:rPr>
        <w:t>.7 Reference</w:t>
      </w:r>
      <w:bookmarkEnd w:id="30"/>
    </w:p>
    <w:p w:rsidR="00FB259F" w:rsidRPr="00F579F5" w:rsidRDefault="00FB259F" w:rsidP="00FB259F">
      <w:pPr>
        <w:autoSpaceDE w:val="0"/>
        <w:autoSpaceDN w:val="0"/>
        <w:adjustRightInd w:val="0"/>
        <w:spacing w:after="0" w:line="240" w:lineRule="auto"/>
        <w:contextualSpacing/>
        <w:rPr>
          <w:rFonts w:cs="Times New Roman"/>
          <w:b/>
          <w:bCs/>
          <w:szCs w:val="24"/>
        </w:rPr>
      </w:pPr>
    </w:p>
    <w:p w:rsidR="00FB259F" w:rsidRPr="00F579F5" w:rsidRDefault="00FB259F" w:rsidP="00FB259F">
      <w:pPr>
        <w:autoSpaceDE w:val="0"/>
        <w:autoSpaceDN w:val="0"/>
        <w:adjustRightInd w:val="0"/>
        <w:spacing w:after="0" w:line="240" w:lineRule="auto"/>
        <w:contextualSpacing/>
        <w:rPr>
          <w:rFonts w:cs="Times New Roman"/>
          <w:bCs/>
          <w:szCs w:val="24"/>
        </w:rPr>
      </w:pPr>
      <w:r w:rsidRPr="00F579F5">
        <w:rPr>
          <w:rFonts w:cs="Times New Roman"/>
          <w:bCs/>
          <w:szCs w:val="24"/>
        </w:rPr>
        <w:t>N/A</w:t>
      </w:r>
    </w:p>
    <w:p w:rsidR="00FB259F" w:rsidRPr="00F579F5" w:rsidRDefault="00FB259F" w:rsidP="00FB259F">
      <w:pPr>
        <w:autoSpaceDE w:val="0"/>
        <w:autoSpaceDN w:val="0"/>
        <w:adjustRightInd w:val="0"/>
        <w:spacing w:after="0" w:line="240" w:lineRule="auto"/>
        <w:contextualSpacing/>
        <w:rPr>
          <w:rFonts w:cs="Times New Roman"/>
          <w:bCs/>
          <w:szCs w:val="24"/>
        </w:rPr>
      </w:pPr>
    </w:p>
    <w:p w:rsidR="00FB259F" w:rsidRPr="00F579F5" w:rsidRDefault="00FB259F" w:rsidP="00FB259F">
      <w:pPr>
        <w:autoSpaceDE w:val="0"/>
        <w:autoSpaceDN w:val="0"/>
        <w:adjustRightInd w:val="0"/>
        <w:spacing w:after="0" w:line="240" w:lineRule="auto"/>
        <w:contextualSpacing/>
        <w:rPr>
          <w:rFonts w:cs="Times New Roman"/>
          <w:bCs/>
          <w:szCs w:val="24"/>
        </w:rPr>
      </w:pPr>
    </w:p>
    <w:p w:rsidR="00FB259F" w:rsidRPr="00F579F5" w:rsidRDefault="00FB259F" w:rsidP="00FB259F">
      <w:pPr>
        <w:autoSpaceDE w:val="0"/>
        <w:autoSpaceDN w:val="0"/>
        <w:adjustRightInd w:val="0"/>
        <w:spacing w:after="0" w:line="240" w:lineRule="auto"/>
        <w:contextualSpacing/>
        <w:rPr>
          <w:rFonts w:cs="Times New Roman"/>
          <w:bCs/>
          <w:szCs w:val="24"/>
        </w:rPr>
      </w:pPr>
    </w:p>
    <w:p w:rsidR="00FB259F" w:rsidRDefault="00FB259F" w:rsidP="00FB259F">
      <w:pPr>
        <w:rPr>
          <w:rFonts w:cs="Times New Roman"/>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8"/>
        <w:gridCol w:w="1350"/>
        <w:gridCol w:w="5418"/>
      </w:tblGrid>
      <w:tr w:rsidR="00FB259F" w:rsidTr="0099159C">
        <w:trPr>
          <w:trHeight w:val="350"/>
        </w:trPr>
        <w:tc>
          <w:tcPr>
            <w:tcW w:w="9576" w:type="dxa"/>
            <w:gridSpan w:val="3"/>
            <w:tcBorders>
              <w:top w:val="single" w:sz="4" w:space="0" w:color="auto"/>
              <w:left w:val="single" w:sz="4" w:space="0" w:color="auto"/>
              <w:bottom w:val="single" w:sz="4" w:space="0" w:color="auto"/>
              <w:right w:val="single" w:sz="4" w:space="0" w:color="auto"/>
            </w:tcBorders>
            <w:shd w:val="clear" w:color="auto" w:fill="D9D9D9"/>
            <w:hideMark/>
          </w:tcPr>
          <w:p w:rsidR="00FB259F" w:rsidRDefault="00FB259F" w:rsidP="0099159C">
            <w:pPr>
              <w:rPr>
                <w:rFonts w:ascii="Calibri" w:eastAsia="Calibri" w:hAnsi="Calibri"/>
                <w:b/>
              </w:rPr>
            </w:pPr>
            <w:r>
              <w:rPr>
                <w:rFonts w:ascii="Calibri" w:eastAsia="Calibri" w:hAnsi="Calibri"/>
                <w:b/>
              </w:rPr>
              <w:t>Revision History</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Effective Date</w:t>
            </w:r>
          </w:p>
        </w:tc>
        <w:tc>
          <w:tcPr>
            <w:tcW w:w="1350"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Version Number</w:t>
            </w:r>
          </w:p>
        </w:tc>
        <w:tc>
          <w:tcPr>
            <w:tcW w:w="541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Reason</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Pr="00FD0049" w:rsidRDefault="00FB259F" w:rsidP="0099159C">
            <w:pPr>
              <w:rPr>
                <w:rFonts w:ascii="Calibri" w:eastAsia="Calibri" w:hAnsi="Calibri"/>
              </w:rPr>
            </w:pPr>
            <w:r>
              <w:rPr>
                <w:rFonts w:ascii="Calibri" w:eastAsia="Calibri" w:hAnsi="Calibri"/>
              </w:rPr>
              <w:t>3/1/18</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1</w:t>
            </w: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New restructured tech procedure manual</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sz w:val="24"/>
              </w:rPr>
            </w:pP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center"/>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vAlign w:val="center"/>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bl>
    <w:p w:rsidR="00FB259F" w:rsidRDefault="00FB259F" w:rsidP="00FB259F">
      <w:pPr>
        <w:rPr>
          <w:rFonts w:ascii="Times New Roman" w:hAnsi="Times New Roman"/>
        </w:rPr>
      </w:pPr>
    </w:p>
    <w:p w:rsidR="00FB259F" w:rsidRDefault="00FB259F" w:rsidP="00FB259F">
      <w:pPr>
        <w:rPr>
          <w:rFonts w:ascii="Times New Roman" w:hAnsi="Times New Roman"/>
        </w:rPr>
      </w:pPr>
    </w:p>
    <w:p w:rsidR="00FB259F" w:rsidRDefault="00FB259F" w:rsidP="00FB259F">
      <w:pPr>
        <w:rPr>
          <w:rFonts w:ascii="Times New Roman" w:hAnsi="Times New Roman"/>
        </w:rPr>
      </w:pPr>
    </w:p>
    <w:p w:rsidR="00FB259F" w:rsidRDefault="00FB259F" w:rsidP="00FB259F">
      <w:pPr>
        <w:rPr>
          <w:rFonts w:ascii="Times New Roman" w:hAnsi="Times New Roman"/>
        </w:rPr>
      </w:pPr>
    </w:p>
    <w:p w:rsidR="00FB259F" w:rsidRDefault="00FB259F" w:rsidP="00FB259F">
      <w:pPr>
        <w:rPr>
          <w:rFonts w:ascii="Times New Roman" w:hAnsi="Times New Roman"/>
        </w:rPr>
        <w:sectPr w:rsidR="00FB259F" w:rsidSect="00FE7482">
          <w:headerReference w:type="default" r:id="rId39"/>
          <w:headerReference w:type="first" r:id="rId40"/>
          <w:pgSz w:w="12240" w:h="15840"/>
          <w:pgMar w:top="2448" w:right="1440" w:bottom="1440" w:left="1440" w:header="720" w:footer="720" w:gutter="0"/>
          <w:cols w:space="720"/>
          <w:titlePg/>
          <w:docGrid w:linePitch="360"/>
        </w:sectPr>
      </w:pPr>
    </w:p>
    <w:p w:rsidR="00FB259F" w:rsidRPr="00F833F4" w:rsidRDefault="00FB259F" w:rsidP="00FB259F">
      <w:pPr>
        <w:pStyle w:val="Heading1"/>
        <w:jc w:val="center"/>
        <w:rPr>
          <w:color w:val="auto"/>
          <w:sz w:val="26"/>
          <w:szCs w:val="26"/>
        </w:rPr>
      </w:pPr>
      <w:bookmarkStart w:id="31" w:name="_Toc13660121"/>
      <w:r>
        <w:rPr>
          <w:color w:val="auto"/>
          <w:sz w:val="26"/>
          <w:szCs w:val="26"/>
        </w:rPr>
        <w:lastRenderedPageBreak/>
        <w:t>Chapter 16</w:t>
      </w:r>
      <w:r w:rsidRPr="00F833F4">
        <w:rPr>
          <w:color w:val="auto"/>
          <w:sz w:val="26"/>
          <w:szCs w:val="26"/>
        </w:rPr>
        <w:t>: Abbreviation List</w:t>
      </w:r>
      <w:bookmarkEnd w:id="31"/>
    </w:p>
    <w:p w:rsidR="00FB259F" w:rsidRPr="00DA1E3E" w:rsidRDefault="00FB259F" w:rsidP="00FB259F">
      <w:pPr>
        <w:pStyle w:val="Default"/>
        <w:jc w:val="center"/>
        <w:rPr>
          <w:rFonts w:ascii="Times New Roman" w:hAnsi="Times New Roman" w:cs="Times New Roman"/>
          <w:b/>
          <w:bCs/>
          <w:color w:val="auto"/>
        </w:rPr>
      </w:pPr>
    </w:p>
    <w:p w:rsidR="00FB259F" w:rsidRPr="00DA1E3E" w:rsidRDefault="00FB259F" w:rsidP="00FB259F">
      <w:pPr>
        <w:pStyle w:val="Default"/>
        <w:rPr>
          <w:rFonts w:ascii="Times New Roman" w:hAnsi="Times New Roman" w:cs="Times New Roman"/>
          <w:bCs/>
          <w:color w:val="auto"/>
        </w:rPr>
      </w:pP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rPr>
          <w:rFonts w:ascii="Times New Roman" w:hAnsi="Times New Roman" w:cs="Times New Roman"/>
          <w:sz w:val="24"/>
          <w:szCs w:val="24"/>
        </w:rPr>
      </w:pPr>
      <w:r w:rsidRPr="00DA1E3E">
        <w:rPr>
          <w:rFonts w:ascii="Times New Roman" w:hAnsi="Times New Roman" w:cs="Times New Roman"/>
          <w:sz w:val="24"/>
          <w:szCs w:val="24"/>
        </w:rPr>
        <w:t xml:space="preserve">The following is a list of abbreviations and acronyms commonly used by the Facial Recognition Program.  This list has been generated to assist in the interpretation of case notes and is not a standardized list of required abbreviations. The abbreviations are appropriate written in either lower or upper case and they are appropriate with or without punctuation such as periods.  Common chemical formulas, chemical, mathematical, and shorthand abbreviations are equally acceptable and will not be listed here. </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A: Aperture Priority, for photography equipment</w:t>
      </w:r>
      <w:r w:rsidRPr="00DA1E3E">
        <w:rPr>
          <w:rFonts w:ascii="Times New Roman" w:hAnsi="Times New Roman" w:cs="Times New Roman"/>
          <w:sz w:val="24"/>
          <w:szCs w:val="24"/>
        </w:rPr>
        <w:t xml:space="preserv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Admin: Administration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ALS: alternate light source</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AOI: Area of Interest</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AVI: Audio Video Interleave</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BMP: Bit mapped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B/W: Black and White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CCD: Charged Couple Device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CCW: Counter clockwise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CD: Compact disc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CD-R: Recordable compact disc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CD-RW: Re-writable compact disc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CF: compact flash memory card</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CMYK: Cyan, </w:t>
      </w:r>
      <w:r w:rsidR="00E0585C">
        <w:rPr>
          <w:rFonts w:ascii="Times New Roman" w:hAnsi="Times New Roman" w:cs="Times New Roman"/>
          <w:sz w:val="24"/>
          <w:szCs w:val="24"/>
        </w:rPr>
        <w:t>Magenta</w:t>
      </w:r>
      <w:r w:rsidRPr="00DA1E3E">
        <w:rPr>
          <w:rFonts w:ascii="Times New Roman" w:hAnsi="Times New Roman" w:cs="Times New Roman"/>
          <w:sz w:val="24"/>
          <w:szCs w:val="24"/>
        </w:rPr>
        <w:t xml:space="preserve">, Yellow, &amp;Black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proofErr w:type="spellStart"/>
      <w:r w:rsidRPr="00DA1E3E">
        <w:rPr>
          <w:rFonts w:ascii="Times New Roman" w:hAnsi="Times New Roman" w:cs="Times New Roman"/>
          <w:sz w:val="24"/>
          <w:szCs w:val="24"/>
        </w:rPr>
        <w:t>Cont</w:t>
      </w:r>
      <w:proofErr w:type="spellEnd"/>
      <w:r w:rsidRPr="00DA1E3E">
        <w:rPr>
          <w:rFonts w:ascii="Times New Roman" w:hAnsi="Times New Roman" w:cs="Times New Roman"/>
          <w:sz w:val="24"/>
          <w:szCs w:val="24"/>
        </w:rPr>
        <w:t xml:space="preserve">: Continued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Config: Configuration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CSP: crime scene photographs</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CSV: crime scene video</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CW: Clockwise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DCS: Digital Crime Scene System</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Det: Detective</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Dig: Digital </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DPI: Dots per inch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DUP: Duplicate</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DVD: Digital video disc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DVR: Digital video recorder </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DX: Drug Section </w:t>
      </w:r>
    </w:p>
    <w:p w:rsidR="00FB259F" w:rsidRPr="00F579F5"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F579F5">
        <w:rPr>
          <w:rFonts w:ascii="Times New Roman" w:hAnsi="Times New Roman" w:cs="Times New Roman"/>
          <w:sz w:val="24"/>
          <w:szCs w:val="24"/>
        </w:rPr>
        <w:t>EDF: enhanced digital file</w:t>
      </w:r>
    </w:p>
    <w:p w:rsidR="00FB259F" w:rsidRPr="00F579F5"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ENH</w:t>
      </w:r>
      <w:r w:rsidRPr="00F579F5">
        <w:rPr>
          <w:rFonts w:ascii="Times New Roman" w:hAnsi="Times New Roman" w:cs="Times New Roman"/>
          <w:sz w:val="24"/>
          <w:szCs w:val="24"/>
        </w:rPr>
        <w:t>.: enhancement or enhanced</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Ex: Examiner</w:t>
      </w:r>
    </w:p>
    <w:p w:rsidR="00FB259F" w:rsidRPr="00F579F5"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F579F5">
        <w:rPr>
          <w:rFonts w:ascii="Times New Roman" w:hAnsi="Times New Roman" w:cs="Times New Roman"/>
          <w:sz w:val="24"/>
          <w:szCs w:val="24"/>
        </w:rPr>
        <w:t>FR: Facial Recognition</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lastRenderedPageBreak/>
        <w:t xml:space="preserve">Freq: Frequency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FX: Firearms/Tool mark Section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GB: Gigabyte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HD: High density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HDR: High Dynamic Range</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IMG: Image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IMP</w:t>
      </w:r>
      <w:r w:rsidRPr="00DA1E3E">
        <w:rPr>
          <w:rFonts w:ascii="Times New Roman" w:hAnsi="Times New Roman" w:cs="Times New Roman"/>
          <w:sz w:val="24"/>
          <w:szCs w:val="24"/>
        </w:rPr>
        <w:t xml:space="preserve">: Impression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Inv: Investigator</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IR:   Infra</w:t>
      </w:r>
      <w:r w:rsidRPr="00DA1E3E">
        <w:rPr>
          <w:rFonts w:ascii="Times New Roman" w:hAnsi="Times New Roman" w:cs="Times New Roman"/>
          <w:sz w:val="24"/>
          <w:szCs w:val="24"/>
        </w:rPr>
        <w:t xml:space="preserve">Red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IS: Image Stabilization</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ISO: International Standards Organization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JPG: joint photographic experts group file format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LB: Latent Box</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LC: Latent Card</w:t>
      </w:r>
    </w:p>
    <w:p w:rsidR="00FB259F" w:rsidRPr="00F579F5"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F579F5">
        <w:rPr>
          <w:rFonts w:ascii="Times New Roman" w:hAnsi="Times New Roman" w:cs="Times New Roman"/>
          <w:sz w:val="24"/>
          <w:szCs w:val="24"/>
        </w:rPr>
        <w:t>LEC: Latent Evidence Control</w:t>
      </w:r>
    </w:p>
    <w:p w:rsidR="00FB259F" w:rsidRPr="00F579F5"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F579F5">
        <w:rPr>
          <w:rFonts w:ascii="Times New Roman" w:hAnsi="Times New Roman" w:cs="Times New Roman"/>
          <w:sz w:val="24"/>
          <w:szCs w:val="24"/>
        </w:rPr>
        <w:t xml:space="preserve">LP: Latent Print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F579F5">
        <w:rPr>
          <w:rFonts w:ascii="Times New Roman" w:hAnsi="Times New Roman" w:cs="Times New Roman"/>
          <w:sz w:val="24"/>
          <w:szCs w:val="24"/>
        </w:rPr>
        <w:t>LPE</w:t>
      </w:r>
      <w:r w:rsidRPr="00DA1E3E">
        <w:rPr>
          <w:rFonts w:ascii="Times New Roman" w:hAnsi="Times New Roman" w:cs="Times New Roman"/>
          <w:sz w:val="24"/>
          <w:szCs w:val="24"/>
        </w:rPr>
        <w:t>: Latent Print Examiner</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LX: Latent Print </w:t>
      </w:r>
      <w:r w:rsidRPr="009C2F1F">
        <w:rPr>
          <w:rFonts w:ascii="Times New Roman" w:hAnsi="Times New Roman" w:cs="Times New Roman"/>
          <w:sz w:val="24"/>
          <w:szCs w:val="24"/>
        </w:rPr>
        <w:t xml:space="preserve">Section </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Pr>
          <w:rFonts w:ascii="Times New Roman" w:hAnsi="Times New Roman" w:cs="Times New Roman"/>
          <w:sz w:val="24"/>
          <w:szCs w:val="24"/>
        </w:rPr>
        <w:t>M: manual mode, for photography equipment</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MB:   Mega Bite </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 xml:space="preserve">MC:   </w:t>
      </w:r>
      <w:r w:rsidR="006E2F28">
        <w:rPr>
          <w:rFonts w:ascii="Times New Roman" w:hAnsi="Times New Roman" w:cs="Times New Roman"/>
          <w:sz w:val="24"/>
          <w:szCs w:val="24"/>
        </w:rPr>
        <w:t>Morphological Comparison</w:t>
      </w:r>
      <w:r w:rsidRPr="00DA1E3E">
        <w:rPr>
          <w:rFonts w:ascii="Times New Roman" w:hAnsi="Times New Roman" w:cs="Times New Roman"/>
          <w:sz w:val="24"/>
          <w:szCs w:val="24"/>
        </w:rPr>
        <w:t xml:space="preserve"> </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DA1E3E">
        <w:rPr>
          <w:rFonts w:ascii="Times New Roman" w:hAnsi="Times New Roman" w:cs="Times New Roman"/>
          <w:sz w:val="24"/>
          <w:szCs w:val="24"/>
        </w:rPr>
        <w:t>MPEG: Moving Pictures Expert Group</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NDQ: Not Database Quality</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NEF: Nikon Electronic File</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NFA: No further action</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NVC: No Viable Candidate</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ODF: original digital file</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proofErr w:type="spellStart"/>
      <w:r w:rsidRPr="00820677">
        <w:rPr>
          <w:rFonts w:ascii="Times New Roman" w:hAnsi="Times New Roman" w:cs="Times New Roman"/>
          <w:sz w:val="24"/>
          <w:szCs w:val="24"/>
        </w:rPr>
        <w:t>Orig</w:t>
      </w:r>
      <w:proofErr w:type="spellEnd"/>
      <w:r w:rsidRPr="00820677">
        <w:rPr>
          <w:rFonts w:ascii="Times New Roman" w:hAnsi="Times New Roman" w:cs="Times New Roman"/>
          <w:sz w:val="24"/>
          <w:szCs w:val="24"/>
        </w:rPr>
        <w:t>: original</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P: Program Mode, for photography equipment</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PFF: Proprietary file format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PL: Photo Log</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PPI:   Pixels per inch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color w:val="000000" w:themeColor="text1"/>
          <w:sz w:val="24"/>
          <w:szCs w:val="24"/>
        </w:rPr>
      </w:pPr>
      <w:r w:rsidRPr="00820677">
        <w:rPr>
          <w:rFonts w:ascii="Times New Roman" w:hAnsi="Times New Roman" w:cs="Times New Roman"/>
          <w:color w:val="000000" w:themeColor="text1"/>
          <w:sz w:val="24"/>
          <w:szCs w:val="24"/>
        </w:rPr>
        <w:t>PS: Adobe Photoshop</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PSD:  </w:t>
      </w:r>
      <w:proofErr w:type="spellStart"/>
      <w:r w:rsidRPr="00820677">
        <w:rPr>
          <w:rFonts w:ascii="Times New Roman" w:hAnsi="Times New Roman" w:cs="Times New Roman"/>
          <w:sz w:val="24"/>
          <w:szCs w:val="24"/>
        </w:rPr>
        <w:t>PhotoShop</w:t>
      </w:r>
      <w:proofErr w:type="spellEnd"/>
      <w:r w:rsidRPr="00820677">
        <w:rPr>
          <w:rFonts w:ascii="Times New Roman" w:hAnsi="Times New Roman" w:cs="Times New Roman"/>
          <w:sz w:val="24"/>
          <w:szCs w:val="24"/>
        </w:rPr>
        <w:t xml:space="preserve"> Document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PVEDF: printed version of enhanced digital file</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PVODF: printed version of original digital file</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RAW: Binary file without a specified format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Rec: received</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RGB: Red, Green &amp; Blue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S: Shutter Priority, for photography equipment</w:t>
      </w:r>
    </w:p>
    <w:p w:rsidR="00FB259F" w:rsidRPr="00DA1E3E"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S/N: Serial number</w:t>
      </w:r>
      <w:r w:rsidRPr="00DA1E3E">
        <w:rPr>
          <w:rFonts w:ascii="Times New Roman" w:hAnsi="Times New Roman" w:cs="Times New Roman"/>
          <w:sz w:val="24"/>
          <w:szCs w:val="24"/>
        </w:rPr>
        <w:t xml:space="preserve">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SD: Secure Digital memory card</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lastRenderedPageBreak/>
        <w:t>SDHC: Secure Digital High Capacity memory card</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SPEX: system used by Latent Print Examiners for local searching of finger and palm prints</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TIFF: tagged image file format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TTL: Through the lens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UNS: Unsuitable for Facial Recognition Search</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USB: </w:t>
      </w:r>
      <w:r>
        <w:rPr>
          <w:rFonts w:ascii="Times New Roman" w:hAnsi="Times New Roman" w:cs="Times New Roman"/>
          <w:sz w:val="24"/>
          <w:szCs w:val="24"/>
        </w:rPr>
        <w:t>Universal Series Bus; type of drive used to transfer files</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UV: Ultra Violet </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VE: Video Enhancement</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 xml:space="preserve">VLC: </w:t>
      </w:r>
      <w:proofErr w:type="spellStart"/>
      <w:r w:rsidRPr="00820677">
        <w:rPr>
          <w:rFonts w:ascii="Times New Roman" w:hAnsi="Times New Roman" w:cs="Times New Roman"/>
          <w:sz w:val="24"/>
          <w:szCs w:val="24"/>
        </w:rPr>
        <w:t>VideoLAN</w:t>
      </w:r>
      <w:proofErr w:type="spellEnd"/>
      <w:r w:rsidRPr="00820677">
        <w:rPr>
          <w:rFonts w:ascii="Times New Roman" w:hAnsi="Times New Roman" w:cs="Times New Roman"/>
          <w:sz w:val="24"/>
          <w:szCs w:val="24"/>
        </w:rPr>
        <w:t xml:space="preserve"> Client</w:t>
      </w:r>
    </w:p>
    <w:p w:rsidR="00FB259F" w:rsidRPr="00820677"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0" w:line="240" w:lineRule="auto"/>
        <w:rPr>
          <w:rFonts w:ascii="Times New Roman" w:hAnsi="Times New Roman" w:cs="Times New Roman"/>
          <w:sz w:val="24"/>
          <w:szCs w:val="24"/>
        </w:rPr>
      </w:pPr>
      <w:r w:rsidRPr="00820677">
        <w:rPr>
          <w:rFonts w:ascii="Times New Roman" w:hAnsi="Times New Roman" w:cs="Times New Roman"/>
          <w:sz w:val="24"/>
          <w:szCs w:val="24"/>
        </w:rPr>
        <w:t>VR: Vibration Reduction</w:t>
      </w:r>
    </w:p>
    <w:p w:rsidR="00FB259F" w:rsidRPr="00DA1E3E" w:rsidRDefault="00FB259F" w:rsidP="00FB259F">
      <w:pPr>
        <w:pStyle w:val="Default"/>
        <w:rPr>
          <w:rFonts w:ascii="Times New Roman" w:hAnsi="Times New Roman" w:cs="Times New Roman"/>
          <w:bCs/>
          <w:color w:val="auto"/>
        </w:rPr>
      </w:pPr>
      <w:r w:rsidRPr="00820677">
        <w:rPr>
          <w:rFonts w:ascii="Times New Roman" w:hAnsi="Times New Roman" w:cs="Times New Roman"/>
        </w:rPr>
        <w:t>WMP: windows media player</w:t>
      </w: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8F05B9" w:rsidRDefault="008F05B9"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tbl>
      <w:tblPr>
        <w:tblpPr w:leftFromText="180" w:rightFromText="180" w:vertAnchor="text" w:horzAnchor="margin" w:tblpY="2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8"/>
        <w:gridCol w:w="1350"/>
        <w:gridCol w:w="5418"/>
      </w:tblGrid>
      <w:tr w:rsidR="00FB259F" w:rsidTr="0099159C">
        <w:trPr>
          <w:trHeight w:val="350"/>
        </w:trPr>
        <w:tc>
          <w:tcPr>
            <w:tcW w:w="9576" w:type="dxa"/>
            <w:gridSpan w:val="3"/>
            <w:tcBorders>
              <w:top w:val="single" w:sz="4" w:space="0" w:color="auto"/>
              <w:left w:val="single" w:sz="4" w:space="0" w:color="auto"/>
              <w:bottom w:val="single" w:sz="4" w:space="0" w:color="auto"/>
              <w:right w:val="single" w:sz="4" w:space="0" w:color="auto"/>
            </w:tcBorders>
            <w:shd w:val="clear" w:color="auto" w:fill="D9D9D9"/>
            <w:hideMark/>
          </w:tcPr>
          <w:p w:rsidR="00FB259F" w:rsidRDefault="00FB259F" w:rsidP="0099159C">
            <w:pPr>
              <w:rPr>
                <w:rFonts w:ascii="Calibri" w:eastAsia="Calibri" w:hAnsi="Calibri"/>
                <w:b/>
              </w:rPr>
            </w:pPr>
            <w:r>
              <w:rPr>
                <w:rFonts w:ascii="Calibri" w:eastAsia="Calibri" w:hAnsi="Calibri"/>
                <w:b/>
              </w:rPr>
              <w:lastRenderedPageBreak/>
              <w:t>Revision History</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Effective Date</w:t>
            </w:r>
          </w:p>
        </w:tc>
        <w:tc>
          <w:tcPr>
            <w:tcW w:w="1350"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Version Number</w:t>
            </w:r>
          </w:p>
        </w:tc>
        <w:tc>
          <w:tcPr>
            <w:tcW w:w="5418" w:type="dxa"/>
            <w:tcBorders>
              <w:top w:val="single" w:sz="4" w:space="0" w:color="auto"/>
              <w:left w:val="single" w:sz="4" w:space="0" w:color="auto"/>
              <w:bottom w:val="single" w:sz="4" w:space="0" w:color="auto"/>
              <w:right w:val="single" w:sz="4" w:space="0" w:color="auto"/>
            </w:tcBorders>
            <w:shd w:val="clear" w:color="auto" w:fill="D9D9D9"/>
            <w:vAlign w:val="bottom"/>
            <w:hideMark/>
          </w:tcPr>
          <w:p w:rsidR="00FB259F" w:rsidRDefault="00FB259F" w:rsidP="0099159C">
            <w:pPr>
              <w:rPr>
                <w:rFonts w:ascii="Calibri" w:eastAsia="Calibri" w:hAnsi="Calibri"/>
                <w:b/>
              </w:rPr>
            </w:pPr>
            <w:r>
              <w:rPr>
                <w:rFonts w:ascii="Calibri" w:eastAsia="Calibri" w:hAnsi="Calibri"/>
                <w:b/>
              </w:rPr>
              <w:t>Reason</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Pr="00FD0049" w:rsidRDefault="00FB259F" w:rsidP="0099159C">
            <w:pPr>
              <w:rPr>
                <w:rFonts w:ascii="Calibri" w:eastAsia="Calibri" w:hAnsi="Calibri"/>
              </w:rPr>
            </w:pPr>
            <w:r>
              <w:rPr>
                <w:rFonts w:ascii="Calibri" w:eastAsia="Calibri" w:hAnsi="Calibri"/>
              </w:rPr>
              <w:t>3/1/18</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1</w:t>
            </w: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FB259F" w:rsidP="0099159C">
            <w:pPr>
              <w:spacing w:after="0"/>
              <w:rPr>
                <w:sz w:val="20"/>
                <w:szCs w:val="20"/>
              </w:rPr>
            </w:pPr>
            <w:r>
              <w:rPr>
                <w:sz w:val="20"/>
                <w:szCs w:val="20"/>
              </w:rPr>
              <w:t>New restructured tech procedures manual</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bottom"/>
          </w:tcPr>
          <w:p w:rsidR="00FB259F" w:rsidRDefault="006E2F28" w:rsidP="0099159C">
            <w:pPr>
              <w:rPr>
                <w:rFonts w:ascii="Calibri" w:eastAsia="Calibri" w:hAnsi="Calibri"/>
                <w:sz w:val="24"/>
              </w:rPr>
            </w:pPr>
            <w:r>
              <w:rPr>
                <w:rFonts w:ascii="Calibri" w:eastAsia="Calibri" w:hAnsi="Calibri"/>
                <w:sz w:val="24"/>
              </w:rPr>
              <w:t>10/29/18</w:t>
            </w:r>
          </w:p>
        </w:tc>
        <w:tc>
          <w:tcPr>
            <w:tcW w:w="1350" w:type="dxa"/>
            <w:tcBorders>
              <w:top w:val="single" w:sz="4" w:space="0" w:color="auto"/>
              <w:left w:val="single" w:sz="4" w:space="0" w:color="auto"/>
              <w:bottom w:val="single" w:sz="4" w:space="0" w:color="auto"/>
              <w:right w:val="single" w:sz="4" w:space="0" w:color="auto"/>
            </w:tcBorders>
            <w:vAlign w:val="bottom"/>
          </w:tcPr>
          <w:p w:rsidR="00FB259F" w:rsidRDefault="006E2F28" w:rsidP="0099159C">
            <w:pPr>
              <w:rPr>
                <w:rFonts w:ascii="Calibri" w:eastAsia="Calibri" w:hAnsi="Calibri"/>
              </w:rPr>
            </w:pPr>
            <w:r>
              <w:rPr>
                <w:rFonts w:ascii="Calibri" w:eastAsia="Calibri" w:hAnsi="Calibri"/>
              </w:rPr>
              <w:t>2</w:t>
            </w:r>
          </w:p>
        </w:tc>
        <w:tc>
          <w:tcPr>
            <w:tcW w:w="5418" w:type="dxa"/>
            <w:tcBorders>
              <w:top w:val="single" w:sz="4" w:space="0" w:color="auto"/>
              <w:left w:val="single" w:sz="4" w:space="0" w:color="auto"/>
              <w:bottom w:val="single" w:sz="4" w:space="0" w:color="auto"/>
              <w:right w:val="single" w:sz="4" w:space="0" w:color="auto"/>
            </w:tcBorders>
            <w:vAlign w:val="bottom"/>
          </w:tcPr>
          <w:p w:rsidR="00FB259F" w:rsidRDefault="006E2F28" w:rsidP="0099159C">
            <w:pPr>
              <w:rPr>
                <w:rFonts w:ascii="Calibri" w:eastAsia="Calibri" w:hAnsi="Calibri"/>
              </w:rPr>
            </w:pPr>
            <w:r>
              <w:rPr>
                <w:rFonts w:ascii="Calibri" w:eastAsia="Calibri" w:hAnsi="Calibri"/>
              </w:rPr>
              <w:t xml:space="preserve">Changed MC from Memory Card to Morphological Comparison; Removed </w:t>
            </w:r>
            <w:proofErr w:type="spellStart"/>
            <w:r>
              <w:rPr>
                <w:rFonts w:ascii="Calibri" w:eastAsia="Calibri" w:hAnsi="Calibri"/>
              </w:rPr>
              <w:t>Mor</w:t>
            </w:r>
            <w:proofErr w:type="spellEnd"/>
            <w:r>
              <w:rPr>
                <w:rFonts w:ascii="Calibri" w:eastAsia="Calibri" w:hAnsi="Calibri"/>
              </w:rPr>
              <w:t xml:space="preserve"> Com</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vAlign w:val="center"/>
          </w:tcPr>
          <w:p w:rsidR="00FB259F" w:rsidRDefault="008F05B9" w:rsidP="0099159C">
            <w:pPr>
              <w:rPr>
                <w:rFonts w:ascii="Calibri" w:eastAsia="Calibri" w:hAnsi="Calibri"/>
              </w:rPr>
            </w:pPr>
            <w:r>
              <w:rPr>
                <w:rFonts w:ascii="Calibri" w:eastAsia="Calibri" w:hAnsi="Calibri"/>
              </w:rPr>
              <w:t>7/11/19</w:t>
            </w:r>
          </w:p>
        </w:tc>
        <w:tc>
          <w:tcPr>
            <w:tcW w:w="1350" w:type="dxa"/>
            <w:tcBorders>
              <w:top w:val="single" w:sz="4" w:space="0" w:color="auto"/>
              <w:left w:val="single" w:sz="4" w:space="0" w:color="auto"/>
              <w:bottom w:val="single" w:sz="4" w:space="0" w:color="auto"/>
              <w:right w:val="single" w:sz="4" w:space="0" w:color="auto"/>
            </w:tcBorders>
            <w:vAlign w:val="center"/>
          </w:tcPr>
          <w:p w:rsidR="00FB259F" w:rsidRDefault="008F05B9" w:rsidP="0099159C">
            <w:pPr>
              <w:rPr>
                <w:rFonts w:ascii="Calibri" w:eastAsia="Calibri" w:hAnsi="Calibri"/>
              </w:rPr>
            </w:pPr>
            <w:r>
              <w:rPr>
                <w:rFonts w:ascii="Calibri" w:eastAsia="Calibri" w:hAnsi="Calibri"/>
              </w:rPr>
              <w:t>3</w:t>
            </w:r>
          </w:p>
        </w:tc>
        <w:tc>
          <w:tcPr>
            <w:tcW w:w="5418" w:type="dxa"/>
            <w:tcBorders>
              <w:top w:val="single" w:sz="4" w:space="0" w:color="auto"/>
              <w:left w:val="single" w:sz="4" w:space="0" w:color="auto"/>
              <w:bottom w:val="single" w:sz="4" w:space="0" w:color="auto"/>
              <w:right w:val="single" w:sz="4" w:space="0" w:color="auto"/>
            </w:tcBorders>
          </w:tcPr>
          <w:p w:rsidR="00FB259F" w:rsidRDefault="008F05B9" w:rsidP="0099159C">
            <w:pPr>
              <w:rPr>
                <w:rFonts w:ascii="Calibri" w:eastAsia="Calibri" w:hAnsi="Calibri"/>
              </w:rPr>
            </w:pPr>
            <w:r>
              <w:rPr>
                <w:rFonts w:ascii="Calibri" w:eastAsia="Calibri" w:hAnsi="Calibri"/>
              </w:rPr>
              <w:t>Removed F/T: Forensic Technician</w:t>
            </w: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r w:rsidR="00FB259F" w:rsidTr="0099159C">
        <w:trPr>
          <w:trHeight w:val="720"/>
        </w:trPr>
        <w:tc>
          <w:tcPr>
            <w:tcW w:w="280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1350"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c>
          <w:tcPr>
            <w:tcW w:w="5418" w:type="dxa"/>
            <w:tcBorders>
              <w:top w:val="single" w:sz="4" w:space="0" w:color="auto"/>
              <w:left w:val="single" w:sz="4" w:space="0" w:color="auto"/>
              <w:bottom w:val="single" w:sz="4" w:space="0" w:color="auto"/>
              <w:right w:val="single" w:sz="4" w:space="0" w:color="auto"/>
            </w:tcBorders>
          </w:tcPr>
          <w:p w:rsidR="00FB259F" w:rsidRDefault="00FB259F" w:rsidP="0099159C">
            <w:pPr>
              <w:rPr>
                <w:rFonts w:ascii="Calibri" w:eastAsia="Calibri" w:hAnsi="Calibri"/>
              </w:rPr>
            </w:pPr>
          </w:p>
        </w:tc>
      </w:tr>
    </w:tbl>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Default="00FB259F" w:rsidP="00FB259F">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line="240" w:lineRule="auto"/>
        <w:contextualSpacing/>
        <w:rPr>
          <w:rFonts w:ascii="Times New Roman" w:hAnsi="Times New Roman" w:cs="Times New Roman"/>
          <w:sz w:val="24"/>
          <w:szCs w:val="24"/>
        </w:rPr>
      </w:pPr>
    </w:p>
    <w:p w:rsidR="00FB259F" w:rsidRPr="0016525D" w:rsidRDefault="00FB259F" w:rsidP="00FB259F">
      <w:pPr>
        <w:spacing w:line="240" w:lineRule="auto"/>
        <w:contextualSpacing/>
      </w:pPr>
    </w:p>
    <w:p w:rsidR="00FB259F" w:rsidRPr="00FD0049" w:rsidRDefault="00FB259F" w:rsidP="00FB259F"/>
    <w:p w:rsidR="007134AA" w:rsidRPr="00FB259F" w:rsidRDefault="007134AA" w:rsidP="00FB259F"/>
    <w:sectPr w:rsidR="007134AA" w:rsidRPr="00FB259F" w:rsidSect="00FE7482">
      <w:headerReference w:type="default" r:id="rId41"/>
      <w:pgSz w:w="12240" w:h="15840"/>
      <w:pgMar w:top="2448"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99159C" w:rsidRDefault="0099159C" w:rsidP="00FE7482">
      <w:pPr>
        <w:spacing w:after="0" w:line="240" w:lineRule="auto"/>
      </w:pPr>
      <w:r>
        <w:separator/>
      </w:r>
    </w:p>
  </w:endnote>
  <w:endnote w:type="continuationSeparator" w:id="0">
    <w:p w:rsidR="0099159C" w:rsidRDefault="0099159C" w:rsidP="00FE74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111966694"/>
      <w:docPartObj>
        <w:docPartGallery w:val="Page Numbers (Bottom of Page)"/>
        <w:docPartUnique/>
      </w:docPartObj>
    </w:sdtPr>
    <w:sdtEndPr/>
    <w:sdtContent>
      <w:sdt>
        <w:sdtPr>
          <w:id w:val="98381352"/>
          <w:docPartObj>
            <w:docPartGallery w:val="Page Numbers (Top of Page)"/>
            <w:docPartUnique/>
          </w:docPartObj>
        </w:sdtPr>
        <w:sdtEndPr/>
        <w:sdtContent>
          <w:p w:rsidR="0099159C" w:rsidRDefault="0099159C" w:rsidP="00FE7482">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41</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51</w:t>
            </w:r>
            <w:r>
              <w:rPr>
                <w:b/>
                <w:bCs/>
                <w:sz w:val="24"/>
                <w:szCs w:val="24"/>
              </w:rPr>
              <w:fldChar w:fldCharType="end"/>
            </w:r>
          </w:p>
        </w:sdtContent>
      </w:sdt>
    </w:sdtContent>
  </w:sdt>
  <w:p w:rsidR="0099159C" w:rsidRDefault="0099159C" w:rsidP="00FE7482">
    <w:pPr>
      <w:pStyle w:val="Footer"/>
      <w:jc w:val="center"/>
    </w:pPr>
  </w:p>
  <w:p w:rsidR="0099159C" w:rsidRDefault="0099159C" w:rsidP="00FE7482">
    <w:pPr>
      <w:pStyle w:val="Footer"/>
      <w:jc w:val="center"/>
    </w:pPr>
    <w:r>
      <w:t>All copies of this document are uncontrolled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842236637"/>
      <w:docPartObj>
        <w:docPartGallery w:val="Page Numbers (Bottom of Page)"/>
        <w:docPartUnique/>
      </w:docPartObj>
    </w:sdtPr>
    <w:sdtEndPr/>
    <w:sdtContent>
      <w:sdt>
        <w:sdtPr>
          <w:id w:val="-241023247"/>
          <w:docPartObj>
            <w:docPartGallery w:val="Page Numbers (Top of Page)"/>
            <w:docPartUnique/>
          </w:docPartObj>
        </w:sdtPr>
        <w:sdtEndPr/>
        <w:sdtContent>
          <w:p w:rsidR="0099159C" w:rsidRDefault="0099159C" w:rsidP="00676A6F">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42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51</w:t>
            </w:r>
            <w:r>
              <w:rPr>
                <w:b/>
                <w:bCs/>
                <w:sz w:val="24"/>
                <w:szCs w:val="24"/>
              </w:rPr>
              <w:fldChar w:fldCharType="end"/>
            </w:r>
          </w:p>
        </w:sdtContent>
      </w:sdt>
    </w:sdtContent>
  </w:sdt>
  <w:p w:rsidR="0099159C" w:rsidRDefault="0099159C" w:rsidP="00676A6F">
    <w:pPr>
      <w:pStyle w:val="Footer"/>
      <w:jc w:val="center"/>
    </w:pPr>
  </w:p>
  <w:p w:rsidR="0099159C" w:rsidRDefault="0099159C" w:rsidP="00676A6F">
    <w:pPr>
      <w:pStyle w:val="Footer"/>
      <w:jc w:val="center"/>
    </w:pPr>
    <w:r>
      <w:t>All copies of this document are uncontrolled when printed</w:t>
    </w:r>
  </w:p>
  <w:p w:rsidR="0099159C" w:rsidRPr="00676A6F" w:rsidRDefault="0099159C" w:rsidP="00676A6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99159C" w:rsidRDefault="0099159C" w:rsidP="00FE7482">
      <w:pPr>
        <w:spacing w:after="0" w:line="240" w:lineRule="auto"/>
      </w:pPr>
      <w:r>
        <w:separator/>
      </w:r>
    </w:p>
  </w:footnote>
  <w:footnote w:type="continuationSeparator" w:id="0">
    <w:p w:rsidR="0099159C" w:rsidRDefault="0099159C" w:rsidP="00FE74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sidRPr="005E5FCD">
      <w:rPr>
        <w:rFonts w:ascii="Times New Roman" w:eastAsia="Times New Roman" w:hAnsi="Times New Roman" w:cs="Times New Roman"/>
        <w:noProof/>
        <w:sz w:val="20"/>
        <w:szCs w:val="20"/>
      </w:rPr>
      <mc:AlternateContent>
        <mc:Choice Requires="wps">
          <w:drawing>
            <wp:anchor distT="0" distB="0" distL="114300" distR="114300" simplePos="0" relativeHeight="251762688" behindDoc="0" locked="0" layoutInCell="1" allowOverlap="1" wp14:anchorId="0386257F" wp14:editId="4C592904">
              <wp:simplePos x="0" y="0"/>
              <wp:positionH relativeFrom="column">
                <wp:posOffset>-285750</wp:posOffset>
              </wp:positionH>
              <wp:positionV relativeFrom="paragraph">
                <wp:posOffset>-123825</wp:posOffset>
              </wp:positionV>
              <wp:extent cx="6562725" cy="971550"/>
              <wp:effectExtent l="19050" t="19050" r="47625" b="3810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 xml:space="preserve">July 11, 2019 </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FPTP01</w:t>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2</w:t>
                          </w:r>
                        </w:p>
                        <w:p w:rsidR="0099159C" w:rsidRDefault="0099159C" w:rsidP="005E5FC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386257F" id="_x0000_t202" coordsize="21600,21600" o:spt="202" path="m,l,21600r21600,l21600,xe">
              <v:stroke joinstyle="miter"/>
              <v:path gradientshapeok="t" o:connecttype="rect"/>
            </v:shapetype>
            <v:shape id="Text Box 2" o:spid="_x0000_s1027" type="#_x0000_t202" style="position:absolute;margin-left:-22.5pt;margin-top:-9.75pt;width:516.75pt;height:76.5pt;z-index:251762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n+TKQIAAFAEAAAOAAAAZHJzL2Uyb0RvYy54bWysVNtu2zAMfR+wfxD0vtjxcmmNOEWXLsOA&#10;7gK0+wBZlmNhkqhJSuzs60vJaRZ028swPwiiSB0dHpJe3QxakYNwXoKp6HSSUyIMh0aaXUW/PW7f&#10;XFHiAzMNU2BERY/C05v161er3paigA5UIxxBEOPL3la0C8GWWeZ5JzTzE7DCoLMFp1lA0+2yxrEe&#10;0bXKijxfZD24xjrgwns8vRuddJ3w21bw8KVtvQhEVRS5hbS6tNZxzdYrVu4cs53kJxrsH1hoJg0+&#10;eoa6Y4GRvZO/QWnJHXhow4SDzqBtJRcpB8xmmr/I5qFjVqRcUBxvzzL5/wfLPx++OiKbihaUGKax&#10;RI9iCOQdDKSI6vTWlxj0YDEsDHiMVU6ZensP/LsnBjYdMztx6xz0nWANspvGm9nF1RHHR5C6/wQN&#10;PsP2ARLQ0DodpUMxCKJjlY7nykQqHA8X80WxLOaUcPRdL6fzeSpdxsrn29b58EGAJnFTUYeVT+js&#10;cO9DZMPK55D4mAclm61UKhluV2+UIweGXbJNX0rgRZgypEcq+dtERFsULTg5ivFXuDx9f4LTMmDr&#10;K6krenUOYmWU8L1pUmMGJtW4R/rKnDSNMo6ChqEeTjWqoTmiug7GFseRxE0H7iclPbZ3Rf2PPXOC&#10;EvXRYIWup7NZnIdkzObLAg136akvPcxwhMJ0KRm3m5BmKIpn4BYr2cokciz5yOTEFds2aX8asTgX&#10;l3aK+vUjWD8BAAD//wMAUEsDBBQABgAIAAAAIQCf194e4AAAAAsBAAAPAAAAZHJzL2Rvd25yZXYu&#10;eG1sTI/BTsMwEETvSPyDtUjcWieUREkap6oq9dATUCrOrrNNUuJ1iN02/D3LCW4z2qfZmXI12V5c&#10;cfSdIwXxPAKBZFzdUaPg8L6dZSB80FTr3hEq+EYPq+r+rtRF7W70htd9aASHkC+0gjaEoZDSmxat&#10;9nM3IPHt5EarA9uxkfWobxxue/kURam0uiP+0OoBNy2az/3FKkjj17PdbKfTIfvKh136Yj7WO6PU&#10;48O0XoIIOIU/GH7rc3WouNPRXaj2olcwe054S2AR5wkIJvIsY3FkdLFIQFal/L+h+gEAAP//AwBQ&#10;SwECLQAUAAYACAAAACEAtoM4kv4AAADhAQAAEwAAAAAAAAAAAAAAAAAAAAAAW0NvbnRlbnRfVHlw&#10;ZXNdLnhtbFBLAQItABQABgAIAAAAIQA4/SH/1gAAAJQBAAALAAAAAAAAAAAAAAAAAC8BAABfcmVs&#10;cy8ucmVsc1BLAQItABQABgAIAAAAIQBVOn+TKQIAAFAEAAAOAAAAAAAAAAAAAAAAAC4CAABkcnMv&#10;ZTJvRG9jLnhtbFBLAQItABQABgAIAAAAIQCf194e4AAAAAsBAAAPAAAAAAAAAAAAAAAAAIMEAABk&#10;cnMvZG93bnJldi54bWxQSwUGAAAAAAQABADzAAAAkAUAAAAA&#10;" strokeweight="4.75pt">
              <v:stroke linestyle="thickBetweenThin"/>
              <v:textbo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 xml:space="preserve">July 11, 2019 </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FPTP01</w:t>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2</w:t>
                    </w:r>
                  </w:p>
                  <w:p w:rsidR="0099159C" w:rsidRDefault="0099159C" w:rsidP="005E5FCD"/>
                </w:txbxContent>
              </v:textbox>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sidRPr="005E5FCD">
      <w:rPr>
        <w:rFonts w:ascii="Times New Roman" w:eastAsia="Times New Roman" w:hAnsi="Times New Roman" w:cs="Times New Roman"/>
        <w:noProof/>
        <w:sz w:val="20"/>
        <w:szCs w:val="20"/>
      </w:rPr>
      <mc:AlternateContent>
        <mc:Choice Requires="wps">
          <w:drawing>
            <wp:anchor distT="0" distB="0" distL="114300" distR="114300" simplePos="0" relativeHeight="251764736" behindDoc="0" locked="0" layoutInCell="1" allowOverlap="1" wp14:anchorId="13875AEB" wp14:editId="4AB7A264">
              <wp:simplePos x="0" y="0"/>
              <wp:positionH relativeFrom="column">
                <wp:posOffset>-276225</wp:posOffset>
              </wp:positionH>
              <wp:positionV relativeFrom="paragraph">
                <wp:posOffset>-123825</wp:posOffset>
              </wp:positionV>
              <wp:extent cx="6562725" cy="971550"/>
              <wp:effectExtent l="19050" t="19050" r="47625" b="38100"/>
              <wp:wrapNone/>
              <wp:docPr id="2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sidR="00112DF2">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p>
                        <w:p w:rsidR="0099159C" w:rsidRDefault="0099159C" w:rsidP="005E5FC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3875AEB" id="_x0000_t202" coordsize="21600,21600" o:spt="202" path="m,l,21600r21600,l21600,xe">
              <v:stroke joinstyle="miter"/>
              <v:path gradientshapeok="t" o:connecttype="rect"/>
            </v:shapetype>
            <v:shape id="Text Box 28" o:spid="_x0000_s1028" type="#_x0000_t202" style="position:absolute;margin-left:-21.75pt;margin-top:-9.75pt;width:516.75pt;height:76.5pt;z-index:251764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T0bsLAIAAFkEAAAOAAAAZHJzL2Uyb0RvYy54bWysVMtu2zAQvBfoPxC815JVPxLBcpA6dVEg&#10;fQBJP4CiKIsoyWVJ2pL79V1SjmOk7aWoDgQfy+HszK5WN4NW5CCcl2AqOp3klAjDoZFmV9Fvj9s3&#10;V5T4wEzDFBhR0aPw9Gb9+tWqt6UooAPVCEcQxPiytxXtQrBllnneCc38BKwweNiC0yzg0u2yxrEe&#10;0bXKijxfZD24xjrgwnvcvRsP6Trht63g4UvbehGIqihyC2l0aazjmK1XrNw5ZjvJTzTYP7DQTBp8&#10;9Ax1xwIjeyd/g9KSO/DQhgkHnUHbSi5SDpjNNH+RzUPHrEi5oDjenmXy/w+Wfz58dUQ2FS3QKcM0&#10;evQohkDewUBwC/XprS8x7MFiYBhwH31OuXp7D/y7JwY2HTM7cesc9J1gDfKbxpvZxdURx0eQuv8E&#10;Db7D9gES0NA6HcVDOQiio0/HszeRC8fNxXxRLIs5JRzPrpfT+TyZl7Hy6bZ1PnwQoEmcVNSh9wmd&#10;He59iGxY+RQSH/OgZLOVSqWF29Ub5ciBYZ1s05cSeBGmDOmRSv42EdEWZQtOjmL8FS5P35/gtAxY&#10;/Erqil6dg1gZJXxvmlSagUk1zpG+MidNo4yjoGGoh2RfEjzqXUNzRJEdjLWOvYmTDtxPSnqs84r6&#10;H3vmBCXqo0GjrqezWWyMtJjNlwUu3OVJfXnCDEcozJqScboJqZmihgZu0dBWJq2fmZwoY/0mC069&#10;Fhvkcp2inv8I618AAAD//wMAUEsDBBQABgAIAAAAIQDdNvl83wAAAAsBAAAPAAAAZHJzL2Rvd25y&#10;ZXYueG1sTI/BbsIwEETvlfoP1lbqDZyUNiJpHISQOHBqS1HPxl6SQLxOYwPp33d7ordZzdPsTLkY&#10;XScuOITWk4J0moBAMt62VCvYfa4ncxAharK684QKfjDAorq/K3Vh/ZU+8LKNteAQCoVW0MTYF1IG&#10;06DTYep7JPYOfnA68jnU0g76yuGuk09JkkmnW+IPje5x1aA5bc9OQZa+H91qPR528++832Rv5mu5&#10;MUo9PozLVxARx3iD4a8+V4eKO+39mWwQnYLJ8+yFURZpzoKJPE943Z7RGVuyKuX/DdUvAAAA//8D&#10;AFBLAQItABQABgAIAAAAIQC2gziS/gAAAOEBAAATAAAAAAAAAAAAAAAAAAAAAABbQ29udGVudF9U&#10;eXBlc10ueG1sUEsBAi0AFAAGAAgAAAAhADj9If/WAAAAlAEAAAsAAAAAAAAAAAAAAAAALwEAAF9y&#10;ZWxzLy5yZWxzUEsBAi0AFAAGAAgAAAAhAI9PRuwsAgAAWQQAAA4AAAAAAAAAAAAAAAAALgIAAGRy&#10;cy9lMm9Eb2MueG1sUEsBAi0AFAAGAAgAAAAhAN02+XzfAAAACwEAAA8AAAAAAAAAAAAAAAAAhgQA&#10;AGRycy9kb3ducmV2LnhtbFBLBQYAAAAABAAEAPMAAACSBQAAAAA=&#10;" strokeweight="4.75pt">
              <v:stroke linestyle="thickBetweenThin"/>
              <v:textbo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sidR="00112DF2">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p>
                  <w:p w:rsidR="0099159C" w:rsidRDefault="0099159C" w:rsidP="005E5FCD"/>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sidRPr="005E5FCD">
      <w:rPr>
        <w:rFonts w:ascii="Times New Roman" w:eastAsia="Times New Roman" w:hAnsi="Times New Roman" w:cs="Times New Roman"/>
        <w:noProof/>
        <w:sz w:val="20"/>
        <w:szCs w:val="20"/>
      </w:rPr>
      <mc:AlternateContent>
        <mc:Choice Requires="wps">
          <w:drawing>
            <wp:anchor distT="0" distB="0" distL="114300" distR="114300" simplePos="0" relativeHeight="251668992" behindDoc="0" locked="0" layoutInCell="1" allowOverlap="1" wp14:anchorId="1346E822" wp14:editId="224422D1">
              <wp:simplePos x="0" y="0"/>
              <wp:positionH relativeFrom="column">
                <wp:posOffset>-123825</wp:posOffset>
              </wp:positionH>
              <wp:positionV relativeFrom="paragraph">
                <wp:posOffset>-123825</wp:posOffset>
              </wp:positionV>
              <wp:extent cx="6562725" cy="971550"/>
              <wp:effectExtent l="19050" t="19050" r="47625" b="38100"/>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July 11, 2019</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FPTP01</w:t>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2</w:t>
                          </w:r>
                        </w:p>
                        <w:p w:rsidR="0099159C" w:rsidRDefault="0099159C" w:rsidP="005E5FC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346E822" id="_x0000_t202" coordsize="21600,21600" o:spt="202" path="m,l,21600r21600,l21600,xe">
              <v:stroke joinstyle="miter"/>
              <v:path gradientshapeok="t" o:connecttype="rect"/>
            </v:shapetype>
            <v:shape id="Text Box 27" o:spid="_x0000_s1029" type="#_x0000_t202" style="position:absolute;margin-left:-9.75pt;margin-top:-9.75pt;width:516.75pt;height:76.5pt;z-index:251668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uruFLAIAAFkEAAAOAAAAZHJzL2Uyb0RvYy54bWysVMtu2zAQvBfoPxC815JVPxLBcpA6dVEg&#10;fQBJP4CiKIsoyWVJ2lL69VlStmuk7aWoDgQfy+HszK5WN4NW5CCcl2AqOp3klAjDoZFmV9Fvj9s3&#10;V5T4wEzDFBhR0Sfh6c369atVb0tRQAeqEY4giPFlbyvahWDLLPO8E5r5CVhh8LAFp1nApdtljWM9&#10;omuVFXm+yHpwjXXAhfe4ezce0nXCb1vBw5e29SIQVVHkFtLo0ljHMVuvWLlzzHaSH2mwf2ChmTT4&#10;6BnqjgVG9k7+BqUld+ChDRMOOoO2lVykHDCbaf4im4eOWZFyQXG8Pcvk/x8s/3z46ohsKlosKTFM&#10;o0ePYgjkHQwEt1Cf3voSwx4sBoYB99HnlKu398C/e2Jg0zGzE7fOQd8J1iC/abyZXVwdcXwEqftP&#10;0OA7bB8gAQ2t01E8lIMgOvr0dPYmcuG4uZgvimUxp4Tj2fVyOp8n8zJWnm5b58MHAZrESUUdep/Q&#10;2eHeh8iGlaeQ+JgHJZutVCot3K7eKEcODOtkm76UwIswZUiPVPK3iYi2KFtwchTjr3B5+v4Ep2XA&#10;4ldSV/TqHMTKKOF706TSDEyqcY70lTlqGmUcBQ1DPYz2nayqoXlCkR2MtY69iZMO3E9Keqzzivof&#10;e+YEJeqjQaOup7NZbIy0mM2XBS7c5Ul9ecIMRyjMmpJxugmpmaKGBm7R0FYmraPzI5MjZazfZMGx&#10;12KDXK5T1K8/wvoZAAD//wMAUEsDBBQABgAIAAAAIQBKbnjp3gAAAAwBAAAPAAAAZHJzL2Rvd25y&#10;ZXYueG1sTI/BbsIwEETvlfoP1lbqDZyUEkGIgxASB05tKerZ2EsSGq/T2ED6910OVXub0T7NzhTL&#10;wbXign1oPClIxwkIJONtQ5WC/ftmNAMRoiarW0+o4BsDLMv7u0Ln1l/pDS+7WAkOoZBrBXWMXS5l&#10;MDU6Hca+Q+Lb0fdOR7Z9JW2vrxzuWvmUJJl0uiH+UOsO1zWaz93ZKcjS15Nbb4bjfvY177bZi/lY&#10;bY1Sjw/DagEi4hD/YLjV5+pQcqeDP5MNolUwSudTRn/FjUjSZ553YDWZTEGWhfw/ovwBAAD//wMA&#10;UEsBAi0AFAAGAAgAAAAhALaDOJL+AAAA4QEAABMAAAAAAAAAAAAAAAAAAAAAAFtDb250ZW50X1R5&#10;cGVzXS54bWxQSwECLQAUAAYACAAAACEAOP0h/9YAAACUAQAACwAAAAAAAAAAAAAAAAAvAQAAX3Jl&#10;bHMvLnJlbHNQSwECLQAUAAYACAAAACEAnLq7hSwCAABZBAAADgAAAAAAAAAAAAAAAAAuAgAAZHJz&#10;L2Uyb0RvYy54bWxQSwECLQAUAAYACAAAACEASm546d4AAAAMAQAADwAAAAAAAAAAAAAAAACGBAAA&#10;ZHJzL2Rvd25yZXYueG1sUEsFBgAAAAAEAAQA8wAAAJEFAAAAAA==&#10;" strokeweight="4.75pt">
              <v:stroke linestyle="thickBetweenThin"/>
              <v:textbox>
                <w:txbxContent>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5E5FCD">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5E5FCD">
                    <w:pPr>
                      <w:autoSpaceDE w:val="0"/>
                      <w:autoSpaceDN w:val="0"/>
                      <w:adjustRightInd w:val="0"/>
                      <w:spacing w:after="0" w:line="240" w:lineRule="auto"/>
                      <w:rPr>
                        <w:rFonts w:ascii="Arial" w:hAnsi="Arial" w:cs="Arial"/>
                        <w:color w:val="000000"/>
                      </w:rPr>
                    </w:pPr>
                  </w:p>
                  <w:p w:rsidR="0099159C" w:rsidRPr="00EC3B64" w:rsidRDefault="0099159C" w:rsidP="005E5FCD">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July 11, 2019</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FPTP01</w:t>
                    </w:r>
                  </w:p>
                  <w:p w:rsidR="0099159C" w:rsidRPr="00EC3B64" w:rsidRDefault="0099159C" w:rsidP="005E5FCD">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2</w:t>
                    </w:r>
                  </w:p>
                  <w:p w:rsidR="0099159C" w:rsidRDefault="0099159C" w:rsidP="005E5FCD"/>
                </w:txbxContent>
              </v:textbox>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37248" behindDoc="0" locked="0" layoutInCell="1" allowOverlap="1" wp14:anchorId="7E8DC5EF" wp14:editId="1FEF6626">
              <wp:simplePos x="0" y="0"/>
              <wp:positionH relativeFrom="column">
                <wp:posOffset>-266700</wp:posOffset>
              </wp:positionH>
              <wp:positionV relativeFrom="paragraph">
                <wp:posOffset>-152400</wp:posOffset>
              </wp:positionV>
              <wp:extent cx="6562725" cy="971550"/>
              <wp:effectExtent l="19050" t="19050" r="47625" b="38100"/>
              <wp:wrapNone/>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E8DC5EF" id="_x0000_t202" coordsize="21600,21600" o:spt="202" path="m,l,21600r21600,l21600,xe">
              <v:stroke joinstyle="miter"/>
              <v:path gradientshapeok="t" o:connecttype="rect"/>
            </v:shapetype>
            <v:shape id="Text Box 5" o:spid="_x0000_s1030" type="#_x0000_t202" style="position:absolute;margin-left:-21pt;margin-top:-12pt;width:516.75pt;height:76.5pt;z-index:251637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G8HcLAIAAFcEAAAOAAAAZHJzL2Uyb0RvYy54bWysVMtu2zAQvBfoPxC815Idy0kEy0Hq1EWB&#10;9AEk/QCKoiyiJJclaUvu13dJ2a6RtpeiOhB8LIezM7ta3g1akb1wXoKp6HSSUyIMh0aabUW/Pm/e&#10;3FDiAzMNU2BERQ/C07vV61fL3pZiBh2oRjiCIMaXva1oF4Its8zzTmjmJ2CFwcMWnGYBl26bNY71&#10;iK5VNsvzRdaDa6wDLrzH3YfxkK4SftsKHj63rReBqIoit5BGl8Y6jtlqycqtY7aT/EiD/QMLzaTB&#10;R89QDywwsnPyNygtuQMPbZhw0Bm0reQi5YDZTPMX2Tx1zIqUC4rj7Vkm//9g+af9F0dkU9GCEsM0&#10;WvQshkDewkCKqE5vfYlBTxbDwoDb6HLK1NtH4N88MbDumNmKe+eg7wRrkN003swuro44PoLU/Udo&#10;8Bm2C5CAhtbpKB2KQRAdXTqcnYlUOG4uisXseoYUOZ7dXk+LIlmXsfJ02zof3gvQJE4q6tD5hM72&#10;jz5ENqw8hcTHPCjZbKRSaeG29Vo5smdYJZv0pQRehClDeqSSXyUi2qJowclRjL/C5en7E5yWAUtf&#10;SV3Rm3MQK6OE70yTCjMwqcY50lfmqGmUcRQ0DPWQzLs6WVVDc0CRHYyVjp2Jkw7cD0p6rPKK+u87&#10;5gQl6oNBo26n83lsi7SYF9czXLjLk/ryhBmOUJg1JeN0HVIrRQ0N3KOhrUxaR+dHJkfKWL3JgmOn&#10;xfa4XKeoX/+D1U8A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BYG8HcLAIAAFc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v:textbox>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36224" behindDoc="0" locked="0" layoutInCell="1" allowOverlap="1" wp14:anchorId="3E2E9141" wp14:editId="1B872F1A">
              <wp:simplePos x="0" y="0"/>
              <wp:positionH relativeFrom="column">
                <wp:posOffset>-295275</wp:posOffset>
              </wp:positionH>
              <wp:positionV relativeFrom="paragraph">
                <wp:posOffset>-200025</wp:posOffset>
              </wp:positionV>
              <wp:extent cx="6562725" cy="971550"/>
              <wp:effectExtent l="19050" t="19050" r="47625" b="38100"/>
              <wp:wrapNone/>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E2E9141" id="_x0000_t202" coordsize="21600,21600" o:spt="202" path="m,l,21600r21600,l21600,xe">
              <v:stroke joinstyle="miter"/>
              <v:path gradientshapeok="t" o:connecttype="rect"/>
            </v:shapetype>
            <v:shape id="Text Box 3" o:spid="_x0000_s1031" type="#_x0000_t202" style="position:absolute;margin-left:-23.25pt;margin-top:-15.75pt;width:516.75pt;height:76.5pt;z-index:251636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ByKwIAAFcEAAAOAAAAZHJzL2Uyb0RvYy54bWysVNuO0zAQfUfiHyy/06T33ajpaulShLRc&#10;pF0+wHGcxsL2GNttUr6esdOWaoEXRB4sX8bHZ86Zyequ14ochPMSTEnHo5wSYTjU0uxK+vV5++aG&#10;Eh+YqZkCI0p6FJ7erV+/WnW2EBNoQdXCEQQxvuhsSdsQbJFlnrdCMz8CKwweNuA0C7h0u6x2rEN0&#10;rbJJni+yDlxtHXDhPe4+DId0nfCbRvDwuWm8CESVFLmFNLo0VnHM1itW7ByzreQnGuwfWGgmDT56&#10;gXpggZG9k79BackdeGjCiIPOoGkkFykHzGacv8jmqWVWpFxQHG8vMvn/B8s/Hb44IuuSTikxTKNF&#10;z6IP5C30ZBrV6awvMOjJYljocRtdTpl6+wj8mycGNi0zO3HvHHStYDWyG8eb2dXVAcdHkKr7CDU+&#10;w/YBElDfOB2lQzEIoqNLx4szkQrHzcV8MVlO5pRwPLtdjufzZF3GivNt63x4L0CTOCmpQ+cTOjs8&#10;+hDZsOIcEh/zoGS9lUqlhdtVG+XIgWGVbNOXEngRpgzpkEo+TUS0RdGCk4MYf4XL0/cnOC0Dlr6S&#10;uqQ3lyBWRAnfmToVZmBSDXOkr8xJ0yjjIGjoqz6ZNztbVUF9RJEdDJWOnYmTFtwPSjqs8pL673vm&#10;BCXqg0GjbsezWWyLtJjNlxNcuOuT6vqEGY5QmDUlw3QTUitFDQ3co6GNTFpH5wcmJ8pYvcmCU6fF&#10;9rhep6hf/4P1TwAAAP//AwBQSwMEFAAGAAgAAAAhAA7kdNrfAAAACwEAAA8AAABkcnMvZG93bnJl&#10;di54bWxMj0FPwzAMhe9I/IfISNy2tANK1zWdpkk77ASMaecs8dpC45Qm28q/x5zg9mx/en6vXI6u&#10;ExccQutJQTpNQCAZb1uqFezfN5McRIiarO48oYJvDLCsbm9KXVh/pTe87GIt2IRCoRU0MfaFlME0&#10;6HSY+h6Jbyc/OB15HGppB31lc9fJWZJk0umW+EOje1w3aD53Z6cgS18/3Hoznvb517zfZi/msNoa&#10;pe7vxtUCRMQx/sHwG5+jQ8WZjv5MNohOweQxe2KUxUPKgol5/sztjozOeCOrUv7vUP0AAAD//wMA&#10;UEsBAi0AFAAGAAgAAAAhALaDOJL+AAAA4QEAABMAAAAAAAAAAAAAAAAAAAAAAFtDb250ZW50X1R5&#10;cGVzXS54bWxQSwECLQAUAAYACAAAACEAOP0h/9YAAACUAQAACwAAAAAAAAAAAAAAAAAvAQAAX3Jl&#10;bHMvLnJlbHNQSwECLQAUAAYACAAAACEAP5GgcisCAABXBAAADgAAAAAAAAAAAAAAAAAuAgAAZHJz&#10;L2Uyb0RvYy54bWxQSwECLQAUAAYACAAAACEADuR02t8AAAALAQAADwAAAAAAAAAAAAAAAACFBAAA&#10;ZHJzL2Rvd25yZXYueG1sUEsFBgAAAAAEAAQA8wAAAJE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v:textbox>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39296" behindDoc="0" locked="0" layoutInCell="1" allowOverlap="1" wp14:anchorId="3E2CD46F" wp14:editId="58DE7F43">
              <wp:simplePos x="0" y="0"/>
              <wp:positionH relativeFrom="column">
                <wp:posOffset>-266700</wp:posOffset>
              </wp:positionH>
              <wp:positionV relativeFrom="paragraph">
                <wp:posOffset>-152400</wp:posOffset>
              </wp:positionV>
              <wp:extent cx="6562725" cy="971550"/>
              <wp:effectExtent l="19050" t="19050" r="47625" b="3810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E2CD46F" id="_x0000_t202" coordsize="21600,21600" o:spt="202" path="m,l,21600r21600,l21600,xe">
              <v:stroke joinstyle="miter"/>
              <v:path gradientshapeok="t" o:connecttype="rect"/>
            </v:shapetype>
            <v:shape id="Text Box 7" o:spid="_x0000_s1032" type="#_x0000_t202" style="position:absolute;margin-left:-21pt;margin-top:-12pt;width:516.75pt;height:76.5pt;z-index:251639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rMyLAIAAFcEAAAOAAAAZHJzL2Uyb0RvYy54bWysVMtu2zAQvBfoPxC815Jdy04Ey0Hq1EWB&#10;9AEk/QCKoiyiJJclaUvp12dJ2a6RtpeiOhB8LIezM7ta3QxakYNwXoKp6HSSUyIMh0aaXUW/PW7f&#10;XFHiAzMNU2BERZ+Epzfr169WvS3FDDpQjXAEQYwve1vRLgRbZpnnndDMT8AKg4ctOM0CLt0uaxzr&#10;EV2rbJbni6wH11gHXHiPu3fjIV0n/LYVPHxpWy8CURVFbiGNLo11HLP1ipU7x2wn+ZEG+wcWmkmD&#10;j56h7lhgZO/kb1Bacgce2jDhoDNoW8lFygGzmeYvsnnomBUpFxTH27NM/v/B8s+Hr47IpqJLSgzT&#10;aNGjGAJ5BwNZRnV660sMerAYFgbcRpdTpt7eA//uiYFNx8xO3DoHfSdYg+ym8WZ2cXXE8RGk7j9B&#10;g8+wfYAENLROR+lQDILo6NLT2ZlIhePmoljMlrOCEo5n18tpUSTrMlaeblvnwwcBmsRJRR06n9DZ&#10;4d6HyIaVp5D4mAclm61UKi3crt4oRw4Mq2SbvpTAizBlSI9U8reJiLYoWnByFOOvcHn6/gSnZcDS&#10;V1JX9OocxMoo4XvTpMIMTKpxjvSVOWoaZRwFDUM9JPOKk1U1NE8osoOx0rEzcdKB+0lJj1VeUf9j&#10;z5ygRH00aNT1dD6PbZEW82I5w4W7PKkvT5jhCIVZUzJONyG1UtTQwC0a2sqkdXR+ZHKkjNWbLDh2&#10;WmyPy3WK+vU/WD8D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A+3rMyLAIAAFc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v:textbox>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38272" behindDoc="0" locked="0" layoutInCell="1" allowOverlap="1" wp14:anchorId="6AC51E7B" wp14:editId="272F392A">
              <wp:simplePos x="0" y="0"/>
              <wp:positionH relativeFrom="column">
                <wp:posOffset>-295275</wp:posOffset>
              </wp:positionH>
              <wp:positionV relativeFrom="paragraph">
                <wp:posOffset>-200025</wp:posOffset>
              </wp:positionV>
              <wp:extent cx="6562725" cy="971550"/>
              <wp:effectExtent l="19050" t="19050" r="47625" b="3810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AC51E7B" id="_x0000_t202" coordsize="21600,21600" o:spt="202" path="m,l,21600r21600,l21600,xe">
              <v:stroke joinstyle="miter"/>
              <v:path gradientshapeok="t" o:connecttype="rect"/>
            </v:shapetype>
            <v:shape id="Text Box 6" o:spid="_x0000_s1033" type="#_x0000_t202" style="position:absolute;margin-left:-23.25pt;margin-top:-15.75pt;width:516.75pt;height:76.5pt;z-index:25163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IpFKwIAAFcEAAAOAAAAZHJzL2Uyb0RvYy54bWysVMtu2zAQvBfoPxC815JdPxLBcpA6dVEg&#10;fQBJP4CiKIsoyWVJ2pL79VlSimuk7aWoDgQfy+HszK7WN71W5Cicl2BKOp3klAjDoZZmX9Jvj7s3&#10;V5T4wEzNFBhR0pPw9Gbz+tW6s4WYQQuqFo4giPFFZ0vahmCLLPO8FZr5CVhh8LABp1nApdtntWMd&#10;omuVzfJ8mXXgauuAC+9x9244pJuE3zSChy9N40UgqqTILaTRpbGKY7ZZs2LvmG0lH2mwf2ChmTT4&#10;6BnqjgVGDk7+BqUld+ChCRMOOoOmkVykHDCbaf4im4eWWZFyQXG8Pcvk/x8s/3z86oisS7qkxDCN&#10;Fj2KPpB30JNlVKezvsCgB4thocdtdDll6u098O+eGNi2zOzFrXPQtYLVyG4ab2YXVwccH0Gq7hPU&#10;+Aw7BEhAfeN0lA7FIIiOLp3OzkQqHDeXi+VsNVtQwvHsejVdLJJ1GSueb1vnwwcBmsRJSR06n9DZ&#10;8d6HyIYVzyHxMQ9K1jupVFq4fbVVjhwZVskufSmBF2HKkA6p5G8TEW1RtODkIMZf4fL0/QlOy4Cl&#10;r6Qu6dU5iBVRwvemToUZmFTDHOkrM2oaZRwEDX3Vj+aNVlVQn1BkB0OlY2fipAX3k5IOq7yk/seB&#10;OUGJ+mjQqOvpfB7bIi3mi9UMF+7ypLo8YYYjFGZNyTDdhtRKUUMDt2hoI5PW0fmByUgZqzdZMHZa&#10;bI/LdYr69T/YPAEAAP//AwBQSwMEFAAGAAgAAAAhAA7kdNrfAAAACwEAAA8AAABkcnMvZG93bnJl&#10;di54bWxMj0FPwzAMhe9I/IfISNy2tANK1zWdpkk77ASMaecs8dpC45Qm28q/x5zg9mx/en6vXI6u&#10;ExccQutJQTpNQCAZb1uqFezfN5McRIiarO48oYJvDLCsbm9KXVh/pTe87GIt2IRCoRU0MfaFlME0&#10;6HSY+h6Jbyc/OB15HGppB31lc9fJWZJk0umW+EOje1w3aD53Z6cgS18/3Hoznvb517zfZi/msNoa&#10;pe7vxtUCRMQx/sHwG5+jQ8WZjv5MNohOweQxe2KUxUPKgol5/sztjozOeCOrUv7vUP0AAAD//wMA&#10;UEsBAi0AFAAGAAgAAAAhALaDOJL+AAAA4QEAABMAAAAAAAAAAAAAAAAAAAAAAFtDb250ZW50X1R5&#10;cGVzXS54bWxQSwECLQAUAAYACAAAACEAOP0h/9YAAACUAQAACwAAAAAAAAAAAAAAAAAvAQAAX3Jl&#10;bHMvLnJlbHNQSwECLQAUAAYACAAAACEAjbyKRSsCAABXBAAADgAAAAAAAAAAAAAAAAAuAgAAZHJz&#10;L2Uyb0RvYy54bWxQSwECLQAUAAYACAAAACEADuR02t8AAAALAQAADwAAAAAAAAAAAAAAAACFBAAA&#10;ZHJzL2Rvd25yZXYueG1sUEsFBgAAAAAEAAQA8wAAAJE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sidRPr="00EC3B64">
                      <w:rPr>
                        <w:rFonts w:ascii="Arial" w:hAnsi="Arial" w:cs="Arial"/>
                      </w:rPr>
                      <w:t>Version: 1</w:t>
                    </w:r>
                  </w:p>
                  <w:p w:rsidR="0099159C" w:rsidRDefault="0099159C" w:rsidP="0003378A"/>
                </w:txbxContent>
              </v:textbox>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43392" behindDoc="0" locked="0" layoutInCell="1" allowOverlap="1" wp14:anchorId="28F15748" wp14:editId="4DAE2213">
              <wp:simplePos x="0" y="0"/>
              <wp:positionH relativeFrom="column">
                <wp:posOffset>-266700</wp:posOffset>
              </wp:positionH>
              <wp:positionV relativeFrom="paragraph">
                <wp:posOffset>-152400</wp:posOffset>
              </wp:positionV>
              <wp:extent cx="6562725" cy="971550"/>
              <wp:effectExtent l="19050" t="19050" r="47625" b="38100"/>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8F15748" id="_x0000_t202" coordsize="21600,21600" o:spt="202" path="m,l,21600r21600,l21600,xe">
              <v:stroke joinstyle="miter"/>
              <v:path gradientshapeok="t" o:connecttype="rect"/>
            </v:shapetype>
            <v:shape id="Text Box 9" o:spid="_x0000_s1034" type="#_x0000_t202" style="position:absolute;margin-left:-21pt;margin-top:-12pt;width:516.75pt;height:76.5pt;z-index:251643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x26yLAIAAFcEAAAOAAAAZHJzL2Uyb0RvYy54bWysVNuO0zAQfUfiHyy/06Sll23UdLV0KUJa&#10;LtIuH+A4TmNhe4ztNilfv2OnLdUCL4g8WL6Mj8+cM5PVba8VOQjnJZiSjkc5JcJwqKXZlfTb0/bN&#10;DSU+MFMzBUaU9Cg8vV2/frXqbCEm0IKqhSMIYnzR2ZK2IdgiyzxvhWZ+BFYYPGzAaRZw6XZZ7ViH&#10;6FplkzyfZx242jrgwnvcvR8O6TrhN43g4UvTeBGIKilyC2l0aazimK1XrNg5ZlvJTzTYP7DQTBp8&#10;9AJ1zwIjeyd/g9KSO/DQhBEHnUHTSC5SDpjNOH+RzWPLrEi5oDjeXmTy/w+Wfz58dUTWJV1SYphG&#10;i55EH8g76MkyqtNZX2DQo8Ww0OM2upwy9fYB+HdPDGxaZnbizjnoWsFqZDeON7OrqwOOjyBV9wlq&#10;fIbtAySgvnE6SodiEERHl44XZyIVjpvz2XyymMwo4Xi2XIxns2Rdxorzbet8+CBAkzgpqUPnEzo7&#10;PPgQ2bDiHBIf86BkvZVKpYXbVRvlyIFhlWzTlxJ4EaYM6ZBK/jYR0RZFC04OYvwVLk/fn+C0DFj6&#10;SuqS3lyCWBElfG/qVJiBSTXMkb4yJ02jjIOgoa/6ZN7ibFUF9RFFdjBUOnYmTlpwPynpsMpL6n/s&#10;mROUqI8GjVqOp9PYFmkxnS0muHDXJ9X1CTMcoTBrSobpJqRWihoauENDG5m0js4PTE6UsXqTBadO&#10;i+1xvU5Rv/4H62cA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Cmx26yLAIAAFc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41344" behindDoc="0" locked="0" layoutInCell="1" allowOverlap="1" wp14:anchorId="2C5E003B" wp14:editId="2D3B9C4B">
              <wp:simplePos x="0" y="0"/>
              <wp:positionH relativeFrom="column">
                <wp:posOffset>-295275</wp:posOffset>
              </wp:positionH>
              <wp:positionV relativeFrom="paragraph">
                <wp:posOffset>-200025</wp:posOffset>
              </wp:positionV>
              <wp:extent cx="6562725" cy="971550"/>
              <wp:effectExtent l="19050" t="19050" r="47625" b="3810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C5E003B" id="_x0000_t202" coordsize="21600,21600" o:spt="202" path="m,l,21600r21600,l21600,xe">
              <v:stroke joinstyle="miter"/>
              <v:path gradientshapeok="t" o:connecttype="rect"/>
            </v:shapetype>
            <v:shape id="Text Box 8" o:spid="_x0000_s1035" type="#_x0000_t202" style="position:absolute;margin-left:-23.25pt;margin-top:-15.75pt;width:516.75pt;height:76.5pt;z-index:251641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0b50KgIAAFcEAAAOAAAAZHJzL2Uyb0RvYy54bWysVMtu2zAQvBfoPxC815JdPxLBcpA6dVEg&#10;fQBJP4CiKIsoyWVJ2pL79VlSimuk7aWoDgQfy+HszK7WN71W5Cicl2BKOp3klAjDoZZmX9Jvj7s3&#10;V5T4wEzNFBhR0pPw9Gbz+tW6s4WYQQuqFo4giPFFZ0vahmCLLPO8FZr5CVhh8LABp1nApdtntWMd&#10;omuVzfJ8mXXgauuAC+9x9244pJuE3zSChy9N40UgqqTILaTRpbGKY7ZZs2LvmG0lH2mwf2ChmTT4&#10;6BnqjgVGDk7+BqUld+ChCRMOOoOmkVykHDCbaf4im4eWWZFyQXG8Pcvk/x8s/3z86oisS4pGGabR&#10;okfRB/IOenIV1emsLzDowWJY6HEbXU6ZensP/LsnBrYtM3tx6xx0rWA1spvGm9nF1QHHR5Cq+wQ1&#10;PsMOARJQ3zgdpUMxCKKjS6ezM5EKx83lYjlbzRaUcDy7Xk0Xi2Rdxorn29b58EGAJnFSUofOJ3R2&#10;vPchsmHFc0h8zIOS9U4qlRZuX22VI0eGVbJLX0rgRZgypEMq+dtERFsULTg5iPFXuDx9f4LTMmDp&#10;K6lR+3MQK6KE702dCjMwqYY50ldm1DTKOAga+qofzRutqqA+ocgOhkrHzsRJC+4nJR1WeUn9jwNz&#10;ghL10aBR19P5PLZFWswXqxku3OVJdXnCDEcozJqSYboNqZWihgZu0dBGJq2j8wOTkTJWb7Jg7LTY&#10;HpfrFPXrf7B5AgAA//8DAFBLAwQUAAYACAAAACEADuR02t8AAAALAQAADwAAAGRycy9kb3ducmV2&#10;LnhtbEyPQU/DMAyF70j8h8hI3La0A0rXNZ2mSTvsBIxp5yzx2kLjlCbbyr/HnOD2bH96fq9cjq4T&#10;FxxC60lBOk1AIBlvW6oV7N83kxxEiJqs7jyhgm8MsKxub0pdWH+lN7zsYi3YhEKhFTQx9oWUwTTo&#10;dJj6HolvJz84HXkcamkHfWVz18lZkmTS6Zb4Q6N7XDdoPndnpyBLXz/cejOe9vnXvN9mL+aw2hql&#10;7u/G1QJExDH+wfAbn6NDxZmO/kw2iE7B5DF7YpTFQ8qCiXn+zO2OjM54I6tS/u9Q/QAAAP//AwBQ&#10;SwECLQAUAAYACAAAACEAtoM4kv4AAADhAQAAEwAAAAAAAAAAAAAAAAAAAAAAW0NvbnRlbnRfVHlw&#10;ZXNdLnhtbFBLAQItABQABgAIAAAAIQA4/SH/1gAAAJQBAAALAAAAAAAAAAAAAAAAAC8BAABfcmVs&#10;cy8ucmVsc1BLAQItABQABgAIAAAAIQBL0b50KgIAAFcEAAAOAAAAAAAAAAAAAAAAAC4CAABkcnMv&#10;ZTJvRG9jLnhtbFBLAQItABQABgAIAAAAIQAO5HTa3wAAAAsBAAAPAAAAAAAAAAAAAAAAAIQEAABk&#10;cnMvZG93bnJldi54bWxQSwUGAAAAAAQABADzAAAAkA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1040" behindDoc="0" locked="0" layoutInCell="1" allowOverlap="1" wp14:anchorId="53E9CC87" wp14:editId="4B583334">
              <wp:simplePos x="0" y="0"/>
              <wp:positionH relativeFrom="column">
                <wp:posOffset>-266700</wp:posOffset>
              </wp:positionH>
              <wp:positionV relativeFrom="paragraph">
                <wp:posOffset>-152400</wp:posOffset>
              </wp:positionV>
              <wp:extent cx="6562725" cy="971550"/>
              <wp:effectExtent l="19050" t="19050" r="47625" b="38100"/>
              <wp:wrapNone/>
              <wp:docPr id="2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3E9CC87" id="_x0000_t202" coordsize="21600,21600" o:spt="202" path="m,l,21600r21600,l21600,xe">
              <v:stroke joinstyle="miter"/>
              <v:path gradientshapeok="t" o:connecttype="rect"/>
            </v:shapetype>
            <v:shape id="Text Box 29" o:spid="_x0000_s1036" type="#_x0000_t202" style="position:absolute;margin-left:-21pt;margin-top:-12pt;width:516.75pt;height:76.5pt;z-index:251671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mXTLQIAAFkEAAAOAAAAZHJzL2Uyb0RvYy54bWysVMtu2zAQvBfoPxC815JV24kFy0Hq1EWB&#10;9AEk/QCKoiyiJJclaUvu12dJOa6RtpeiOhB8LIezM7ta3QxakYNwXoKp6HSSUyIMh0aaXUW/PW7f&#10;XFPiAzMNU2BERY/C05v161er3paigA5UIxxBEOPL3la0C8GWWeZ5JzTzE7DC4GELTrOAS7fLGsd6&#10;RNcqK/J8kfXgGuuAC+9x9248pOuE37aChy9t60UgqqLILaTRpbGOY7ZesXLnmO0kP9Fg/8BCM2nw&#10;0TPUHQuM7J38DUpL7sBDGyYcdAZtK7lIOWA20/xFNg8dsyLlguJ4e5bJ/z9Y/vnw1RHZVLRYUmKY&#10;Ro8exRDIOxgIbqE+vfUlhj1YDAwD7qPPKVdv74F/98TApmNmJ26dg74TrEF+03gzu7g64vgIUvef&#10;oMF32D5AAhpap6N4KAdBdPTpePYmcuG4uZgviqtiTgnHs+XVdD5P5mWsfL5tnQ8fBGgSJxV16H1C&#10;Z4d7HyIbVj6HxMc8KNlspVJp4Xb1RjlyYFgn2/SlBF6EKUN6pJK/TUS0RdmCk6MYf4XL0/cnOC0D&#10;Fr+SuqLX5yBWRgnfmyaVZmBSjXOkr8xJ0yjjKGgY6iHZd7aqhuaIIjsYax17EycduJ+U9FjnFfU/&#10;9swJStRHg0Ytp7NZbIy0mM2vCly4y5P68oQZjlCYNSXjdBNSM0UNDdyioa1MWkfnRyYnyli/yYJT&#10;r8UGuVynqF9/hPUTAA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bkZl0y0CAABZ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45440" behindDoc="0" locked="0" layoutInCell="1" allowOverlap="1" wp14:anchorId="11B13BC4" wp14:editId="574E9AEE">
              <wp:simplePos x="0" y="0"/>
              <wp:positionH relativeFrom="column">
                <wp:posOffset>-295275</wp:posOffset>
              </wp:positionH>
              <wp:positionV relativeFrom="paragraph">
                <wp:posOffset>-200025</wp:posOffset>
              </wp:positionV>
              <wp:extent cx="6562725" cy="971550"/>
              <wp:effectExtent l="19050" t="19050" r="47625" b="38100"/>
              <wp:wrapNone/>
              <wp:docPr id="10"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1B13BC4" id="_x0000_t202" coordsize="21600,21600" o:spt="202" path="m,l,21600r21600,l21600,xe">
              <v:stroke joinstyle="miter"/>
              <v:path gradientshapeok="t" o:connecttype="rect"/>
            </v:shapetype>
            <v:shape id="Text Box 10" o:spid="_x0000_s1037" type="#_x0000_t202" style="position:absolute;margin-left:-23.25pt;margin-top:-15.75pt;width:516.75pt;height:76.5pt;z-index:251645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HbgMLAIAAFoEAAAOAAAAZHJzL2Uyb0RvYy54bWysVNtu2zAMfR+wfxD0vjrJkrQ14hRduwwD&#10;ugvQ7gMYWY6FSaImKbGzry8lJ1nQbS/D/CCIInV0eEh6cdMbzXbSB4W24uOLEWfSCqyV3VT829Pq&#10;zRVnIYKtQaOVFd/LwG+Wr18tOlfKCbaoa+kZgdhQdq7ibYyuLIogWmkgXKCTlpwNegORTL8pag8d&#10;oRtdTEajedGhr51HIUOg0/vByZcZv2mkiF+aJsjIdMWJW8yrz+s6rcVyAeXGg2uVONCAf2BhQFl6&#10;9AR1DxHY1qvfoIwSHgM28UKgKbBplJA5B8pmPHqRzWMLTuZcSJzgTjKF/wcrPu++eqZqqh3JY8FQ&#10;jZ5kH9k77BkdkT6dCyWFPToKjD2dU2zONbgHFN8Ds3jXgt3IW++xayXUxG+cbhZnVweckEDW3Ses&#10;6R3YRsxAfeNNEo/kYIRORPan2iQugg7ns/nkcjLjTJDv+nI8m2VyBZTH286H+EGiYWlTcU+1z+iw&#10;ewgxsYHyGJIeC6hVvVJaZ8Nv1nfasx1Qn6zylxN4EaYt64jK6G0mYhzJFr0axPgr3Ch/f4IzKlLz&#10;a2UqfnUKgjJJ+N7WuTUjKD3sib62B02TjIOgsV/3x/IdarXGek8qexyanYaTNi36n5x11OgVDz+2&#10;4CVn+qOlSl2Pp9M0GdmYzi4nZPhzz/rcA1YQFKXN2bC9i3makogWb6mijcpip9IPTA6cqYFzDQ7D&#10;libk3M5Rv34Jy2cAAAD//wMAUEsDBBQABgAIAAAAIQAO5HTa3wAAAAsBAAAPAAAAZHJzL2Rvd25y&#10;ZXYueG1sTI9BT8MwDIXvSPyHyEjctrQDStc1naZJO+wEjGnnLPHaQuOUJtvKv8ec4PZsf3p+r1yO&#10;rhMXHELrSUE6TUAgGW9bqhXs3zeTHESImqzuPKGCbwywrG5vSl1Yf6U3vOxiLdiEQqEVNDH2hZTB&#10;NOh0mPoeiW8nPzgdeRxqaQd9ZXPXyVmSZNLplvhDo3tcN2g+d2enIEtfP9x6M572+de832Yv5rDa&#10;GqXu78bVAkTEMf7B8Bufo0PFmY7+TDaITsHkMXtilMVDyoKJef7M7Y6Mzngjq1L+71D9AAAA//8D&#10;AFBLAQItABQABgAIAAAAIQC2gziS/gAAAOEBAAATAAAAAAAAAAAAAAAAAAAAAABbQ29udGVudF9U&#10;eXBlc10ueG1sUEsBAi0AFAAGAAgAAAAhADj9If/WAAAAlAEAAAsAAAAAAAAAAAAAAAAALwEAAF9y&#10;ZWxzLy5yZWxzUEsBAi0AFAAGAAgAAAAhAOcduAwsAgAAWgQAAA4AAAAAAAAAAAAAAAAALgIAAGRy&#10;cy9lMm9Eb2MueG1sUEsBAi0AFAAGAAgAAAAhAA7kdNrfAAAACwEAAA8AAAAAAAAAAAAAAAAAhgQA&#10;AGRycy9kb3ducmV2LnhtbFBLBQYAAAAABAAEAPMAAACS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49536" behindDoc="0" locked="0" layoutInCell="1" allowOverlap="1" wp14:anchorId="20A94474" wp14:editId="18B3D442">
              <wp:simplePos x="0" y="0"/>
              <wp:positionH relativeFrom="column">
                <wp:posOffset>-266700</wp:posOffset>
              </wp:positionH>
              <wp:positionV relativeFrom="paragraph">
                <wp:posOffset>-152400</wp:posOffset>
              </wp:positionV>
              <wp:extent cx="6562725" cy="971550"/>
              <wp:effectExtent l="19050" t="19050" r="47625" b="38100"/>
              <wp:wrapNone/>
              <wp:docPr id="12"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0A94474" id="_x0000_t202" coordsize="21600,21600" o:spt="202" path="m,l,21600r21600,l21600,xe">
              <v:stroke joinstyle="miter"/>
              <v:path gradientshapeok="t" o:connecttype="rect"/>
            </v:shapetype>
            <v:shape id="Text Box 12" o:spid="_x0000_s1038" type="#_x0000_t202" style="position:absolute;margin-left:-21pt;margin-top:-12pt;width:516.75pt;height:76.5pt;z-index:251649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Mq7LAIAAFoEAAAOAAAAZHJzL2Uyb0RvYy54bWysVNtu2zAMfR+wfxD0vtjxcmmNOEWXLsOA&#10;7gK0+wBZlmNhkqhJSuzs60fJaRp028swPwiiSB0dHpJe3QxakYNwXoKp6HSSUyIMh0aaXUW/PW7f&#10;XFHiAzMNU2BERY/C05v161er3paigA5UIxxBEOPL3la0C8GWWeZ5JzTzE7DCoLMFp1lA0+2yxrEe&#10;0bXKijxfZD24xjrgwns8vRuddJ3w21bw8KVtvQhEVRS5hbS6tNZxzdYrVu4cs53kJxrsH1hoJg0+&#10;eoa6Y4GRvZO/QWnJHXhow4SDzqBtJRcpB8xmmr/I5qFjVqRcUBxvzzL5/wfLPx++OiIbrF1BiWEa&#10;a/QohkDewUDwCPXprS8x7MFiYBjwHGNTrt7eA//uiYFNx8xO3DoHfSdYg/ym8WZ2cXXE8RGk7j9B&#10;g++wfYAENLROR/FQDoLoWKfjuTaRC8fDxXxRLIs5JRx918vpfJ6Kl7Hy6bZ1PnwQoEncVNRh7RM6&#10;O9z7ENmw8ikkPuZByWYrlUqG29Ub5ciBYZ9s05cSeBGmDOmRSv42EdEWZQtOjmL8FS5P35/gtAzY&#10;/Erqil6dg1gZJXxvmtSagUk17pG+MidNo4yjoGGoh7F8SfEoeA3NEVV2MDY7DiduOnA/Kemx0Svq&#10;f+yZE5SojwYrdT2dzeJkJGM2XxZouEtPfelhhiMUpk3JuN2ENE1RRAO3WNFWJrGfmZw4YwOnGpyG&#10;LU7IpZ2inn8J618A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APhMq7LAIAAFo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47488" behindDoc="0" locked="0" layoutInCell="1" allowOverlap="1" wp14:anchorId="45E2B1B5" wp14:editId="24C83C68">
              <wp:simplePos x="0" y="0"/>
              <wp:positionH relativeFrom="column">
                <wp:posOffset>-295275</wp:posOffset>
              </wp:positionH>
              <wp:positionV relativeFrom="paragraph">
                <wp:posOffset>-200025</wp:posOffset>
              </wp:positionV>
              <wp:extent cx="6562725" cy="971550"/>
              <wp:effectExtent l="19050" t="19050" r="47625" b="38100"/>
              <wp:wrapNone/>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5E2B1B5" id="_x0000_t202" coordsize="21600,21600" o:spt="202" path="m,l,21600r21600,l21600,xe">
              <v:stroke joinstyle="miter"/>
              <v:path gradientshapeok="t" o:connecttype="rect"/>
            </v:shapetype>
            <v:shape id="Text Box 11" o:spid="_x0000_s1039" type="#_x0000_t202" style="position:absolute;margin-left:-23.25pt;margin-top:-15.75pt;width:516.75pt;height:76.5pt;z-index:251647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Y5obLwIAAFoEAAAOAAAAZHJzL2Uyb0RvYy54bWysVNuO2yAQfa/Uf0C8N3bcJLtrxVlts01V&#10;aXuRdvsBGOMYFRgKJHb69TvgJE1vL1X9gBhmOJw5M+Pl7aAV2QvnJZiKTic5JcJwaKTZVvTL0+bV&#10;NSU+MNMwBUZU9CA8vV29fLHsbSkK6EA1whEEMb7sbUW7EGyZZZ53QjM/ASsMOltwmgU03TZrHOsR&#10;XausyPNF1oNrrAMuvMfT+9FJVwm/bQUPn9rWi0BURZFbSKtLax3XbLVk5dYx20l+pMH+gYVm0uCj&#10;Z6h7FhjZOfkblJbcgYc2TDjoDNpWcpFywGym+S/ZPHbMipQLiuPtWSb//2D5x/1nR2SDtZtSYpjG&#10;Gj2JIZA3MBA8Qn1660sMe7QYGAY8x9iUq7cPwL96YmDdMbMVd85B3wnWIL90M7u4OuL4CFL3H6DB&#10;d9guQAIaWqejeCgHQXSs0+Fcm8iF4+FiviiuijklHH03V9P5PBUvY+XptnU+vBOgSdxU1GHtEzrb&#10;P/iAeWDoKSQ+5kHJZiOVSobb1mvlyJ5hn2zSF1PHKz+FKUN6pJK/TkS0RdmCk6MYf4XL0/cnOC0D&#10;Nr+SuqLX5yBWRgnfmia1ZmBSjXvkogxSippGGUdBw1APY/mKU61qaA6osoOx2XE4cdOB+05Jj41e&#10;Uf9tx5ygRL03WKmb6WwWJyMZs/lVgYa79NSXHmY4QmHalIzbdUjTFEU0cIcVbWUSO9IcmRw5YwMn&#10;QY/DFifk0k5RP34Jq2cAAAD//wMAUEsDBBQABgAIAAAAIQAO5HTa3wAAAAsBAAAPAAAAZHJzL2Rv&#10;d25yZXYueG1sTI9BT8MwDIXvSPyHyEjctrQDStc1naZJO+wEjGnnLPHaQuOUJtvKv8ec4PZsf3p+&#10;r1yOrhMXHELrSUE6TUAgGW9bqhXs3zeTHESImqzuPKGCbwywrG5vSl1Yf6U3vOxiLdiEQqEVNDH2&#10;hZTBNOh0mPoeiW8nPzgdeRxqaQd9ZXPXyVmSZNLplvhDo3tcN2g+d2enIEtfP9x6M572+de832Yv&#10;5rDaGqXu78bVAkTEMf7B8Bufo0PFmY7+TDaITsHkMXtilMVDyoKJef7M7Y6Mzngjq1L+71D9AAAA&#10;//8DAFBLAQItABQABgAIAAAAIQC2gziS/gAAAOEBAAATAAAAAAAAAAAAAAAAAAAAAABbQ29udGVu&#10;dF9UeXBlc10ueG1sUEsBAi0AFAAGAAgAAAAhADj9If/WAAAAlAEAAAsAAAAAAAAAAAAAAAAALwEA&#10;AF9yZWxzLy5yZWxzUEsBAi0AFAAGAAgAAAAhAB9jmhsvAgAAWgQAAA4AAAAAAAAAAAAAAAAALgIA&#10;AGRycy9lMm9Eb2MueG1sUEsBAi0AFAAGAAgAAAAhAA7kdNrfAAAACwEAAA8AAAAAAAAAAAAAAAAA&#10;iQQAAGRycy9kb3ducmV2LnhtbFBLBQYAAAAABAAEAPMAAACV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53632" behindDoc="0" locked="0" layoutInCell="1" allowOverlap="1" wp14:anchorId="0EFA667E" wp14:editId="373AA2CD">
              <wp:simplePos x="0" y="0"/>
              <wp:positionH relativeFrom="column">
                <wp:posOffset>-266700</wp:posOffset>
              </wp:positionH>
              <wp:positionV relativeFrom="paragraph">
                <wp:posOffset>-152400</wp:posOffset>
              </wp:positionV>
              <wp:extent cx="6562725" cy="971550"/>
              <wp:effectExtent l="19050" t="19050" r="47625" b="38100"/>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FPTP07</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EFA667E" id="_x0000_t202" coordsize="21600,21600" o:spt="202" path="m,l,21600r21600,l21600,xe">
              <v:stroke joinstyle="miter"/>
              <v:path gradientshapeok="t" o:connecttype="rect"/>
            </v:shapetype>
            <v:shape id="Text Box 14" o:spid="_x0000_s1040" type="#_x0000_t202" style="position:absolute;margin-left:-21pt;margin-top:-12pt;width:516.75pt;height:76.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n0JPLQIAAFoEAAAOAAAAZHJzL2Uyb0RvYy54bWysVMtu2zAQvBfoPxC817Id20mEyEHq1EWB&#10;9AEk/YA1RVlESS5L0pbcr++SclwjbS9FdSD4WA5nZ3Z1c9sbzfbSB4W24pPRmDNpBdbKbiv+9Wn9&#10;5oqzEMHWoNHKih9k4LfL169uOlfKKbaoa+kZgdhQdq7ibYyuLIogWmkgjNBJS4cNegORln5b1B46&#10;Qje6mI7Hi6JDXzuPQoZAu/fDIV9m/KaRIn5umiAj0xUnbjGPPo+bNBbLGyi3HlyrxJEG/AMLA8rS&#10;oyeoe4jAdl79BmWU8BiwiSOBpsCmUULmHCibyfhFNo8tOJlzIXGCO8kU/h+s+LT/4pmqybsZZxYM&#10;efQk+8jeYs9oi/TpXCgp7NFRYOxpn2JzrsE9oPgWmMVVC3Yr77zHrpVQE79JulmcXR1wQgLZdB+x&#10;pndgFzED9Y03STySgxE6+XQ4eZO4CNpczBfTy+mcM0Fn15eT+TybV0D5fNv5EN9LNCxNKu7J+4wO&#10;+4cQExson0PSYwG1qtdK67zw281Ke7YHqpN1/nICL8K0ZR1RGV9kIsaRbNGrQYy/wo3z9yc4oyIV&#10;v1am4lenICiThO9snUszgtLDnOhre9Q0yTgIGvtNP9h38ezVBusDqexxKHZqTpq06H9w1lGhVzx8&#10;34GXnOkPlpy6nsxmqTPyYja/nNLCn59szk/ACoKitDkbpquYuymJaPGOHG1UFjtZPzA5cqYCzh4c&#10;my11yPk6R/36JSx/Ag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pJ9CTy0CAABa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FPTP07</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51584" behindDoc="0" locked="0" layoutInCell="1" allowOverlap="1" wp14:anchorId="5F8460B2" wp14:editId="747E7EC7">
              <wp:simplePos x="0" y="0"/>
              <wp:positionH relativeFrom="column">
                <wp:posOffset>-295275</wp:posOffset>
              </wp:positionH>
              <wp:positionV relativeFrom="paragraph">
                <wp:posOffset>-200025</wp:posOffset>
              </wp:positionV>
              <wp:extent cx="6562725" cy="971550"/>
              <wp:effectExtent l="19050" t="19050" r="47625" b="38100"/>
              <wp:wrapNone/>
              <wp:docPr id="13" name="Text Box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FPTP07</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F8460B2" id="_x0000_t202" coordsize="21600,21600" o:spt="202" path="m,l,21600r21600,l21600,xe">
              <v:stroke joinstyle="miter"/>
              <v:path gradientshapeok="t" o:connecttype="rect"/>
            </v:shapetype>
            <v:shape id="Text Box 13" o:spid="_x0000_s1041" type="#_x0000_t202" style="position:absolute;margin-left:-23.25pt;margin-top:-15.75pt;width:516.75pt;height:76.5pt;z-index:251651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93ICLQIAAFoEAAAOAAAAZHJzL2Uyb0RvYy54bWysVMtu2zAQvBfoPxC817Id20mEyEHq1EWB&#10;9AEk/YA1RVlESS5L0pbcr++SclwjbS9FdSD4WA5nZ3Z1c9sbzfbSB4W24pPRmDNpBdbKbiv+9Wn9&#10;5oqzEMHWoNHKih9k4LfL169uOlfKKbaoa+kZgdhQdq7ibYyuLIogWmkgjNBJS4cNegORln5b1B46&#10;Qje6mI7Hi6JDXzuPQoZAu/fDIV9m/KaRIn5umiAj0xUnbjGPPo+bNBbLGyi3HlyrxJEG/AMLA8rS&#10;oyeoe4jAdl79BmWU8BiwiSOBpsCmUULmHCibyfhFNo8tOJlzIXGCO8kU/h+s+LT/4pmqybsLziwY&#10;8uhJ9pG9xZ7RFunTuVBS2KOjwNjTPsXmXIN7QPEtMIurFuxW3nmPXSuhJn6TdLM4uzrghASy6T5i&#10;Te/ALmIG6htvkngkByN08ulw8iZxEbS5mC+ml9M5Z4LOri8n83k2r4Dy+bbzIb6XaFiaVNyT9xkd&#10;9g8hJjZQPoekxwJqVa+V1nnht5uV9mwPVCfr/OUEXoRpyzqiMr7IRIwj2aJXgxh/hRvn709wRkUq&#10;fq1Mxa9OQVAmCd/ZOpdmBKWHOdHX9qhpknEQNPabfrBv9uzVBusDqexxKHZqTpq06H9w1lGhVzx8&#10;34GXnOkPlpy6nsxmqTPyYja/nNLCn59szk/ACoKitDkbpquYuymJaPGOHG1UFjtZPzA5cqYCzh4c&#10;my11yPk6R/36JSx/AgAA//8DAFBLAwQUAAYACAAAACEADuR02t8AAAALAQAADwAAAGRycy9kb3du&#10;cmV2LnhtbEyPQU/DMAyF70j8h8hI3La0A0rXNZ2mSTvsBIxp5yzx2kLjlCbbyr/HnOD2bH96fq9c&#10;jq4TFxxC60lBOk1AIBlvW6oV7N83kxxEiJqs7jyhgm8MsKxub0pdWH+lN7zsYi3YhEKhFTQx9oWU&#10;wTTodJj6HolvJz84HXkcamkHfWVz18lZkmTS6Zb4Q6N7XDdoPndnpyBLXz/cejOe9vnXvN9mL+aw&#10;2hql7u/G1QJExDH+wfAbn6NDxZmO/kw2iE7B5DF7YpTFQ8qCiXn+zO2OjM54I6tS/u9Q/QAAAP//&#10;AwBQSwECLQAUAAYACAAAACEAtoM4kv4AAADhAQAAEwAAAAAAAAAAAAAAAAAAAAAAW0NvbnRlbnRf&#10;VHlwZXNdLnhtbFBLAQItABQABgAIAAAAIQA4/SH/1gAAAJQBAAALAAAAAAAAAAAAAAAAAC8BAABf&#10;cmVscy8ucmVsc1BLAQItABQABgAIAAAAIQAK93ICLQIAAFoEAAAOAAAAAAAAAAAAAAAAAC4CAABk&#10;cnMvZTJvRG9jLnhtbFBLAQItABQABgAIAAAAIQAO5HTa3wAAAAsBAAAPAAAAAAAAAAAAAAAAAIc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FPTP07</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57728" behindDoc="0" locked="0" layoutInCell="1" allowOverlap="1" wp14:anchorId="58BA1755" wp14:editId="761E0126">
              <wp:simplePos x="0" y="0"/>
              <wp:positionH relativeFrom="column">
                <wp:posOffset>-266700</wp:posOffset>
              </wp:positionH>
              <wp:positionV relativeFrom="paragraph">
                <wp:posOffset>-152400</wp:posOffset>
              </wp:positionV>
              <wp:extent cx="6562725" cy="971550"/>
              <wp:effectExtent l="19050" t="19050" r="47625" b="38100"/>
              <wp:wrapNone/>
              <wp:docPr id="16"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FPTP08</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8BA1755" id="_x0000_t202" coordsize="21600,21600" o:spt="202" path="m,l,21600r21600,l21600,xe">
              <v:stroke joinstyle="miter"/>
              <v:path gradientshapeok="t" o:connecttype="rect"/>
            </v:shapetype>
            <v:shape id="Text Box 16" o:spid="_x0000_s1042" type="#_x0000_t202" style="position:absolute;margin-left:-21pt;margin-top:-12pt;width:516.75pt;height:76.5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6pWLQIAAFoEAAAOAAAAZHJzL2Uyb0RvYy54bWysVMtu2zAQvBfoPxC815Jdy0kEy0Hq1EWB&#10;9AEk/QCKoiyiJJclaUvu12dJ2a6RtpeiOhB8LIezM7ta3g5akb1wXoKp6HSSUyIMh0aabUW/PW3e&#10;XFPiAzMNU2BERQ/C09vV61fL3pZiBh2oRjiCIMaXva1oF4Its8zzTmjmJ2CFwcMWnGYBl26bNY71&#10;iK5VNsvzRdaDa6wDLrzH3fvxkK4SftsKHr60rReBqIoit5BGl8Y6jtlqycqtY7aT/EiD/QMLzaTB&#10;R89Q9ywwsnPyNygtuQMPbZhw0Bm0reQi5YDZTPMX2Tx2zIqUC4rj7Vkm//9g+ef9V0dkg94tKDFM&#10;o0dPYgjkHQwEt1Cf3voSwx4tBoYB9zE25ertA/DvnhhYd8xsxZ1z0HeCNchvGm9mF1dHHB9B6v4T&#10;NPgO2wVIQEPrdBQP5SCIjj4dzt5ELhw3F8VidjUrKOF4dnM1LYpkXsbK023rfPggQJM4qahD7xM6&#10;2z/4ENmw8hQSH/OgZLORSqWF29Zr5cieYZ1s0pcSeBGmDOmRSv42EdEWZQtOjmL8FS5P35/gtAxY&#10;/Erqil6fg1gZJXxvmlSagUk1zpG+MkdNo4yjoGGoh9G+4uRVDc0BVXYwFjs2J046cD8p6bHQK+p/&#10;7JgTlKiPBp26mc7nsTPSYl5czXDhLk/qyxNmOEJh2pSM03VI3RRFNHCHjrYyiR2tH5kcOWMBJw+O&#10;zRY75HKdon79ElbPAA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sQuqVi0CAABa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FPTP08</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55680" behindDoc="0" locked="0" layoutInCell="1" allowOverlap="1" wp14:anchorId="781F16DF" wp14:editId="5BBD63D1">
              <wp:simplePos x="0" y="0"/>
              <wp:positionH relativeFrom="column">
                <wp:posOffset>-295275</wp:posOffset>
              </wp:positionH>
              <wp:positionV relativeFrom="paragraph">
                <wp:posOffset>-200025</wp:posOffset>
              </wp:positionV>
              <wp:extent cx="6562725" cy="971550"/>
              <wp:effectExtent l="19050" t="19050" r="47625" b="38100"/>
              <wp:wrapNone/>
              <wp:docPr id="15"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FPTP08</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81F16DF" id="_x0000_t202" coordsize="21600,21600" o:spt="202" path="m,l,21600r21600,l21600,xe">
              <v:stroke joinstyle="miter"/>
              <v:path gradientshapeok="t" o:connecttype="rect"/>
            </v:shapetype>
            <v:shape id="Text Box 15" o:spid="_x0000_s1043" type="#_x0000_t202" style="position:absolute;margin-left:-23.25pt;margin-top:-15.75pt;width:516.75pt;height:76.5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7Pr2LAIAAFoEAAAOAAAAZHJzL2Uyb0RvYy54bWysVMtu2zAQvBfoPxC817Jd20mEyEHq1EWB&#10;9AEk/YA1RVlESS5L0pbcr8+SclwjbS9FdSD4WA5nZ3Z1fdMbzfbSB4W24pPRmDNpBdbKbiv+7XH9&#10;5pKzEMHWoNHKih9k4DfL16+uO1fKKbaoa+kZgdhQdq7ibYyuLIogWmkgjNBJS4cNegORln5b1B46&#10;Qje6mI7Hi6JDXzuPQoZAu3fDIV9m/KaRIn5pmiAj0xUnbjGPPo+bNBbLayi3HlyrxJEG/AMLA8rS&#10;oyeoO4jAdl79BmWU8BiwiSOBpsCmUULmHCibyfhFNg8tOJlzIXGCO8kU/h+s+Lz/6pmqybs5ZxYM&#10;efQo+8jeYc9oi/TpXCgp7MFRYOxpn2JzrsHdo/gemMVVC3Yrb73HrpVQE79JulmcXR1wQgLZdJ+w&#10;pndgFzED9Y03STySgxE6+XQ4eZO4CNpczBfTiylxFHR2dTGZz7N5BZTPt50P8YNEw9Kk4p68z+iw&#10;vw8xsYHyOSQ9FlCreq20zgu/3ay0Z3ugOlnnLyfwIkxb1hGV8dtMxDiSLXo1iPFXuHH+/gRnVKTi&#10;18pU/PIUBGWS8L2tc2lGUHqYE31tj5omGQdBY7/pB/sWz15tsD6Qyh6HYqfmpEmL/idnHRV6xcOP&#10;HXjJmf5oyamryWyWOiMvZvOLKS38+cnm/ASsIChKm7Nhuoq5m5KIFm/J0UZlsZP1A5MjZyrg7MGx&#10;2VKHnK9z1K9fwvIJAAD//wMAUEsDBBQABgAIAAAAIQAO5HTa3wAAAAsBAAAPAAAAZHJzL2Rvd25y&#10;ZXYueG1sTI9BT8MwDIXvSPyHyEjctrQDStc1naZJO+wEjGnnLPHaQuOUJtvKv8ec4PZsf3p+r1yO&#10;rhMXHELrSUE6TUAgGW9bqhXs3zeTHESImqzuPKGCbwywrG5vSl1Yf6U3vOxiLdiEQqEVNDH2hZTB&#10;NOh0mPoeiW8nPzgdeRxqaQd9ZXPXyVmSZNLplvhDo3tcN2g+d2enIEtfP9x6M572+de832Yv5rDa&#10;GqXu78bVAkTEMf7B8Bufo0PFmY7+TDaITsHkMXtilMVDyoKJef7M7Y6Mzngjq1L+71D9AAAA//8D&#10;AFBLAQItABQABgAIAAAAIQC2gziS/gAAAOEBAAATAAAAAAAAAAAAAAAAAAAAAABbQ29udGVudF9U&#10;eXBlc10ueG1sUEsBAi0AFAAGAAgAAAAhADj9If/WAAAAlAEAAAsAAAAAAAAAAAAAAAAALwEAAF9y&#10;ZWxzLy5yZWxzUEsBAi0AFAAGAAgAAAAhAKHs+vYsAgAAWgQAAA4AAAAAAAAAAAAAAAAALgIAAGRy&#10;cy9lMm9Eb2MueG1sUEsBAi0AFAAGAAgAAAAhAA7kdNrfAAAACwEAAA8AAAAAAAAAAAAAAAAAhgQA&#10;AGRycy9kb3ducmV2LnhtbFBLBQYAAAAABAAEAPMAAACS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FPTP08</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61824" behindDoc="0" locked="0" layoutInCell="1" allowOverlap="1" wp14:anchorId="2AC7E1BE" wp14:editId="512C0D04">
              <wp:simplePos x="0" y="0"/>
              <wp:positionH relativeFrom="column">
                <wp:posOffset>-266700</wp:posOffset>
              </wp:positionH>
              <wp:positionV relativeFrom="paragraph">
                <wp:posOffset>-152400</wp:posOffset>
              </wp:positionV>
              <wp:extent cx="6562725" cy="971550"/>
              <wp:effectExtent l="19050" t="19050" r="47625" b="38100"/>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4F2E74">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FPTP09</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AC7E1BE" id="_x0000_t202" coordsize="21600,21600" o:spt="202" path="m,l,21600r21600,l21600,xe">
              <v:stroke joinstyle="miter"/>
              <v:path gradientshapeok="t" o:connecttype="rect"/>
            </v:shapetype>
            <v:shape id="Text Box 18" o:spid="_x0000_s1044" type="#_x0000_t202" style="position:absolute;margin-left:-21pt;margin-top:-12pt;width:516.75pt;height:76.5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iN9LAIAAFoEAAAOAAAAZHJzL2Uyb0RvYy54bWysVMtu2zAQvBfoPxC817JdPxIhcpA6dVEg&#10;fQBJP4CmKIsoyWWXtKX067OkHNdI20tRHQg+lsPZmV1dXffWsIPCoMFVfDIac6achFq7XcW/PWze&#10;XHAWonC1MOBUxR9V4Ner16+uOl+qKbRgaoWMQFwoO1/xNkZfFkWQrbIijMArR4cNoBWRlrgrahQd&#10;oVtTTMfjRdEB1h5BqhBo93Y45KuM3zRKxi9NE1RkpuLELeYR87hNY7G6EuUOhW+1PNIQ/8DCCu3o&#10;0RPUrYiC7VH/BmW1RAjQxJEEW0DTaKlyDpTNZPwim/tWeJVzIXGCP8kU/h+s/Hz4ikzX5B055YQl&#10;jx5UH9k76BltkT6dDyWF3XsKjD3tU2zONfg7kN8Dc7BuhdupG0ToWiVq4jdJN4uzqwNOSCDb7hPU&#10;9I7YR8hAfYM2iUdyMEInnx5P3iQukjYX88V0OZ1zJunscjmZz7N5hSifb3sM8YMCy9Kk4kjeZ3Rx&#10;uAsxsRHlc0h6LIDR9UYbkxe4264NsoOgOtnkLyfwIsw41hGV8dtMxHqSLaIexPgr3Dh/f4KzOlLx&#10;G20rfnEKEmWS8L2rc2lGoc0wJ/rGHTVNMg6Cxn7bD/Ytn73aQv1IKiMMxU7NSZMW8CdnHRV6xcOP&#10;vUDFmfnoyKnLyWyWOiMvZvPllBZ4frI9PxFOEhSlzdkwXcfcTUlEBzfkaKOz2Mn6gcmRMxVw9uDY&#10;bKlDztc56tcvYfUE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CzriN9LAIAAFo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4F2E74">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FPTP09</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59776" behindDoc="0" locked="0" layoutInCell="1" allowOverlap="1" wp14:anchorId="21FC27E0" wp14:editId="6192728C">
              <wp:simplePos x="0" y="0"/>
              <wp:positionH relativeFrom="column">
                <wp:posOffset>-295275</wp:posOffset>
              </wp:positionH>
              <wp:positionV relativeFrom="paragraph">
                <wp:posOffset>-200025</wp:posOffset>
              </wp:positionV>
              <wp:extent cx="6562725" cy="971550"/>
              <wp:effectExtent l="19050" t="19050" r="47625" b="38100"/>
              <wp:wrapNone/>
              <wp:docPr id="17"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112DF2">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FPTP09</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1FC27E0" id="_x0000_t202" coordsize="21600,21600" o:spt="202" path="m,l,21600r21600,l21600,xe">
              <v:stroke joinstyle="miter"/>
              <v:path gradientshapeok="t" o:connecttype="rect"/>
            </v:shapetype>
            <v:shape id="Text Box 17" o:spid="_x0000_s1045" type="#_x0000_t202" style="position:absolute;margin-left:-23.25pt;margin-top:-15.75pt;width:516.75pt;height:76.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36MxLAIAAFoEAAAOAAAAZHJzL2Uyb0RvYy54bWysVNuO0zAQfUfiHyy/06Slt42arpYuRUjL&#10;RdrlAxzHaSxsj7HdJuXrd+y0pVrgBZEHy5fx8ZlzZrK67bUiB+G8BFPS8SinRBgOtTS7kn572r5Z&#10;UuIDMzVTYERJj8LT2/XrV6vOFmICLahaOIIgxhedLWkbgi2yzPNWaOZHYIXBwwacZgGXbpfVjnWI&#10;rlU2yfN51oGrrQMuvMfd++GQrhN+0wgevjSNF4GokiK3kEaXxiqO2XrFip1jtpX8RIP9AwvNpMFH&#10;L1D3LDCyd/I3KC25Aw9NGHHQGTSN5CLlgNmM8xfZPLbMipQLiuPtRSb//2D558NXR2SN3i0oMUyj&#10;R0+iD+Qd9AS3UJ/O+gLDHi0Ghh73MTbl6u0D8O+eGNi0zOzEnXPQtYLVyG8cb2ZXVwccH0Gq7hPU&#10;+A7bB0hAfeN0FA/lIIiOPh0v3kQuHDfns/lkMZlRwvHsZjGezZJ5GSvOt63z4YMATeKkpA69T+js&#10;8OBDZMOKc0h8zIOS9VYqlRZuV22UIweGdbJNX0rgRZgypEMq+dtERFuULTg5iPFXuDx9f4LTMmDx&#10;K6lLurwEsSJK+N7UqTQDk2qYI31lTppGGQdBQ1/1g33Ls1cV1EdU2cFQ7NicOGnB/aSkw0Ivqf+x&#10;Z05Qoj4adOpmPJ3GzkiL6WwxwYW7PqmuT5jhCIVpUzJMNyF1UxTRwB062sgkdrR+YHLijAWcPDg1&#10;W+yQ63WK+vVLWD8DAAD//wMAUEsDBBQABgAIAAAAIQAO5HTa3wAAAAsBAAAPAAAAZHJzL2Rvd25y&#10;ZXYueG1sTI9BT8MwDIXvSPyHyEjctrQDStc1naZJO+wEjGnnLPHaQuOUJtvKv8ec4PZsf3p+r1yO&#10;rhMXHELrSUE6TUAgGW9bqhXs3zeTHESImqzuPKGCbwywrG5vSl1Yf6U3vOxiLdiEQqEVNDH2hZTB&#10;NOh0mPoeiW8nPzgdeRxqaQd9ZXPXyVmSZNLplvhDo3tcN2g+d2enIEtfP9x6M572+de832Yv5rDa&#10;GqXu78bVAkTEMf7B8Bufo0PFmY7+TDaITsHkMXtilMVDyoKJef7M7Y6Mzngjq1L+71D9AAAA//8D&#10;AFBLAQItABQABgAIAAAAIQC2gziS/gAAAOEBAAATAAAAAAAAAAAAAAAAAAAAAABbQ29udGVudF9U&#10;eXBlc10ueG1sUEsBAi0AFAAGAAgAAAAhADj9If/WAAAAlAEAAAsAAAAAAAAAAAAAAAAALwEAAF9y&#10;ZWxzLy5yZWxzUEsBAi0AFAAGAAgAAAAhACDfozEsAgAAWgQAAA4AAAAAAAAAAAAAAAAALgIAAGRy&#10;cy9lMm9Eb2MueG1sUEsBAi0AFAAGAAgAAAAhAA7kdNrfAAAACwEAAA8AAAAAAAAAAAAAAAAAhgQA&#10;AGRycy9kb3ducmV2LnhtbFBLBQYAAAAABAAEAPMAAACS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112DF2">
                      <w:rPr>
                        <w:rFonts w:ascii="Arial" w:hAnsi="Arial" w:cs="Arial"/>
                      </w:rPr>
                      <w:t>January 1, 2020</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FPTP09</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65920" behindDoc="0" locked="0" layoutInCell="1" allowOverlap="1" wp14:anchorId="4A3AA20D" wp14:editId="4667B59F">
              <wp:simplePos x="0" y="0"/>
              <wp:positionH relativeFrom="column">
                <wp:posOffset>-266700</wp:posOffset>
              </wp:positionH>
              <wp:positionV relativeFrom="paragraph">
                <wp:posOffset>-152400</wp:posOffset>
              </wp:positionV>
              <wp:extent cx="6562725" cy="971550"/>
              <wp:effectExtent l="19050" t="19050" r="47625" b="38100"/>
              <wp:wrapNone/>
              <wp:docPr id="22"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FPTP10</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A3AA20D" id="_x0000_t202" coordsize="21600,21600" o:spt="202" path="m,l,21600r21600,l21600,xe">
              <v:stroke joinstyle="miter"/>
              <v:path gradientshapeok="t" o:connecttype="rect"/>
            </v:shapetype>
            <v:shape id="Text Box 22" o:spid="_x0000_s1046" type="#_x0000_t202" style="position:absolute;margin-left:-21pt;margin-top:-12pt;width:516.75pt;height:76.5pt;z-index:251665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BDALgIAAFoEAAAOAAAAZHJzL2Uyb0RvYy54bWysVNuO0zAQfUfiHyy/06Shl23UdLV0KUJa&#10;LtIuH+A6TmNhe4ztNilfv2OnLdUCL4g8WL6Mj8+cM5Plba8VOQjnJZiKjkc5JcJwqKXZVfTb0+bN&#10;DSU+MFMzBUZU9Cg8vV29frXsbCkKaEHVwhEEMb7sbEXbEGyZZZ63QjM/AisMHjbgNAu4dLusdqxD&#10;dK2yIs9nWQeutg648B5374dDukr4TSN4+NI0XgSiKorcQhpdGrdxzFZLVu4cs63kJxrsH1hoJg0+&#10;eoG6Z4GRvZO/QWnJHXhowoiDzqBpJBcpB8xmnL/I5rFlVqRcUBxvLzL5/wfLPx++OiLrihYFJYZp&#10;9OhJ9IG8g57gFurTWV9i2KPFwNDjPvqccvX2Afh3TwysW2Z24s456FrBauQ3jjezq6sDjo8g2+4T&#10;1PgO2wdIQH3jdBQP5SCIjj4dL95ELhw3Z9NZMS+mlHA8W8zH02kyL2Pl+bZ1PnwQoEmcVNSh9wmd&#10;HR58iGxYeQ6Jj3lQst5IpdLC7bZr5ciBYZ1s0pcSeBGmDOmQSv42EdEWZQtODmL8FS5P35/gtAxY&#10;/Erqit5cglgZJXxv6lSagUk1zJG+MidNo4yDoKHf9sm+8eLs1RbqI6rsYCh2bE6ctOB+UtJhoVfU&#10;/9gzJyhRHw06tRhPJrEz0mIynRe4cNcn2+sTZjhCYdqUDNN1SN0URTRwh442MokdrR+YnDhjAScP&#10;Ts0WO+R6naJ+/RJWzwAAAP//AwBQSwMEFAAGAAgAAAAhABUXX4DgAAAACwEAAA8AAABkcnMvZG93&#10;bnJldi54bWxMj8FOwzAQRO9I/IO1SNxaJ1GJmhCnqir10BNQKs6uvU0C8TrEbhv+nuVEbzPap9mZ&#10;ajW5XlxwDJ0nBek8AYFkvO2oUXB4386WIELUZHXvCRX8YIBVfX9X6dL6K73hZR8bwSEUSq2gjXEo&#10;pQymRafD3A9IfDv50enIdmykHfWVw10vsyTJpdMd8YdWD7hp0Xztz05Bnr5+us12Oh2W38Wwy1/M&#10;x3pnlHp8mNbPICJO8R+Gv/pcHWrudPRnskH0CmaLjLdEFtmCBRNFkT6BODKaFQnIupK3G+pfAAAA&#10;//8DAFBLAQItABQABgAIAAAAIQC2gziS/gAAAOEBAAATAAAAAAAAAAAAAAAAAAAAAABbQ29udGVu&#10;dF9UeXBlc10ueG1sUEsBAi0AFAAGAAgAAAAhADj9If/WAAAAlAEAAAsAAAAAAAAAAAAAAAAALwEA&#10;AF9yZWxzLy5yZWxzUEsBAi0AFAAGAAgAAAAhAMkEEMAuAgAAWgQAAA4AAAAAAAAAAAAAAAAALgIA&#10;AGRycy9lMm9Eb2MueG1sUEsBAi0AFAAGAAgAAAAhABUXX4DgAAAACwEAAA8AAAAAAAAAAAAAAAAA&#10;iAQAAGRycy9kb3ducmV2LnhtbFBLBQYAAAAABAAEAPMAAACV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FPTP10</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63872" behindDoc="0" locked="0" layoutInCell="1" allowOverlap="1" wp14:anchorId="13AF79FE" wp14:editId="4DE7C7F6">
              <wp:simplePos x="0" y="0"/>
              <wp:positionH relativeFrom="column">
                <wp:posOffset>-295275</wp:posOffset>
              </wp:positionH>
              <wp:positionV relativeFrom="paragraph">
                <wp:posOffset>-200025</wp:posOffset>
              </wp:positionV>
              <wp:extent cx="6562725" cy="971550"/>
              <wp:effectExtent l="19050" t="19050" r="47625" b="38100"/>
              <wp:wrapNone/>
              <wp:docPr id="21"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February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FPTP10</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3</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3AF79FE" id="_x0000_t202" coordsize="21600,21600" o:spt="202" path="m,l,21600r21600,l21600,xe">
              <v:stroke joinstyle="miter"/>
              <v:path gradientshapeok="t" o:connecttype="rect"/>
            </v:shapetype>
            <v:shape id="Text Box 21" o:spid="_x0000_s1047" type="#_x0000_t202" style="position:absolute;margin-left:-23.25pt;margin-top:-15.75pt;width:516.75pt;height:76.5pt;z-index:251663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SiExLgIAAFoEAAAOAAAAZHJzL2Uyb0RvYy54bWysVNuO2yAQfa/Uf0C8N3bcXHatOKtttqkq&#10;bS/Sbj8AYxyjAkOBxE6/vgPOZtPbS1U/IIYZDmfOzHh1M2hFDsJ5Caai00lOiTAcGml2Ff3yuH11&#10;RYkPzDRMgREVPQpPb9YvX6x6W4oCOlCNcARBjC97W9EuBFtmmeed0MxPwAqDzhacZgFNt8sax3pE&#10;1yor8nyR9eAa64AL7/H0bnTSdcJvW8HDp7b1IhBVUeQW0urSWsc1W69YuXPMdpKfaLB/YKGZNPjo&#10;GeqOBUb2Tv4GpSV34KENEw46g7aVXKQcMJtp/ks2Dx2zIuWC4nh7lsn/P1j+8fDZEdlUtJhSYpjG&#10;Gj2KIZA3MBA8Qn1660sMe7AYGAY8xzqnXL29B/7VEwObjpmduHUO+k6wBvmlm9nF1RHHR5C6/wAN&#10;vsP2ARLQ0DodxUM5CKJjnY7n2kQuHA8X80WxLOaUcPRdL6fzeSpexsqn29b58E6AJnFTUYe1T+js&#10;cO8D5oGhTyHxMQ9KNlupVDLcrt4oRw4M+2Sbvpg6XvkpTBnSI5X8dSKiLcoWnBzF+Ctcnr4/wWkZ&#10;sPmV1BW9OgexMkr41jSpNQOTatwjF2WQUtQ0yjgKGoZ6GMuX5IjOGpojquxgbHYcTtx04L5T0mOj&#10;V9R/2zMnKFHvDVbqejqbxclIxmy+LNBwl5760sMMRyhMm5JxuwlpmqKIBm6xoq1MYj8zOXHGBk6C&#10;noYtTsilnaKefwnrHwAAAP//AwBQSwMEFAAGAAgAAAAhAA7kdNrfAAAACwEAAA8AAABkcnMvZG93&#10;bnJldi54bWxMj0FPwzAMhe9I/IfISNy2tANK1zWdpkk77ASMaecs8dpC45Qm28q/x5zg9mx/en6v&#10;XI6uExccQutJQTpNQCAZb1uqFezfN5McRIiarO48oYJvDLCsbm9KXVh/pTe87GIt2IRCoRU0MfaF&#10;lME06HSY+h6Jbyc/OB15HGppB31lc9fJWZJk0umW+EOje1w3aD53Z6cgS18/3Hoznvb517zfZi/m&#10;sNoape7vxtUCRMQx/sHwG5+jQ8WZjv5MNohOweQxe2KUxUPKgol5/sztjozOeCOrUv7vUP0AAAD/&#10;/wMAUEsBAi0AFAAGAAgAAAAhALaDOJL+AAAA4QEAABMAAAAAAAAAAAAAAAAAAAAAAFtDb250ZW50&#10;X1R5cGVzXS54bWxQSwECLQAUAAYACAAAACEAOP0h/9YAAACUAQAACwAAAAAAAAAAAAAAAAAvAQAA&#10;X3JlbHMvLnJlbHNQSwECLQAUAAYACAAAACEAeUohMS4CAABaBAAADgAAAAAAAAAAAAAAAAAuAgAA&#10;ZHJzL2Uyb0RvYy54bWxQSwECLQAUAAYACAAAACEADuR02t8AAAALAQAADwAAAAAAAAAAAAAAAACI&#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February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FPTP10</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r>
                    <w:r w:rsidRPr="00EC3B64">
                      <w:rPr>
                        <w:rFonts w:ascii="Arial" w:hAnsi="Arial" w:cs="Arial"/>
                      </w:rPr>
                      <w:t xml:space="preserve">Version: </w:t>
                    </w:r>
                    <w:r>
                      <w:rPr>
                        <w:rFonts w:ascii="Arial" w:hAnsi="Arial" w:cs="Arial"/>
                      </w:rPr>
                      <w:t>3</w:t>
                    </w:r>
                  </w:p>
                  <w:p w:rsidR="0099159C" w:rsidRDefault="0099159C" w:rsidP="0003378A"/>
                </w:txbxContent>
              </v:textbox>
            </v:shape>
          </w:pict>
        </mc:Fallback>
      </mc:AlternateConten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4112" behindDoc="0" locked="0" layoutInCell="1" allowOverlap="1" wp14:anchorId="284E4901" wp14:editId="5E5374B7">
              <wp:simplePos x="0" y="0"/>
              <wp:positionH relativeFrom="column">
                <wp:posOffset>-266700</wp:posOffset>
              </wp:positionH>
              <wp:positionV relativeFrom="paragraph">
                <wp:posOffset>-152400</wp:posOffset>
              </wp:positionV>
              <wp:extent cx="6562725" cy="971550"/>
              <wp:effectExtent l="19050" t="19050" r="47625" b="38100"/>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FPTP11</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84E4901" id="_x0000_t202" coordsize="21600,21600" o:spt="202" path="m,l,21600r21600,l21600,xe">
              <v:stroke joinstyle="miter"/>
              <v:path gradientshapeok="t" o:connecttype="rect"/>
            </v:shapetype>
            <v:shape id="Text Box 35" o:spid="_x0000_s1048" type="#_x0000_t202" style="position:absolute;margin-left:-21pt;margin-top:-12pt;width:516.75pt;height:76.5pt;z-index:251674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Q1EmLQIAAFoEAAAOAAAAZHJzL2Uyb0RvYy54bWysVNtu2zAMfR+wfxD0vthxk7Q14hRdugwD&#10;ugvQ7gNkWY6FSaImKbGzry8lp2nQbS/D/CCIInV0eEh6eTNoRfbCeQmmotNJTokwHBppthX9/rh5&#10;d0WJD8w0TIERFT0IT29Wb98se1uKAjpQjXAEQYwve1vRLgRbZpnnndDMT8AKg84WnGYBTbfNGsd6&#10;RNcqK/J8kfXgGuuAC+/x9G500lXCb1vBw9e29SIQVVHkFtLq0lrHNVstWbl1zHaSH2mwf2ChmTT4&#10;6AnqjgVGdk7+BqUld+ChDRMOOoO2lVykHDCbaf4qm4eOWZFyQXG8Pcnk/x8s/7L/5ohsKnoxp8Qw&#10;jTV6FEMg72EgeIT69NaXGPZgMTAMeI51Trl6ew/8hycG1h0zW3HrHPSdYA3ym8ab2dnVEcdHkLr/&#10;DA2+w3YBEtDQOh3FQzkIomOdDqfaRC4cDxfzRXFZIEeOvuvL6Xyeipex8vm2dT58FKBJ3FTUYe0T&#10;Otvf+xDZsPI5JD7mQclmI5VKhtvWa+XInmGfbNKXEngVpgzpkUp+kYhoi7IFJ0cx/gqXp+9PcFoG&#10;bH4ldUWvTkGsjBJ+ME1qzcCkGvdIX5mjplHGUdAw1EMqX5EUj4LX0BxQZQdjs+Nw4qYD94uSHhu9&#10;ov7njjlBifpksFLX09ksTkYyZvPLAg137qnPPcxwhMK0KRm365CmKYpo4BYr2sok9guTI2ds4FSD&#10;47DFCTm3U9TLL2H1BA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EUNRJi0CAABa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FPTP11</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6160" behindDoc="0" locked="0" layoutInCell="1" allowOverlap="1" wp14:anchorId="1B2D8A97" wp14:editId="3D2A74C2">
              <wp:simplePos x="0" y="0"/>
              <wp:positionH relativeFrom="column">
                <wp:posOffset>-266700</wp:posOffset>
              </wp:positionH>
              <wp:positionV relativeFrom="paragraph">
                <wp:posOffset>-152400</wp:posOffset>
              </wp:positionV>
              <wp:extent cx="6562725" cy="971550"/>
              <wp:effectExtent l="19050" t="19050" r="47625" b="38100"/>
              <wp:wrapNone/>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B2D8A97" id="_x0000_t202" coordsize="21600,21600" o:spt="202" path="m,l,21600r21600,l21600,xe">
              <v:stroke joinstyle="miter"/>
              <v:path gradientshapeok="t" o:connecttype="rect"/>
            </v:shapetype>
            <v:shape id="Text Box 39" o:spid="_x0000_s1049" type="#_x0000_t202" style="position:absolute;margin-left:-21pt;margin-top:-12pt;width:516.75pt;height:76.5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f6q6LgIAAFoEAAAOAAAAZHJzL2Uyb0RvYy54bWysVNuO0zAQfUfiHyy/07TZXrZR09XSpQhp&#10;uUi7fIDjOI2F7TG226R8PWOnLdUCL4g8WL6Mj8+cM5PVXa8VOQjnJZiSTkZjSoThUEuzK+nX5+2b&#10;W0p8YKZmCowo6VF4erd+/WrV2ULk0IKqhSMIYnzR2ZK2IdgiyzxvhWZ+BFYYPGzAaRZw6XZZ7ViH&#10;6Fpl+Xg8zzpwtXXAhfe4+zAc0nXCbxrBw+em8SIQVVLkFtLo0ljFMVuvWLFzzLaSn2iwf2ChmTT4&#10;6AXqgQVG9k7+BqUld+ChCSMOOoOmkVykHDCbyfhFNk8tsyLlguJ4e5HJ/z9Y/unwxRFZl/RmSYlh&#10;Gj16Fn0gb6EnuIX6dNYXGPZkMTD0uI8+p1y9fQT+zRMDm5aZnbh3DrpWsBr5TeLN7OrqgOMjSNV9&#10;hBrfYfsACahvnI7ioRwE0dGn48WbyIXj5nw2zxf5jBKOZ8vFZDZL5mWsON+2zof3AjSJk5I69D6h&#10;s8OjD5ENK84h8TEPStZbqVRauF21UY4cGNbJNn0pgRdhypAOqYxvEhFtUbbg5CDGX+HG6fsTnJYB&#10;i19JXdLbSxArooTvTJ1KMzCphjnSV+akaZRxEDT0VZ/sy/OzVxXUR1TZwVDs2Jw4acH9oKTDQi+p&#10;/75nTlCiPhh0ajmZTmNnpMV0tshx4a5PqusTZjhCYdqUDNNNSN0URTRwj442MokdrR+YnDhjAScP&#10;Ts0WO+R6naJ+/RLWPwEAAP//AwBQSwMEFAAGAAgAAAAhABUXX4DgAAAACwEAAA8AAABkcnMvZG93&#10;bnJldi54bWxMj8FOwzAQRO9I/IO1SNxaJ1GJmhCnqir10BNQKs6uvU0C8TrEbhv+nuVEbzPap9mZ&#10;ajW5XlxwDJ0nBek8AYFkvO2oUXB4386WIELUZHXvCRX8YIBVfX9X6dL6K73hZR8bwSEUSq2gjXEo&#10;pQymRafD3A9IfDv50enIdmykHfWVw10vsyTJpdMd8YdWD7hp0Xztz05Bnr5+us12Oh2W38Wwy1/M&#10;x3pnlHp8mNbPICJO8R+Gv/pcHWrudPRnskH0CmaLjLdEFtmCBRNFkT6BODKaFQnIupK3G+pfAAAA&#10;//8DAFBLAQItABQABgAIAAAAIQC2gziS/gAAAOEBAAATAAAAAAAAAAAAAAAAAAAAAABbQ29udGVu&#10;dF9UeXBlc10ueG1sUEsBAi0AFAAGAAgAAAAhADj9If/WAAAAlAEAAAsAAAAAAAAAAAAAAAAALwEA&#10;AF9yZWxzLy5yZWxzUEsBAi0AFAAGAAgAAAAhAPt/qrouAgAAWgQAAA4AAAAAAAAAAAAAAAAALgIA&#10;AGRycy9lMm9Eb2MueG1sUEsBAi0AFAAGAAgAAAAhABUXX4DgAAAACwEAAA8AAAAAAAAAAAAAAAAA&#10;iAQAAGRycy9kb3ducmV2LnhtbFBLBQYAAAAABAAEAPMAAACV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5136" behindDoc="0" locked="0" layoutInCell="1" allowOverlap="1" wp14:anchorId="20CE0F45" wp14:editId="1C2C86E9">
              <wp:simplePos x="0" y="0"/>
              <wp:positionH relativeFrom="column">
                <wp:posOffset>-295275</wp:posOffset>
              </wp:positionH>
              <wp:positionV relativeFrom="paragraph">
                <wp:posOffset>-200025</wp:posOffset>
              </wp:positionV>
              <wp:extent cx="6562725" cy="971550"/>
              <wp:effectExtent l="19050" t="19050" r="47625" b="38100"/>
              <wp:wrapNone/>
              <wp:docPr id="38" name="Text Box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0CE0F45" id="_x0000_t202" coordsize="21600,21600" o:spt="202" path="m,l,21600r21600,l21600,xe">
              <v:stroke joinstyle="miter"/>
              <v:path gradientshapeok="t" o:connecttype="rect"/>
            </v:shapetype>
            <v:shape id="Text Box 38" o:spid="_x0000_s1050" type="#_x0000_t202" style="position:absolute;margin-left:-23.25pt;margin-top:-15.75pt;width:516.75pt;height:76.5pt;z-index:25167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30psLQIAAFoEAAAOAAAAZHJzL2Uyb0RvYy54bWysVNuO0zAQfUfiHyy/07TpbTdqulq6FCEt&#10;F2mXD3Acp7GwPcZ2m5SvZ+y0pVrgBZEHy5fx8ZlzZrK667UiB+G8BFPSyWhMiTAcaml2Jf36vH1z&#10;Q4kPzNRMgRElPQpP79avX606W4gcWlC1cARBjC86W9I2BFtkmeet0MyPwAqDhw04zQIu3S6rHesQ&#10;XassH48XWQeutg648B53H4ZDuk74TSN4+Nw0XgSiSorcQhpdGqs4ZusVK3aO2VbyEw32Dyw0kwYf&#10;vUA9sMDI3snfoLTkDjw0YcRBZ9A0kouUA2YzGb/I5qllVqRcUBxvLzL5/wfLPx2+OCLrkk7RKcM0&#10;evQs+kDeQk9wC/XprC8w7MliYOhxH31OuXr7CPybJwY2LTM7ce8cdK1gNfKbxJvZ1dUBx0eQqvsI&#10;Nb7D9gESUN84HcVDOQiio0/HizeRC8fNxXyRL/M5JRzPbpeT+TyZl7HifNs6H94L0CROSurQ+4TO&#10;Do8+RDasOIfExzwoWW+lUmnhdtVGOXJgWCfb9KUEXoQpQzqkMp4mItqibMHJQYy/wo3T9yc4LQMW&#10;v5K6pDeXIFZECd+ZOpVmYFINc6SvzEnTKOMgaOirPtmXT89eVVAfUWUHQ7Fjc+KkBfeDkg4LvaT+&#10;+545QYn6YNCp28lsFjsjLWbzZY4Ld31SXZ8wwxEK06ZkmG5C6qYoooF7dLSRSexo/cDkxBkLOHlw&#10;arbYIdfrFPXrl7D+CQAA//8DAFBLAwQUAAYACAAAACEADuR02t8AAAALAQAADwAAAGRycy9kb3du&#10;cmV2LnhtbEyPQU/DMAyF70j8h8hI3La0A0rXNZ2mSTvsBIxp5yzx2kLjlCbbyr/HnOD2bH96fq9c&#10;jq4TFxxC60lBOk1AIBlvW6oV7N83kxxEiJqs7jyhgm8MsKxub0pdWH+lN7zsYi3YhEKhFTQx9oWU&#10;wTTodJj6HolvJz84HXkcamkHfWVz18lZkmTS6Zb4Q6N7XDdoPndnpyBLXz/cejOe9vnXvN9mL+aw&#10;2hql7u/G1QJExDH+wfAbn6NDxZmO/kw2iE7B5DF7YpTFQ8qCiXn+zO2OjM54I6tS/u9Q/QAAAP//&#10;AwBQSwECLQAUAAYACAAAACEAtoM4kv4AAADhAQAAEwAAAAAAAAAAAAAAAAAAAAAAW0NvbnRlbnRf&#10;VHlwZXNdLnhtbFBLAQItABQABgAIAAAAIQA4/SH/1gAAAJQBAAALAAAAAAAAAAAAAAAAAC8BAABf&#10;cmVscy8ucmVsc1BLAQItABQABgAIAAAAIQA030psLQIAAFoEAAAOAAAAAAAAAAAAAAAAAC4CAABk&#10;cnMvZTJvRG9jLnhtbFBLAQItABQABgAIAAAAIQAO5HTa3wAAAAsBAAAPAAAAAAAAAAAAAAAAAIc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FPTP12</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67968" behindDoc="0" locked="0" layoutInCell="1" allowOverlap="1" wp14:anchorId="0E1EA9AF" wp14:editId="4960666E">
              <wp:simplePos x="0" y="0"/>
              <wp:positionH relativeFrom="column">
                <wp:posOffset>-266700</wp:posOffset>
              </wp:positionH>
              <wp:positionV relativeFrom="paragraph">
                <wp:posOffset>-152400</wp:posOffset>
              </wp:positionV>
              <wp:extent cx="6562725" cy="971550"/>
              <wp:effectExtent l="19050" t="19050" r="47625" b="38100"/>
              <wp:wrapNone/>
              <wp:docPr id="25"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E1EA9AF" id="_x0000_t202" coordsize="21600,21600" o:spt="202" path="m,l,21600r21600,l21600,xe">
              <v:stroke joinstyle="miter"/>
              <v:path gradientshapeok="t" o:connecttype="rect"/>
            </v:shapetype>
            <v:shape id="Text Box 25" o:spid="_x0000_s1051" type="#_x0000_t202" style="position:absolute;margin-left:-21pt;margin-top:-12pt;width:516.75pt;height:76.5pt;z-index:251667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xUHcLAIAAFoEAAAOAAAAZHJzL2Uyb0RvYy54bWysVNuO0zAQfUfiHyy/07Sl3UvUdLV0KUJa&#10;LtIuH+A6TmNhe8zYbbJ8/Y6dtlQLvCDyYPkyPj5zzkwWN701bK8waHAVn4zGnCknodZuW/Fvj+s3&#10;V5yFKFwtDDhV8ScV+M3y9atF50s1hRZMrZARiAtl5yvexujLogiyVVaEEXjl6LABtCLSErdFjaIj&#10;dGuK6Xh8UXSAtUeQKgTavRsO+TLjN42S8UvTBBWZqThxi3nEPG7SWCwXotyi8K2WBxriH1hYoR09&#10;eoK6E1GwHerfoKyWCAGaOJJgC2gaLVXOgbKZjF9k89AKr3IuJE7wJ5nC/4OVn/dfkem64tM5Z05Y&#10;8uhR9ZG9g57RFunT+VBS2IOnwNjTPvmccw3+HuT3wBysWuG26hYRulaJmvhN0s3i7OqAExLIpvsE&#10;Nb0jdhEyUN+gTeKRHIzQyaenkzeJi6TNi/nF9DJxlHR2fTmZz7N5hSiPtz2G+EGBZWlScSTvM7rY&#10;34eY2IjyGJIeC2B0vdbG5AVuNyuDbC+oTtb5ywm8CDOOdURl/DYTsZ5ki6gHMf4KN87fn+CsjlT8&#10;RtuKX52CRJkkfO/qXJpRaDPMib5xB02TjIOgsd/0g32zo1cbqJ9IZYSh2Kk5adIC/uSso0KvePix&#10;E6g4Mx8dOXU9mc1SZ+TFbH45pQWen2zOT4STBEVpczZMVzF3UxLRwS052ugsdrJ+YHLgTAWcPTg0&#10;W+qQ83WO+vVLWD4DAAD//wMAUEsDBBQABgAIAAAAIQAVF1+A4AAAAAsBAAAPAAAAZHJzL2Rvd25y&#10;ZXYueG1sTI/BTsMwEETvSPyDtUjcWidRiZoQp6oq9dATUCrOrr1NAvE6xG4b/p7lRG8z2qfZmWo1&#10;uV5ccAydJwXpPAGBZLztqFFweN/OliBC1GR17wkV/GCAVX1/V+nS+iu94WUfG8EhFEqtoI1xKKUM&#10;pkWnw9wPSHw7+dHpyHZspB31lcNdL7MkyaXTHfGHVg+4adF87c9OQZ6+frrNdjodlt/FsMtfzMd6&#10;Z5R6fJjWzyAiTvEfhr/6XB1q7nT0Z7JB9Apmi4y3RBbZggUTRZE+gTgymhUJyLqStxvqXwAAAP//&#10;AwBQSwECLQAUAAYACAAAACEAtoM4kv4AAADhAQAAEwAAAAAAAAAAAAAAAAAAAAAAW0NvbnRlbnRf&#10;VHlwZXNdLnhtbFBLAQItABQABgAIAAAAIQA4/SH/1gAAAJQBAAALAAAAAAAAAAAAAAAAAC8BAABf&#10;cmVscy8ucmVsc1BLAQItABQABgAIAAAAIQDHxUHcLAIAAFoEAAAOAAAAAAAAAAAAAAAAAC4CAABk&#10;cnMvZTJvRG9jLnhtbFBLAQItABQABgAIAAAAIQAVF1+A4AAAAAsBAAAPAAAAAAAAAAAAAAAAAIYE&#10;AABkcnMvZG93bnJldi54bWxQSwUGAAAAAAQABADzAAAAkw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v:textbox>
            </v:shape>
          </w:pict>
        </mc:Fallback>
      </mc:AlternateConten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66944" behindDoc="0" locked="0" layoutInCell="1" allowOverlap="1" wp14:anchorId="12466B39" wp14:editId="328C1458">
              <wp:simplePos x="0" y="0"/>
              <wp:positionH relativeFrom="column">
                <wp:posOffset>-295275</wp:posOffset>
              </wp:positionH>
              <wp:positionV relativeFrom="paragraph">
                <wp:posOffset>-200025</wp:posOffset>
              </wp:positionV>
              <wp:extent cx="6562725" cy="971550"/>
              <wp:effectExtent l="19050" t="19050" r="47625" b="3810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2466B39" id="_x0000_t202" coordsize="21600,21600" o:spt="202" path="m,l,21600r21600,l21600,xe">
              <v:stroke joinstyle="miter"/>
              <v:path gradientshapeok="t" o:connecttype="rect"/>
            </v:shapetype>
            <v:shape id="Text Box 24" o:spid="_x0000_s1052" type="#_x0000_t202" style="position:absolute;margin-left:-23.25pt;margin-top:-15.75pt;width:516.75pt;height:76.5pt;z-index:251666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aEKLgIAAFoEAAAOAAAAZHJzL2Uyb0RvYy54bWysVMtu2zAQvBfoPxC815JV20kEy0Hq1EWB&#10;9AEk/QCKoiyiJJclaUvu12dJ2a6RtpeiOhB8LIezM7ta3g5akb1wXoKp6HSSUyIMh0aabUW/PW3e&#10;XFPiAzMNU2BERQ/C09vV61fL3paigA5UIxxBEOPL3la0C8GWWeZ5JzTzE7DC4GELTrOAS7fNGsd6&#10;RNcqK/J8kfXgGuuAC+9x9348pKuE37aChy9t60UgqqLILaTRpbGOY7ZasnLrmO0kP9Jg/8BCM2nw&#10;0TPUPQuM7Jz8DUpL7sBDGyYcdAZtK7lIOWA20/xFNo8dsyLlguJ4e5bJ/z9Y/nn/1RHZVLSYUWKY&#10;Ro+exBDIOxgIbqE+vfUlhj1aDAwD7qPPKVdvH4B/98TAumNmK+6cg74TrEF+03gzu7g64vgIUvef&#10;oMF32C5AAhpap6N4KAdBdPTpcPYmcuG4uZgviqtiTgnHs5ur6XyezMtYebptnQ8fBGgSJxV16H1C&#10;Z/sHHyIbVp5C4mMelGw2Uqm0cNt6rRzZM6yTTfpSAi/ClCE9UsnfJiLaomzByVGMv8Ll6fsTnJYB&#10;i19JXdHrcxAro4TvTZNKMzCpxjnSV+aoaZRxFDQM9TDaNz95VUNzQJUdjMWOzYmTDtxPSnos9Ir6&#10;HzvmBCXqo0GnbqazWeyMtJjNrwpcuMuT+vKEGY5QmDYl43QdUjdFEQ3coaOtTGJH60cmR85YwMmD&#10;Y7PFDrlcp6hfv4TVMwAAAP//AwBQSwMEFAAGAAgAAAAhAA7kdNrfAAAACwEAAA8AAABkcnMvZG93&#10;bnJldi54bWxMj0FPwzAMhe9I/IfISNy2tANK1zWdpkk77ASMaecs8dpC45Qm28q/x5zg9mx/en6v&#10;XI6uExccQutJQTpNQCAZb1uqFezfN5McRIiarO48oYJvDLCsbm9KXVh/pTe87GIt2IRCoRU0MfaF&#10;lME06HSY+h6Jbyc/OB15HGppB31lc9fJWZJk0umW+EOje1w3aD53Z6cgS18/3Hoznvb517zfZi/m&#10;sNoape7vxtUCRMQx/sHwG5+jQ8WZjv5MNohOweQxe2KUxUPKgol5/sztjozOeCOrUv7vUP0AAAD/&#10;/wMAUEsBAi0AFAAGAAgAAAAhALaDOJL+AAAA4QEAABMAAAAAAAAAAAAAAAAAAAAAAFtDb250ZW50&#10;X1R5cGVzXS54bWxQSwECLQAUAAYACAAAACEAOP0h/9YAAACUAQAACwAAAAAAAAAAAAAAAAAvAQAA&#10;X3JlbHMvLnJlbHNQSwECLQAUAAYACAAAACEACGWhCi4CAABaBAAADgAAAAAAAAAAAAAAAAAuAgAA&#10;ZHJzL2Uyb0RvYy54bWxQSwECLQAUAAYACAAAACEADuR02t8AAAALAQAADwAAAAAAAAAAAAAAAACI&#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FPTP13</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v:textbox>
            </v:shape>
          </w:pict>
        </mc:Fallback>
      </mc:AlternateConten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7184" behindDoc="0" locked="0" layoutInCell="1" allowOverlap="1" wp14:anchorId="0C48F5DF" wp14:editId="660D1718">
              <wp:simplePos x="0" y="0"/>
              <wp:positionH relativeFrom="column">
                <wp:posOffset>-266700</wp:posOffset>
              </wp:positionH>
              <wp:positionV relativeFrom="paragraph">
                <wp:posOffset>-152400</wp:posOffset>
              </wp:positionV>
              <wp:extent cx="6562725" cy="971550"/>
              <wp:effectExtent l="19050" t="19050" r="47625" b="38100"/>
              <wp:wrapNone/>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C48F5DF" id="_x0000_t202" coordsize="21600,21600" o:spt="202" path="m,l,21600r21600,l21600,xe">
              <v:stroke joinstyle="miter"/>
              <v:path gradientshapeok="t" o:connecttype="rect"/>
            </v:shapetype>
            <v:shape id="Text Box 40" o:spid="_x0000_s1053" type="#_x0000_t202" style="position:absolute;margin-left:-21pt;margin-top:-12pt;width:516.75pt;height:76.5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zYLQIAAFoEAAAOAAAAZHJzL2Uyb0RvYy54bWysVF1v2yAUfZ+0/4B4X+x4SdpacaouXaZJ&#10;3YfU7gdgjGM04DIgsbNf3wtOsqjbXqb5AXHhcjj3nIuXt4NWZC+cl2AqOp3klAjDoZFmW9FvT5s3&#10;15T4wEzDFBhR0YPw9Hb1+tWyt6UooAPVCEcQxPiytxXtQrBllnneCc38BKwwuNmC0yxg6LZZ41iP&#10;6FplRZ4vsh5cYx1w4T2u3o+bdJXw21bw8KVtvQhEVRS5hTS6NNZxzFZLVm4ds53kRxrsH1hoJg1e&#10;eoa6Z4GRnZO/QWnJHXhow4SDzqBtJRepBqxmmr+o5rFjVqRaUBxvzzL5/wfLP++/OiKbis5QHsM0&#10;evQkhkDewUBwCfXprS8x7dFiYhhwHX1OtXr7APy7JwbWHTNbcecc9J1gDfKbxpPZxdERx0eQuv8E&#10;Dd7DdgES0NA6HcVDOQiiI5HD2ZvIhePiYr4oroo5JRz3bq6m83kil7HydNo6Hz4I0CROKurQ+4TO&#10;9g8+RDasPKXEyzwo2WykUilw23qtHNkz7JNN+lIBL9KUIT1Syd8mItqibMHJUYy/wuXp+xOclgGb&#10;X0ld0etzEiujhO9Nk1ozMKnGOdJX5qhplHEUNAz1kOwrFievamgOqLKDsdnxceKkA/eTkh4bvaL+&#10;x445QYn6aNCpm+ksWh9SMJtfFRi4y536cocZjlBYNiXjdB3Sa4oiGrhDR1uZxI7Wj0yOnLGBkwfH&#10;xxZfyGWcsn79ElbPAA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rq/82C0CAABa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2064" behindDoc="0" locked="0" layoutInCell="1" allowOverlap="1" wp14:anchorId="1F3BDE92" wp14:editId="56D63B43">
              <wp:simplePos x="0" y="0"/>
              <wp:positionH relativeFrom="column">
                <wp:posOffset>-295275</wp:posOffset>
              </wp:positionH>
              <wp:positionV relativeFrom="paragraph">
                <wp:posOffset>-200025</wp:posOffset>
              </wp:positionV>
              <wp:extent cx="6562725" cy="971550"/>
              <wp:effectExtent l="19050" t="19050" r="47625" b="3810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F3BDE92" id="_x0000_t202" coordsize="21600,21600" o:spt="202" path="m,l,21600r21600,l21600,xe">
              <v:stroke joinstyle="miter"/>
              <v:path gradientshapeok="t" o:connecttype="rect"/>
            </v:shapetype>
            <v:shape id="Text Box 1" o:spid="_x0000_s1054" type="#_x0000_t202" style="position:absolute;margin-left:-23.25pt;margin-top:-15.75pt;width:516.75pt;height:76.5pt;z-index:251672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oi3LwIAAFgEAAAOAAAAZHJzL2Uyb0RvYy54bWysVNuO2yAQfa/Uf0C8N3bSXHatOKtttqkq&#10;bS/Sbj8AYxyjAkOBxE6/fgecpFbbp6p+QAwzHM6cmfH6rteKHIXzEkxJp5OcEmE41NLsS/rteffm&#10;hhIfmKmZAiNKehKe3m1ev1p3thAzaEHVwhEEMb7obEnbEGyRZZ63QjM/ASsMOhtwmgU03T6rHesQ&#10;XatslufLrANXWwdceI+nD4OTbhJ+0wgevjSNF4GokiK3kFaX1iqu2WbNir1jtpX8TIP9AwvNpMFH&#10;r1APLDBycPIPKC25Aw9NmHDQGTSN5CLlgNlM89+yeWqZFSkXFMfbq0z+/8Hyz8evjsgaa0eJYRpL&#10;9Cz6QN5BT6ZRnc76AoOeLIaFHo9jZMzU20fg3z0xsG2Z2Yt756BrBauRXbqZja4OOD6CVN0nqPEZ&#10;dgiQgPrG6QiIYhBExyqdrpWJVDgeLhfL2Wq2oISj73Y1XSxS6TJWXG5b58MHAZrETUkdVj6hs+Oj&#10;D5gHhl5CEntQst5JpZLh9tVWOXJk2CW79MXU8YofhylDOqSSv01EtEXRgpODGOM4P4bL0/c3OC0D&#10;tr6SuqQ31yBWRAnfmzo1ZmBSDXvkogxSippGGQdBQ1/1qXiz1aVWFdQnVNnB0Oo4mrhpwf2kpMM2&#10;L6n/cWBOUKI+GqzU7XQ+j3ORjPliNUPDjT3V2MMMRyhMm5Jhuw1plqKIBu6xoo1MYkeaA5MzZ2zf&#10;JOh51OJ8jO0U9euHsHkBAAD//wMAUEsDBBQABgAIAAAAIQAO5HTa3wAAAAsBAAAPAAAAZHJzL2Rv&#10;d25yZXYueG1sTI9BT8MwDIXvSPyHyEjctrQDStc1naZJO+wEjGnnLPHaQuOUJtvKv8ec4PZsf3p+&#10;r1yOrhMXHELrSUE6TUAgGW9bqhXs3zeTHESImqzuPKGCbwywrG5vSl1Yf6U3vOxiLdiEQqEVNDH2&#10;hZTBNOh0mPoeiW8nPzgdeRxqaQd9ZXPXyVmSZNLplvhDo3tcN2g+d2enIEtfP9x6M572+de832Yv&#10;5rDaGqXu78bVAkTEMf7B8Bufo0PFmY7+TDaITsHkMXtilMVDyoKJef7M7Y6Mzngjq1L+71D9AAAA&#10;//8DAFBLAQItABQABgAIAAAAIQC2gziS/gAAAOEBAAATAAAAAAAAAAAAAAAAAAAAAABbQ29udGVu&#10;dF9UeXBlc10ueG1sUEsBAi0AFAAGAAgAAAAhADj9If/WAAAAlAEAAAsAAAAAAAAAAAAAAAAALwEA&#10;AF9yZWxzLy5yZWxzUEsBAi0AFAAGAAgAAAAhABtqiLcvAgAAWAQAAA4AAAAAAAAAAAAAAAAALgIA&#10;AGRycy9lMm9Eb2MueG1sUEsBAi0AFAAGAAgAAAAhAA7kdNrfAAAACwEAAA8AAAAAAAAAAAAAAAAA&#10;iQQAAGRycy9kb3ducmV2LnhtbFBLBQYAAAAABAAEAPMAAACV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FPTP14</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9232" behindDoc="0" locked="0" layoutInCell="1" allowOverlap="1" wp14:anchorId="0C419E97" wp14:editId="4C6DBE14">
              <wp:simplePos x="0" y="0"/>
              <wp:positionH relativeFrom="column">
                <wp:posOffset>-266700</wp:posOffset>
              </wp:positionH>
              <wp:positionV relativeFrom="paragraph">
                <wp:posOffset>-152400</wp:posOffset>
              </wp:positionV>
              <wp:extent cx="6562725" cy="971550"/>
              <wp:effectExtent l="19050" t="19050" r="47625" b="38100"/>
              <wp:wrapNone/>
              <wp:docPr id="4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C419E97" id="_x0000_t202" coordsize="21600,21600" o:spt="202" path="m,l,21600r21600,l21600,xe">
              <v:stroke joinstyle="miter"/>
              <v:path gradientshapeok="t" o:connecttype="rect"/>
            </v:shapetype>
            <v:shape id="Text Box 42" o:spid="_x0000_s1055" type="#_x0000_t202" style="position:absolute;margin-left:-21pt;margin-top:-12pt;width:516.75pt;height:76.5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KUfLQIAAFoEAAAOAAAAZHJzL2Uyb0RvYy54bWysVNuO0zAQfUfiHyy/06Sht42arpYuRUjL&#10;RdrlA1zHaSxsj7HdJuXrd+y0pVrgBZEHy5fx8ZlzZrK87bUiB+G8BFPR8SinRBgOtTS7in572rxZ&#10;UOIDMzVTYERFj8LT29XrV8vOlqKAFlQtHEEQ48vOVrQNwZZZ5nkrNPMjsMLgYQNOs4BLt8tqxzpE&#10;1yor8nyWdeBq64AL73H3fjikq4TfNIKHL03jRSCqosgtpNGlcRvHbLVk5c4x20p+osH+gYVm0uCj&#10;F6h7FhjZO/kblJbcgYcmjDjoDJpGcpFywGzG+YtsHltmRcoFxfH2IpP/f7D88+GrI7Ku6KSgxDCN&#10;Hj2JPpB30BPcQn0660sMe7QYGHrcR59Trt4+AP/uiYF1y8xO3DkHXStYjfzG8WZ2dXXA8RFk232C&#10;Gt9h+wAJqG+cjuKhHATR0afjxZvIhePmbDor5sWUEo5nN/PxdJrMy1h5vm2dDx8EaBInFXXofUJn&#10;hwcfIhtWnkPiYx6UrDdSqbRwu+1aOXJgWCeb9KUEXoQpQzqkkr9NRLRF2YKTgxh/hcvT9yc4LQMW&#10;v5K6ootLECujhO9NnUozMKmGOdJX5qRplHEQNPTbPtlXLM5ebaE+osoOhmLH5sRJC+4nJR0WekX9&#10;jz1zghL10aBTN+PJJHZGWkym8wIX7vpke33CDEcoTJuSYboOqZuiiAbu0NFGJrGj9QOTE2cs4OTB&#10;qdlih1yvU9SvX8LqGQAA//8DAFBLAwQUAAYACAAAACEAFRdfgOAAAAALAQAADwAAAGRycy9kb3du&#10;cmV2LnhtbEyPwU7DMBBE70j8g7VI3FonUYmaEKeqKvXQE1Aqzq69TQLxOsRuG/6e5URvM9qn2Zlq&#10;NbleXHAMnScF6TwBgWS87ahRcHjfzpYgQtRkde8JFfxggFV9f1fp0vorveFlHxvBIRRKraCNcSil&#10;DKZFp8PcD0h8O/nR6ch2bKQd9ZXDXS+zJMml0x3xh1YPuGnRfO3PTkGevn66zXY6HZbfxbDLX8zH&#10;emeUenyY1s8gIk7xH4a/+lwdau509GeyQfQKZouMt0QW2YIFE0WRPoE4MpoVCci6krcb6l8AAAD/&#10;/wMAUEsBAi0AFAAGAAgAAAAhALaDOJL+AAAA4QEAABMAAAAAAAAAAAAAAAAAAAAAAFtDb250ZW50&#10;X1R5cGVzXS54bWxQSwECLQAUAAYACAAAACEAOP0h/9YAAACUAQAACwAAAAAAAAAAAAAAAAAvAQAA&#10;X3JlbHMvLnJlbHNQSwECLQAUAAYACAAAACEAL5ylHy0CAABaBAAADgAAAAAAAAAAAAAAAAAuAgAA&#10;ZHJzL2Uyb0RvYy54bWxQSwECLQAUAAYACAAAACEAFRdfgOAAAAALAQAADwAAAAAAAAAAAAAAAACH&#10;BAAAZHJzL2Rvd25yZXYueG1sUEsFBgAAAAAEAAQA8wAAAJQFA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Pr>
                        <w:rFonts w:ascii="Arial" w:hAnsi="Arial" w:cs="Arial"/>
                      </w:rPr>
                      <w:t>March 1, 2018</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FPTP15</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Version: 1</w:t>
                    </w:r>
                  </w:p>
                  <w:p w:rsidR="0099159C" w:rsidRDefault="0099159C" w:rsidP="0003378A"/>
                </w:txbxContent>
              </v:textbox>
            </v:shape>
          </w:pict>
        </mc:Fallback>
      </mc:AlternateConten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678208" behindDoc="0" locked="0" layoutInCell="1" allowOverlap="1" wp14:anchorId="2921DA16" wp14:editId="12B84926">
              <wp:simplePos x="0" y="0"/>
              <wp:positionH relativeFrom="column">
                <wp:posOffset>-295275</wp:posOffset>
              </wp:positionH>
              <wp:positionV relativeFrom="paragraph">
                <wp:posOffset>-200025</wp:posOffset>
              </wp:positionV>
              <wp:extent cx="6562725" cy="971550"/>
              <wp:effectExtent l="19050" t="19050" r="47625" b="38100"/>
              <wp:wrapNone/>
              <wp:docPr id="4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921DA16" id="_x0000_t202" coordsize="21600,21600" o:spt="202" path="m,l,21600r21600,l21600,xe">
              <v:stroke joinstyle="miter"/>
              <v:path gradientshapeok="t" o:connecttype="rect"/>
            </v:shapetype>
            <v:shape id="Text Box 41" o:spid="_x0000_s1056" type="#_x0000_t202" style="position:absolute;margin-left:-23.25pt;margin-top:-15.75pt;width:516.75pt;height:76.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ElmIMAIAAFoEAAAOAAAAZHJzL2Uyb0RvYy54bWysVNuO2yAQfa/Uf0C8N3bSXDZWnNU221SV&#10;thdptx+AMY5RgaFAYqdfvwNO0vT2UtUPiGGGw5kzM17d9lqRg3BeginpeJRTIgyHWppdSb88bV/d&#10;UOIDMzVTYERJj8LT2/XLF6vOFmICLahaOIIgxhedLWkbgi2yzPNWaOZHYIVBZwNOs4Cm22W1Yx2i&#10;a5VN8nyedeBq64AL7/H0fnDSdcJvGsHDp6bxIhBVUuQW0urSWsU1W69YsXPMtpKfaLB/YKGZNPjo&#10;BeqeBUb2Tv4GpSV34KEJIw46g6aRXKQcMJtx/ks2jy2zIuWC4nh7kcn/P1j+8fDZEVmXdDqmxDCN&#10;NXoSfSBvoCd4hPp01hcY9mgxMPR4jnVOuXr7APyrJwY2LTM7ceccdK1gNfJLN7OrqwOOjyBV9wFq&#10;fIftAySgvnE6iodyEETHOh0vtYlcOB7OZ/PJYjKjhKNvuRjPZql4GSvOt63z4Z0ATeKmpA5rn9DZ&#10;4cEHzANDzyHxMQ9K1lupVDLcrtooRw4M+2Sbvpg6XvkpTBnSIZX8dSKiLcoWnBzE+Ctcnr4/wWkZ&#10;sPmV1CW9uQSxIkr41tSpNQOTatgjF2WQUtQ0yjgIGvqqT+WbLM+1qqA+osoOhmbH4cRNC+47JR02&#10;ekn9tz1zghL13mClluPpNE5GMqazxQQNd+2prj3McITCtCkZtpuQpimKaOAOK9rIJHakOTA5ccYG&#10;ToKehi1OyLWdon78EtbPAAAA//8DAFBLAwQUAAYACAAAACEADuR02t8AAAALAQAADwAAAGRycy9k&#10;b3ducmV2LnhtbEyPQU/DMAyF70j8h8hI3La0A0rXNZ2mSTvsBIxp5yzx2kLjlCbbyr/HnOD2bH96&#10;fq9cjq4TFxxC60lBOk1AIBlvW6oV7N83kxxEiJqs7jyhgm8MsKxub0pdWH+lN7zsYi3YhEKhFTQx&#10;9oWUwTTodJj6HolvJz84HXkcamkHfWVz18lZkmTS6Zb4Q6N7XDdoPndnpyBLXz/cejOe9vnXvN9m&#10;L+aw2hql7u/G1QJExDH+wfAbn6NDxZmO/kw2iE7B5DF7YpTFQ8qCiXn+zO2OjM54I6tS/u9Q/QAA&#10;AP//AwBQSwECLQAUAAYACAAAACEAtoM4kv4AAADhAQAAEwAAAAAAAAAAAAAAAAAAAAAAW0NvbnRl&#10;bnRfVHlwZXNdLnhtbFBLAQItABQABgAIAAAAIQA4/SH/1gAAAJQBAAALAAAAAAAAAAAAAAAAAC8B&#10;AABfcmVscy8ucmVsc1BLAQItABQABgAIAAAAIQDaElmIMAIAAFoEAAAOAAAAAAAAAAAAAAAAAC4C&#10;AABkcnMvZTJvRG9jLnhtbFBLAQItABQABgAIAAAAIQAO5HTa3wAAAAsBAAAPAAAAAAAAAAAAAAAA&#10;AIoEAABkcnMvZG93bnJldi54bWxQSwUGAAAAAAQABADzAAAAlgU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v:textbox>
            </v:shape>
          </w:pict>
        </mc:Fallback>
      </mc:AlternateConten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99159C" w:rsidRDefault="0099159C">
    <w:pPr>
      <w:pStyle w:val="Header"/>
    </w:pPr>
    <w:r>
      <w:rPr>
        <w:noProof/>
      </w:rPr>
      <mc:AlternateContent>
        <mc:Choice Requires="wps">
          <w:drawing>
            <wp:anchor distT="0" distB="0" distL="114300" distR="114300" simplePos="0" relativeHeight="251741184" behindDoc="0" locked="0" layoutInCell="1" allowOverlap="1" wp14:anchorId="0E92EB4F" wp14:editId="3559EA86">
              <wp:simplePos x="0" y="0"/>
              <wp:positionH relativeFrom="column">
                <wp:posOffset>-266700</wp:posOffset>
              </wp:positionH>
              <wp:positionV relativeFrom="paragraph">
                <wp:posOffset>-152400</wp:posOffset>
              </wp:positionV>
              <wp:extent cx="6562725" cy="971550"/>
              <wp:effectExtent l="19050" t="19050" r="47625" b="38100"/>
              <wp:wrapNone/>
              <wp:docPr id="44" name="Text Box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62725" cy="971550"/>
                      </a:xfrm>
                      <a:prstGeom prst="rect">
                        <a:avLst/>
                      </a:prstGeom>
                      <a:solidFill>
                        <a:srgbClr val="FFFFFF"/>
                      </a:solidFill>
                      <a:ln w="60325" cmpd="tri">
                        <a:solidFill>
                          <a:srgbClr val="000000"/>
                        </a:solidFill>
                        <a:miter lim="800000"/>
                        <a:headEnd/>
                        <a:tailEnd/>
                      </a:ln>
                    </wps:spPr>
                    <wps:txb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E92EB4F" id="_x0000_t202" coordsize="21600,21600" o:spt="202" path="m,l,21600r21600,l21600,xe">
              <v:stroke joinstyle="miter"/>
              <v:path gradientshapeok="t" o:connecttype="rect"/>
            </v:shapetype>
            <v:shape id="Text Box 44" o:spid="_x0000_s1057" type="#_x0000_t202" style="position:absolute;margin-left:-21pt;margin-top:-12pt;width:516.75pt;height:76.5pt;z-index:251741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lBtqLgIAAFoEAAAOAAAAZHJzL2Uyb0RvYy54bWysVNtu2zAMfR+wfxD0vjhJk16MOEWXLsOA&#10;7gK0+wBFlmNhkqhRSuzu60vJaRp028swPwiiSB0dHpJeXPfWsL3CoMFVfDIac6achFq7bcW/P6zf&#10;XXIWonC1MOBUxR9V4NfLt28WnS/VFFowtUJGIC6Una94G6MviyLIVlkRRuCVI2cDaEUkE7dFjaIj&#10;dGuK6Xh8XnSAtUeQKgQ6vR2cfJnxm0bJ+LVpgorMVJy4xbxiXjdpLZYLUW5R+FbLAw3xDyys0I4e&#10;PULdiijYDvVvUFZLhABNHEmwBTSNlirnQNlMxq+yuW+FVzkXEif4o0zh/8HKL/tvyHRd8dmMMycs&#10;1ehB9ZG9h57REenT+VBS2L2nwNjTOdU55xr8HcgfgTlYtcJt1Q0idK0SNfGbpJvFydUBJySQTfcZ&#10;anpH7CJkoL5Bm8QjORihU50ej7VJXCQdns/PpxfTOWeSfFcXk/k8F68Q5fNtjyF+VGBZ2lQcqfYZ&#10;XezvQkxsRPkckh4LYHS91sZkA7eblUG2F9Qn6/zlBF6FGcc6ojI+y0SsJ9ki6kGMv8KN8/cnOKsj&#10;Nb/RtuKXxyBRJgk/uDq3ZhTaDHuib9xB0yTjIGjsN30u31mWIwm+gfqRVEYYmp2GkzYt4C/OOmr0&#10;ioefO4GKM/PJUaWuJrNZmoxszOYXUzLw1LM59QgnCYrS5mzYrmKepiSigxuqaKOz2C9MDpypgXMN&#10;DsOWJuTUzlEvv4TlEwAAAP//AwBQSwMEFAAGAAgAAAAhABUXX4DgAAAACwEAAA8AAABkcnMvZG93&#10;bnJldi54bWxMj8FOwzAQRO9I/IO1SNxaJ1GJmhCnqir10BNQKs6uvU0C8TrEbhv+nuVEbzPap9mZ&#10;ajW5XlxwDJ0nBek8AYFkvO2oUXB4386WIELUZHXvCRX8YIBVfX9X6dL6K73hZR8bwSEUSq2gjXEo&#10;pQymRafD3A9IfDv50enIdmykHfWVw10vsyTJpdMd8YdWD7hp0Xztz05Bnr5+us12Oh2W38Wwy1/M&#10;x3pnlHp8mNbPICJO8R+Gv/pcHWrudPRnskH0CmaLjLdEFtmCBRNFkT6BODKaFQnIupK3G+pfAAAA&#10;//8DAFBLAQItABQABgAIAAAAIQC2gziS/gAAAOEBAAATAAAAAAAAAAAAAAAAAAAAAABbQ29udGVu&#10;dF9UeXBlc10ueG1sUEsBAi0AFAAGAAgAAAAhADj9If/WAAAAlAEAAAsAAAAAAAAAAAAAAAAALwEA&#10;AF9yZWxzLy5yZWxzUEsBAi0AFAAGAAgAAAAhALqUG2ouAgAAWgQAAA4AAAAAAAAAAAAAAAAALgIA&#10;AGRycy9lMm9Eb2MueG1sUEsBAi0AFAAGAAgAAAAhABUXX4DgAAAACwEAAA8AAAAAAAAAAAAAAAAA&#10;iAQAAGRycy9kb3ducmV2LnhtbFBLBQYAAAAABAAEAPMAAACVBQAAAAA=&#10;" strokeweight="4.75pt">
              <v:stroke linestyle="thickBetweenThin"/>
              <v:textbox>
                <w:txbxContent>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Raleigh/Wake City-County Bureau of Identification</w:t>
                    </w:r>
                  </w:p>
                  <w:p w:rsidR="0099159C" w:rsidRDefault="0099159C" w:rsidP="0003378A">
                    <w:pPr>
                      <w:autoSpaceDE w:val="0"/>
                      <w:autoSpaceDN w:val="0"/>
                      <w:adjustRightInd w:val="0"/>
                      <w:spacing w:after="0" w:line="240" w:lineRule="auto"/>
                      <w:jc w:val="center"/>
                      <w:rPr>
                        <w:rFonts w:ascii="Arial" w:hAnsi="Arial" w:cs="Arial"/>
                        <w:color w:val="000000"/>
                        <w:sz w:val="24"/>
                        <w:szCs w:val="24"/>
                      </w:rPr>
                    </w:pPr>
                    <w:r>
                      <w:rPr>
                        <w:rFonts w:ascii="Arial" w:hAnsi="Arial" w:cs="Arial"/>
                        <w:color w:val="000000"/>
                        <w:sz w:val="24"/>
                        <w:szCs w:val="24"/>
                      </w:rPr>
                      <w:t>Forensic Photography Unit Technical Procedures Manual</w:t>
                    </w:r>
                  </w:p>
                  <w:p w:rsidR="0099159C" w:rsidRDefault="0099159C" w:rsidP="0003378A">
                    <w:pPr>
                      <w:autoSpaceDE w:val="0"/>
                      <w:autoSpaceDN w:val="0"/>
                      <w:adjustRightInd w:val="0"/>
                      <w:spacing w:after="0" w:line="240" w:lineRule="auto"/>
                      <w:rPr>
                        <w:rFonts w:ascii="Arial" w:hAnsi="Arial" w:cs="Arial"/>
                        <w:color w:val="000000"/>
                      </w:rPr>
                    </w:pPr>
                  </w:p>
                  <w:p w:rsidR="0099159C" w:rsidRPr="00EC3B64" w:rsidRDefault="0099159C" w:rsidP="0003378A">
                    <w:pPr>
                      <w:autoSpaceDE w:val="0"/>
                      <w:autoSpaceDN w:val="0"/>
                      <w:adjustRightInd w:val="0"/>
                      <w:spacing w:after="0" w:line="240" w:lineRule="auto"/>
                      <w:rPr>
                        <w:rFonts w:ascii="Arial" w:hAnsi="Arial" w:cs="Arial"/>
                      </w:rPr>
                    </w:pPr>
                    <w:r>
                      <w:rPr>
                        <w:rFonts w:ascii="Arial" w:hAnsi="Arial" w:cs="Arial"/>
                        <w:color w:val="000000"/>
                      </w:rPr>
                      <w:t xml:space="preserve">Issued: </w:t>
                    </w:r>
                    <w:r w:rsidR="008F05B9">
                      <w:rPr>
                        <w:rFonts w:ascii="Arial" w:hAnsi="Arial" w:cs="Arial"/>
                      </w:rPr>
                      <w:t>July 11, 2019</w:t>
                    </w:r>
                    <w:r w:rsidR="008F05B9">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Chapter: FPTP16</w:t>
                    </w:r>
                  </w:p>
                  <w:p w:rsidR="0099159C" w:rsidRPr="00EC3B64" w:rsidRDefault="0099159C" w:rsidP="0003378A">
                    <w:pPr>
                      <w:autoSpaceDE w:val="0"/>
                      <w:autoSpaceDN w:val="0"/>
                      <w:adjustRightInd w:val="0"/>
                      <w:spacing w:after="0" w:line="240" w:lineRule="auto"/>
                      <w:rPr>
                        <w:rFonts w:ascii="Arial" w:hAnsi="Arial" w:cs="Arial"/>
                      </w:rPr>
                    </w:pPr>
                    <w:r w:rsidRPr="00EC3B64">
                      <w:rPr>
                        <w:rFonts w:ascii="Arial" w:hAnsi="Arial" w:cs="Arial"/>
                      </w:rPr>
                      <w:t>Issued By: CCBI Director</w:t>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sidRPr="00EC3B64">
                      <w:rPr>
                        <w:rFonts w:ascii="Arial" w:hAnsi="Arial" w:cs="Arial"/>
                      </w:rPr>
                      <w:tab/>
                    </w:r>
                    <w:r>
                      <w:rPr>
                        <w:rFonts w:ascii="Arial" w:hAnsi="Arial" w:cs="Arial"/>
                      </w:rPr>
                      <w:tab/>
                      <w:t xml:space="preserve">Version: </w:t>
                    </w:r>
                    <w:r w:rsidR="008F05B9">
                      <w:rPr>
                        <w:rFonts w:ascii="Arial" w:hAnsi="Arial" w:cs="Arial"/>
                      </w:rPr>
                      <w:t>3</w:t>
                    </w:r>
                  </w:p>
                  <w:p w:rsidR="0099159C" w:rsidRDefault="0099159C" w:rsidP="0003378A"/>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3AA4381"/>
    <w:multiLevelType w:val="hybridMultilevel"/>
    <w:tmpl w:val="506CB4C0"/>
    <w:lvl w:ilvl="0" w:tplc="0672875C">
      <w:start w:val="1"/>
      <w:numFmt w:val="decimal"/>
      <w:lvlText w:val="%1."/>
      <w:lvlJc w:val="left"/>
      <w:pPr>
        <w:ind w:left="630" w:hanging="360"/>
      </w:pPr>
      <w:rPr>
        <w:rFonts w:hint="default"/>
      </w:rPr>
    </w:lvl>
    <w:lvl w:ilvl="1" w:tplc="04090019" w:tentative="1">
      <w:start w:val="1"/>
      <w:numFmt w:val="lowerLetter"/>
      <w:lvlText w:val="%2."/>
      <w:lvlJc w:val="left"/>
      <w:pPr>
        <w:ind w:left="1350" w:hanging="360"/>
      </w:pPr>
    </w:lvl>
    <w:lvl w:ilvl="2" w:tplc="0409001B" w:tentative="1">
      <w:start w:val="1"/>
      <w:numFmt w:val="lowerRoman"/>
      <w:lvlText w:val="%3."/>
      <w:lvlJc w:val="right"/>
      <w:pPr>
        <w:ind w:left="2070" w:hanging="180"/>
      </w:pPr>
    </w:lvl>
    <w:lvl w:ilvl="3" w:tplc="0409000F" w:tentative="1">
      <w:start w:val="1"/>
      <w:numFmt w:val="decimal"/>
      <w:lvlText w:val="%4."/>
      <w:lvlJc w:val="left"/>
      <w:pPr>
        <w:ind w:left="2790" w:hanging="360"/>
      </w:pPr>
    </w:lvl>
    <w:lvl w:ilvl="4" w:tplc="04090019" w:tentative="1">
      <w:start w:val="1"/>
      <w:numFmt w:val="lowerLetter"/>
      <w:lvlText w:val="%5."/>
      <w:lvlJc w:val="left"/>
      <w:pPr>
        <w:ind w:left="3510" w:hanging="360"/>
      </w:pPr>
    </w:lvl>
    <w:lvl w:ilvl="5" w:tplc="0409001B" w:tentative="1">
      <w:start w:val="1"/>
      <w:numFmt w:val="lowerRoman"/>
      <w:lvlText w:val="%6."/>
      <w:lvlJc w:val="right"/>
      <w:pPr>
        <w:ind w:left="4230" w:hanging="180"/>
      </w:pPr>
    </w:lvl>
    <w:lvl w:ilvl="6" w:tplc="0409000F" w:tentative="1">
      <w:start w:val="1"/>
      <w:numFmt w:val="decimal"/>
      <w:lvlText w:val="%7."/>
      <w:lvlJc w:val="left"/>
      <w:pPr>
        <w:ind w:left="4950" w:hanging="360"/>
      </w:pPr>
    </w:lvl>
    <w:lvl w:ilvl="7" w:tplc="04090019" w:tentative="1">
      <w:start w:val="1"/>
      <w:numFmt w:val="lowerLetter"/>
      <w:lvlText w:val="%8."/>
      <w:lvlJc w:val="left"/>
      <w:pPr>
        <w:ind w:left="5670" w:hanging="360"/>
      </w:pPr>
    </w:lvl>
    <w:lvl w:ilvl="8" w:tplc="0409001B" w:tentative="1">
      <w:start w:val="1"/>
      <w:numFmt w:val="lowerRoman"/>
      <w:lvlText w:val="%9."/>
      <w:lvlJc w:val="right"/>
      <w:pPr>
        <w:ind w:left="6390" w:hanging="180"/>
      </w:pPr>
    </w:lvl>
  </w:abstractNum>
  <w:abstractNum w:abstractNumId="1" w15:restartNumberingAfterBreak="0">
    <w:nsid w:val="04167B34"/>
    <w:multiLevelType w:val="hybridMultilevel"/>
    <w:tmpl w:val="BD6A2E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4FE34CD"/>
    <w:multiLevelType w:val="hybridMultilevel"/>
    <w:tmpl w:val="D0FE40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50710CB"/>
    <w:multiLevelType w:val="multilevel"/>
    <w:tmpl w:val="F94ED6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05164C92"/>
    <w:multiLevelType w:val="hybridMultilevel"/>
    <w:tmpl w:val="68E0BE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605B8E"/>
    <w:multiLevelType w:val="hybridMultilevel"/>
    <w:tmpl w:val="520A9A4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03456A7"/>
    <w:multiLevelType w:val="hybridMultilevel"/>
    <w:tmpl w:val="F54E7A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BA657DD"/>
    <w:multiLevelType w:val="hybridMultilevel"/>
    <w:tmpl w:val="E020AE54"/>
    <w:lvl w:ilvl="0" w:tplc="04090001">
      <w:start w:val="1"/>
      <w:numFmt w:val="bullet"/>
      <w:lvlText w:val=""/>
      <w:lvlJc w:val="left"/>
      <w:pPr>
        <w:ind w:left="990" w:hanging="360"/>
      </w:pPr>
      <w:rPr>
        <w:rFonts w:ascii="Symbol" w:hAnsi="Symbol" w:hint="default"/>
      </w:rPr>
    </w:lvl>
    <w:lvl w:ilvl="1" w:tplc="04090003" w:tentative="1">
      <w:start w:val="1"/>
      <w:numFmt w:val="bullet"/>
      <w:lvlText w:val="o"/>
      <w:lvlJc w:val="left"/>
      <w:pPr>
        <w:ind w:left="1710" w:hanging="360"/>
      </w:pPr>
      <w:rPr>
        <w:rFonts w:ascii="Courier New" w:hAnsi="Courier New" w:cs="Courier New" w:hint="default"/>
      </w:rPr>
    </w:lvl>
    <w:lvl w:ilvl="2" w:tplc="04090005" w:tentative="1">
      <w:start w:val="1"/>
      <w:numFmt w:val="bullet"/>
      <w:lvlText w:val=""/>
      <w:lvlJc w:val="left"/>
      <w:pPr>
        <w:ind w:left="2430" w:hanging="360"/>
      </w:pPr>
      <w:rPr>
        <w:rFonts w:ascii="Wingdings" w:hAnsi="Wingdings" w:hint="default"/>
      </w:rPr>
    </w:lvl>
    <w:lvl w:ilvl="3" w:tplc="04090001" w:tentative="1">
      <w:start w:val="1"/>
      <w:numFmt w:val="bullet"/>
      <w:lvlText w:val=""/>
      <w:lvlJc w:val="left"/>
      <w:pPr>
        <w:ind w:left="3150" w:hanging="360"/>
      </w:pPr>
      <w:rPr>
        <w:rFonts w:ascii="Symbol" w:hAnsi="Symbol" w:hint="default"/>
      </w:rPr>
    </w:lvl>
    <w:lvl w:ilvl="4" w:tplc="04090003" w:tentative="1">
      <w:start w:val="1"/>
      <w:numFmt w:val="bullet"/>
      <w:lvlText w:val="o"/>
      <w:lvlJc w:val="left"/>
      <w:pPr>
        <w:ind w:left="3870" w:hanging="360"/>
      </w:pPr>
      <w:rPr>
        <w:rFonts w:ascii="Courier New" w:hAnsi="Courier New" w:cs="Courier New" w:hint="default"/>
      </w:rPr>
    </w:lvl>
    <w:lvl w:ilvl="5" w:tplc="04090005" w:tentative="1">
      <w:start w:val="1"/>
      <w:numFmt w:val="bullet"/>
      <w:lvlText w:val=""/>
      <w:lvlJc w:val="left"/>
      <w:pPr>
        <w:ind w:left="4590" w:hanging="360"/>
      </w:pPr>
      <w:rPr>
        <w:rFonts w:ascii="Wingdings" w:hAnsi="Wingdings" w:hint="default"/>
      </w:rPr>
    </w:lvl>
    <w:lvl w:ilvl="6" w:tplc="04090001" w:tentative="1">
      <w:start w:val="1"/>
      <w:numFmt w:val="bullet"/>
      <w:lvlText w:val=""/>
      <w:lvlJc w:val="left"/>
      <w:pPr>
        <w:ind w:left="5310" w:hanging="360"/>
      </w:pPr>
      <w:rPr>
        <w:rFonts w:ascii="Symbol" w:hAnsi="Symbol" w:hint="default"/>
      </w:rPr>
    </w:lvl>
    <w:lvl w:ilvl="7" w:tplc="04090003" w:tentative="1">
      <w:start w:val="1"/>
      <w:numFmt w:val="bullet"/>
      <w:lvlText w:val="o"/>
      <w:lvlJc w:val="left"/>
      <w:pPr>
        <w:ind w:left="6030" w:hanging="360"/>
      </w:pPr>
      <w:rPr>
        <w:rFonts w:ascii="Courier New" w:hAnsi="Courier New" w:cs="Courier New" w:hint="default"/>
      </w:rPr>
    </w:lvl>
    <w:lvl w:ilvl="8" w:tplc="04090005" w:tentative="1">
      <w:start w:val="1"/>
      <w:numFmt w:val="bullet"/>
      <w:lvlText w:val=""/>
      <w:lvlJc w:val="left"/>
      <w:pPr>
        <w:ind w:left="6750" w:hanging="360"/>
      </w:pPr>
      <w:rPr>
        <w:rFonts w:ascii="Wingdings" w:hAnsi="Wingdings" w:hint="default"/>
      </w:rPr>
    </w:lvl>
  </w:abstractNum>
  <w:abstractNum w:abstractNumId="8" w15:restartNumberingAfterBreak="0">
    <w:nsid w:val="1EAA2935"/>
    <w:multiLevelType w:val="hybridMultilevel"/>
    <w:tmpl w:val="091CF9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0B02668"/>
    <w:multiLevelType w:val="hybridMultilevel"/>
    <w:tmpl w:val="602834B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3C162A3"/>
    <w:multiLevelType w:val="multilevel"/>
    <w:tmpl w:val="FF7A9330"/>
    <w:lvl w:ilvl="0">
      <w:start w:val="1"/>
      <w:numFmt w:val="decimal"/>
      <w:lvlText w:val="%1."/>
      <w:lvlJc w:val="left"/>
      <w:pPr>
        <w:ind w:left="1080" w:hanging="360"/>
      </w:pPr>
      <w:rPr>
        <w:rFonts w:hint="default"/>
      </w:rPr>
    </w:lvl>
    <w:lvl w:ilvl="1" w:tentative="1">
      <w:start w:val="1"/>
      <w:numFmt w:val="lowerLetter"/>
      <w:lvlText w:val="%2."/>
      <w:lvlJc w:val="left"/>
      <w:pPr>
        <w:ind w:left="1800" w:hanging="360"/>
      </w:pPr>
    </w:lvl>
    <w:lvl w:ilvl="2" w:tentative="1">
      <w:start w:val="1"/>
      <w:numFmt w:val="lowerRoman"/>
      <w:lvlText w:val="%3."/>
      <w:lvlJc w:val="right"/>
      <w:pPr>
        <w:ind w:left="2520" w:hanging="180"/>
      </w:pPr>
    </w:lvl>
    <w:lvl w:ilvl="3" w:tentative="1">
      <w:start w:val="1"/>
      <w:numFmt w:val="decimal"/>
      <w:lvlText w:val="%4."/>
      <w:lvlJc w:val="left"/>
      <w:pPr>
        <w:ind w:left="3240" w:hanging="360"/>
      </w:pPr>
    </w:lvl>
    <w:lvl w:ilvl="4" w:tentative="1">
      <w:start w:val="1"/>
      <w:numFmt w:val="lowerLetter"/>
      <w:lvlText w:val="%5."/>
      <w:lvlJc w:val="left"/>
      <w:pPr>
        <w:ind w:left="3960" w:hanging="360"/>
      </w:pPr>
    </w:lvl>
    <w:lvl w:ilvl="5" w:tentative="1">
      <w:start w:val="1"/>
      <w:numFmt w:val="lowerRoman"/>
      <w:lvlText w:val="%6."/>
      <w:lvlJc w:val="right"/>
      <w:pPr>
        <w:ind w:left="4680" w:hanging="180"/>
      </w:pPr>
    </w:lvl>
    <w:lvl w:ilvl="6" w:tentative="1">
      <w:start w:val="1"/>
      <w:numFmt w:val="decimal"/>
      <w:lvlText w:val="%7."/>
      <w:lvlJc w:val="left"/>
      <w:pPr>
        <w:ind w:left="5400" w:hanging="360"/>
      </w:pPr>
    </w:lvl>
    <w:lvl w:ilvl="7" w:tentative="1">
      <w:start w:val="1"/>
      <w:numFmt w:val="lowerLetter"/>
      <w:lvlText w:val="%8."/>
      <w:lvlJc w:val="left"/>
      <w:pPr>
        <w:ind w:left="6120" w:hanging="360"/>
      </w:pPr>
    </w:lvl>
    <w:lvl w:ilvl="8" w:tentative="1">
      <w:start w:val="1"/>
      <w:numFmt w:val="lowerRoman"/>
      <w:lvlText w:val="%9."/>
      <w:lvlJc w:val="right"/>
      <w:pPr>
        <w:ind w:left="6840" w:hanging="180"/>
      </w:pPr>
    </w:lvl>
  </w:abstractNum>
  <w:abstractNum w:abstractNumId="11" w15:restartNumberingAfterBreak="0">
    <w:nsid w:val="25100F2C"/>
    <w:multiLevelType w:val="hybridMultilevel"/>
    <w:tmpl w:val="3350EF82"/>
    <w:lvl w:ilvl="0" w:tplc="04090001">
      <w:start w:val="1"/>
      <w:numFmt w:val="bullet"/>
      <w:lvlText w:val=""/>
      <w:lvlJc w:val="left"/>
      <w:pPr>
        <w:ind w:left="720" w:hanging="360"/>
      </w:pPr>
      <w:rPr>
        <w:rFonts w:ascii="Symbol" w:hAnsi="Symbol" w:hint="default"/>
      </w:rPr>
    </w:lvl>
    <w:lvl w:ilvl="1" w:tplc="1466D850">
      <w:numFmt w:val="bullet"/>
      <w:lvlText w:val="•"/>
      <w:lvlJc w:val="left"/>
      <w:pPr>
        <w:ind w:left="1440" w:hanging="360"/>
      </w:pPr>
      <w:rPr>
        <w:rFonts w:ascii="Times New Roman" w:eastAsiaTheme="minorHAnsi" w:hAnsi="Times New Roman" w:cs="Times New Roman"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7AF2362"/>
    <w:multiLevelType w:val="hybridMultilevel"/>
    <w:tmpl w:val="577230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B7D0F4C"/>
    <w:multiLevelType w:val="hybridMultilevel"/>
    <w:tmpl w:val="3320C8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C8F389B"/>
    <w:multiLevelType w:val="hybridMultilevel"/>
    <w:tmpl w:val="ADBEF1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D456B17"/>
    <w:multiLevelType w:val="hybridMultilevel"/>
    <w:tmpl w:val="61B866B6"/>
    <w:lvl w:ilvl="0" w:tplc="04090001">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E37288E"/>
    <w:multiLevelType w:val="hybridMultilevel"/>
    <w:tmpl w:val="FD7632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3EC11CD"/>
    <w:multiLevelType w:val="hybridMultilevel"/>
    <w:tmpl w:val="16E481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AA46A4C"/>
    <w:multiLevelType w:val="hybridMultilevel"/>
    <w:tmpl w:val="5C14EE64"/>
    <w:lvl w:ilvl="0" w:tplc="04090001">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33A3B5C"/>
    <w:multiLevelType w:val="hybridMultilevel"/>
    <w:tmpl w:val="E79A8A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4E2571F"/>
    <w:multiLevelType w:val="hybridMultilevel"/>
    <w:tmpl w:val="2B666550"/>
    <w:lvl w:ilvl="0" w:tplc="E8C4324E">
      <w:start w:val="1"/>
      <w:numFmt w:val="decimal"/>
      <w:lvlText w:val="%1."/>
      <w:lvlJc w:val="left"/>
      <w:pPr>
        <w:ind w:left="630" w:hanging="360"/>
      </w:pPr>
      <w:rPr>
        <w:rFonts w:hint="default"/>
      </w:rPr>
    </w:lvl>
    <w:lvl w:ilvl="1" w:tplc="04090019" w:tentative="1">
      <w:start w:val="1"/>
      <w:numFmt w:val="lowerLetter"/>
      <w:lvlText w:val="%2."/>
      <w:lvlJc w:val="left"/>
      <w:pPr>
        <w:ind w:left="1350" w:hanging="360"/>
      </w:pPr>
    </w:lvl>
    <w:lvl w:ilvl="2" w:tplc="0409001B" w:tentative="1">
      <w:start w:val="1"/>
      <w:numFmt w:val="lowerRoman"/>
      <w:lvlText w:val="%3."/>
      <w:lvlJc w:val="right"/>
      <w:pPr>
        <w:ind w:left="2070" w:hanging="180"/>
      </w:pPr>
    </w:lvl>
    <w:lvl w:ilvl="3" w:tplc="0409000F" w:tentative="1">
      <w:start w:val="1"/>
      <w:numFmt w:val="decimal"/>
      <w:lvlText w:val="%4."/>
      <w:lvlJc w:val="left"/>
      <w:pPr>
        <w:ind w:left="2790" w:hanging="360"/>
      </w:pPr>
    </w:lvl>
    <w:lvl w:ilvl="4" w:tplc="04090019" w:tentative="1">
      <w:start w:val="1"/>
      <w:numFmt w:val="lowerLetter"/>
      <w:lvlText w:val="%5."/>
      <w:lvlJc w:val="left"/>
      <w:pPr>
        <w:ind w:left="3510" w:hanging="360"/>
      </w:pPr>
    </w:lvl>
    <w:lvl w:ilvl="5" w:tplc="0409001B" w:tentative="1">
      <w:start w:val="1"/>
      <w:numFmt w:val="lowerRoman"/>
      <w:lvlText w:val="%6."/>
      <w:lvlJc w:val="right"/>
      <w:pPr>
        <w:ind w:left="4230" w:hanging="180"/>
      </w:pPr>
    </w:lvl>
    <w:lvl w:ilvl="6" w:tplc="0409000F" w:tentative="1">
      <w:start w:val="1"/>
      <w:numFmt w:val="decimal"/>
      <w:lvlText w:val="%7."/>
      <w:lvlJc w:val="left"/>
      <w:pPr>
        <w:ind w:left="4950" w:hanging="360"/>
      </w:pPr>
    </w:lvl>
    <w:lvl w:ilvl="7" w:tplc="04090019" w:tentative="1">
      <w:start w:val="1"/>
      <w:numFmt w:val="lowerLetter"/>
      <w:lvlText w:val="%8."/>
      <w:lvlJc w:val="left"/>
      <w:pPr>
        <w:ind w:left="5670" w:hanging="360"/>
      </w:pPr>
    </w:lvl>
    <w:lvl w:ilvl="8" w:tplc="0409001B" w:tentative="1">
      <w:start w:val="1"/>
      <w:numFmt w:val="lowerRoman"/>
      <w:lvlText w:val="%9."/>
      <w:lvlJc w:val="right"/>
      <w:pPr>
        <w:ind w:left="6390" w:hanging="180"/>
      </w:pPr>
    </w:lvl>
  </w:abstractNum>
  <w:abstractNum w:abstractNumId="21" w15:restartNumberingAfterBreak="0">
    <w:nsid w:val="482335F0"/>
    <w:multiLevelType w:val="hybridMultilevel"/>
    <w:tmpl w:val="E4BA4E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4AAF4DE5"/>
    <w:multiLevelType w:val="hybridMultilevel"/>
    <w:tmpl w:val="03148C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AEA4389"/>
    <w:multiLevelType w:val="hybridMultilevel"/>
    <w:tmpl w:val="62FE48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BAC5354"/>
    <w:multiLevelType w:val="hybridMultilevel"/>
    <w:tmpl w:val="181AFE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D503FC2"/>
    <w:multiLevelType w:val="hybridMultilevel"/>
    <w:tmpl w:val="549C4844"/>
    <w:lvl w:ilvl="0" w:tplc="04090001">
      <w:start w:val="1"/>
      <w:numFmt w:val="bullet"/>
      <w:lvlText w:val=""/>
      <w:lvlJc w:val="left"/>
      <w:pPr>
        <w:ind w:left="990" w:hanging="360"/>
      </w:pPr>
      <w:rPr>
        <w:rFonts w:ascii="Symbol" w:hAnsi="Symbol" w:hint="default"/>
      </w:rPr>
    </w:lvl>
    <w:lvl w:ilvl="1" w:tplc="04090003" w:tentative="1">
      <w:start w:val="1"/>
      <w:numFmt w:val="bullet"/>
      <w:lvlText w:val="o"/>
      <w:lvlJc w:val="left"/>
      <w:pPr>
        <w:ind w:left="1710" w:hanging="360"/>
      </w:pPr>
      <w:rPr>
        <w:rFonts w:ascii="Courier New" w:hAnsi="Courier New" w:cs="Courier New" w:hint="default"/>
      </w:rPr>
    </w:lvl>
    <w:lvl w:ilvl="2" w:tplc="04090005" w:tentative="1">
      <w:start w:val="1"/>
      <w:numFmt w:val="bullet"/>
      <w:lvlText w:val=""/>
      <w:lvlJc w:val="left"/>
      <w:pPr>
        <w:ind w:left="2430" w:hanging="360"/>
      </w:pPr>
      <w:rPr>
        <w:rFonts w:ascii="Wingdings" w:hAnsi="Wingdings" w:hint="default"/>
      </w:rPr>
    </w:lvl>
    <w:lvl w:ilvl="3" w:tplc="04090001" w:tentative="1">
      <w:start w:val="1"/>
      <w:numFmt w:val="bullet"/>
      <w:lvlText w:val=""/>
      <w:lvlJc w:val="left"/>
      <w:pPr>
        <w:ind w:left="3150" w:hanging="360"/>
      </w:pPr>
      <w:rPr>
        <w:rFonts w:ascii="Symbol" w:hAnsi="Symbol" w:hint="default"/>
      </w:rPr>
    </w:lvl>
    <w:lvl w:ilvl="4" w:tplc="04090003" w:tentative="1">
      <w:start w:val="1"/>
      <w:numFmt w:val="bullet"/>
      <w:lvlText w:val="o"/>
      <w:lvlJc w:val="left"/>
      <w:pPr>
        <w:ind w:left="3870" w:hanging="360"/>
      </w:pPr>
      <w:rPr>
        <w:rFonts w:ascii="Courier New" w:hAnsi="Courier New" w:cs="Courier New" w:hint="default"/>
      </w:rPr>
    </w:lvl>
    <w:lvl w:ilvl="5" w:tplc="04090005" w:tentative="1">
      <w:start w:val="1"/>
      <w:numFmt w:val="bullet"/>
      <w:lvlText w:val=""/>
      <w:lvlJc w:val="left"/>
      <w:pPr>
        <w:ind w:left="4590" w:hanging="360"/>
      </w:pPr>
      <w:rPr>
        <w:rFonts w:ascii="Wingdings" w:hAnsi="Wingdings" w:hint="default"/>
      </w:rPr>
    </w:lvl>
    <w:lvl w:ilvl="6" w:tplc="04090001" w:tentative="1">
      <w:start w:val="1"/>
      <w:numFmt w:val="bullet"/>
      <w:lvlText w:val=""/>
      <w:lvlJc w:val="left"/>
      <w:pPr>
        <w:ind w:left="5310" w:hanging="360"/>
      </w:pPr>
      <w:rPr>
        <w:rFonts w:ascii="Symbol" w:hAnsi="Symbol" w:hint="default"/>
      </w:rPr>
    </w:lvl>
    <w:lvl w:ilvl="7" w:tplc="04090003" w:tentative="1">
      <w:start w:val="1"/>
      <w:numFmt w:val="bullet"/>
      <w:lvlText w:val="o"/>
      <w:lvlJc w:val="left"/>
      <w:pPr>
        <w:ind w:left="6030" w:hanging="360"/>
      </w:pPr>
      <w:rPr>
        <w:rFonts w:ascii="Courier New" w:hAnsi="Courier New" w:cs="Courier New" w:hint="default"/>
      </w:rPr>
    </w:lvl>
    <w:lvl w:ilvl="8" w:tplc="04090005" w:tentative="1">
      <w:start w:val="1"/>
      <w:numFmt w:val="bullet"/>
      <w:lvlText w:val=""/>
      <w:lvlJc w:val="left"/>
      <w:pPr>
        <w:ind w:left="6750" w:hanging="360"/>
      </w:pPr>
      <w:rPr>
        <w:rFonts w:ascii="Wingdings" w:hAnsi="Wingdings" w:hint="default"/>
      </w:rPr>
    </w:lvl>
  </w:abstractNum>
  <w:abstractNum w:abstractNumId="26" w15:restartNumberingAfterBreak="0">
    <w:nsid w:val="537C0FC1"/>
    <w:multiLevelType w:val="hybridMultilevel"/>
    <w:tmpl w:val="347C02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88F1E72"/>
    <w:multiLevelType w:val="hybridMultilevel"/>
    <w:tmpl w:val="415831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EC03809"/>
    <w:multiLevelType w:val="hybridMultilevel"/>
    <w:tmpl w:val="D17E49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130345B"/>
    <w:multiLevelType w:val="hybridMultilevel"/>
    <w:tmpl w:val="6520D35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0" w15:restartNumberingAfterBreak="0">
    <w:nsid w:val="63C372C7"/>
    <w:multiLevelType w:val="hybridMultilevel"/>
    <w:tmpl w:val="02D281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4113B88"/>
    <w:multiLevelType w:val="hybridMultilevel"/>
    <w:tmpl w:val="3B5A66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72848D7"/>
    <w:multiLevelType w:val="hybridMultilevel"/>
    <w:tmpl w:val="4734F26C"/>
    <w:lvl w:ilvl="0" w:tplc="04090001">
      <w:start w:val="1"/>
      <w:numFmt w:val="bullet"/>
      <w:lvlText w:val=""/>
      <w:lvlJc w:val="left"/>
      <w:pPr>
        <w:ind w:left="990" w:hanging="360"/>
      </w:pPr>
      <w:rPr>
        <w:rFonts w:ascii="Symbol" w:hAnsi="Symbol" w:hint="default"/>
      </w:rPr>
    </w:lvl>
    <w:lvl w:ilvl="1" w:tplc="04090003" w:tentative="1">
      <w:start w:val="1"/>
      <w:numFmt w:val="bullet"/>
      <w:lvlText w:val="o"/>
      <w:lvlJc w:val="left"/>
      <w:pPr>
        <w:ind w:left="1710" w:hanging="360"/>
      </w:pPr>
      <w:rPr>
        <w:rFonts w:ascii="Courier New" w:hAnsi="Courier New" w:cs="Courier New" w:hint="default"/>
      </w:rPr>
    </w:lvl>
    <w:lvl w:ilvl="2" w:tplc="04090005" w:tentative="1">
      <w:start w:val="1"/>
      <w:numFmt w:val="bullet"/>
      <w:lvlText w:val=""/>
      <w:lvlJc w:val="left"/>
      <w:pPr>
        <w:ind w:left="2430" w:hanging="360"/>
      </w:pPr>
      <w:rPr>
        <w:rFonts w:ascii="Wingdings" w:hAnsi="Wingdings" w:hint="default"/>
      </w:rPr>
    </w:lvl>
    <w:lvl w:ilvl="3" w:tplc="04090001" w:tentative="1">
      <w:start w:val="1"/>
      <w:numFmt w:val="bullet"/>
      <w:lvlText w:val=""/>
      <w:lvlJc w:val="left"/>
      <w:pPr>
        <w:ind w:left="3150" w:hanging="360"/>
      </w:pPr>
      <w:rPr>
        <w:rFonts w:ascii="Symbol" w:hAnsi="Symbol" w:hint="default"/>
      </w:rPr>
    </w:lvl>
    <w:lvl w:ilvl="4" w:tplc="04090003" w:tentative="1">
      <w:start w:val="1"/>
      <w:numFmt w:val="bullet"/>
      <w:lvlText w:val="o"/>
      <w:lvlJc w:val="left"/>
      <w:pPr>
        <w:ind w:left="3870" w:hanging="360"/>
      </w:pPr>
      <w:rPr>
        <w:rFonts w:ascii="Courier New" w:hAnsi="Courier New" w:cs="Courier New" w:hint="default"/>
      </w:rPr>
    </w:lvl>
    <w:lvl w:ilvl="5" w:tplc="04090005" w:tentative="1">
      <w:start w:val="1"/>
      <w:numFmt w:val="bullet"/>
      <w:lvlText w:val=""/>
      <w:lvlJc w:val="left"/>
      <w:pPr>
        <w:ind w:left="4590" w:hanging="360"/>
      </w:pPr>
      <w:rPr>
        <w:rFonts w:ascii="Wingdings" w:hAnsi="Wingdings" w:hint="default"/>
      </w:rPr>
    </w:lvl>
    <w:lvl w:ilvl="6" w:tplc="04090001" w:tentative="1">
      <w:start w:val="1"/>
      <w:numFmt w:val="bullet"/>
      <w:lvlText w:val=""/>
      <w:lvlJc w:val="left"/>
      <w:pPr>
        <w:ind w:left="5310" w:hanging="360"/>
      </w:pPr>
      <w:rPr>
        <w:rFonts w:ascii="Symbol" w:hAnsi="Symbol" w:hint="default"/>
      </w:rPr>
    </w:lvl>
    <w:lvl w:ilvl="7" w:tplc="04090003" w:tentative="1">
      <w:start w:val="1"/>
      <w:numFmt w:val="bullet"/>
      <w:lvlText w:val="o"/>
      <w:lvlJc w:val="left"/>
      <w:pPr>
        <w:ind w:left="6030" w:hanging="360"/>
      </w:pPr>
      <w:rPr>
        <w:rFonts w:ascii="Courier New" w:hAnsi="Courier New" w:cs="Courier New" w:hint="default"/>
      </w:rPr>
    </w:lvl>
    <w:lvl w:ilvl="8" w:tplc="04090005" w:tentative="1">
      <w:start w:val="1"/>
      <w:numFmt w:val="bullet"/>
      <w:lvlText w:val=""/>
      <w:lvlJc w:val="left"/>
      <w:pPr>
        <w:ind w:left="6750" w:hanging="360"/>
      </w:pPr>
      <w:rPr>
        <w:rFonts w:ascii="Wingdings" w:hAnsi="Wingdings" w:hint="default"/>
      </w:rPr>
    </w:lvl>
  </w:abstractNum>
  <w:abstractNum w:abstractNumId="33" w15:restartNumberingAfterBreak="0">
    <w:nsid w:val="6DEE14B1"/>
    <w:multiLevelType w:val="multilevel"/>
    <w:tmpl w:val="E8FCA1A8"/>
    <w:lvl w:ilvl="0">
      <w:start w:val="1"/>
      <w:numFmt w:val="bullet"/>
      <w:lvlText w:val=""/>
      <w:lvlJc w:val="left"/>
      <w:pPr>
        <w:ind w:left="720" w:hanging="360"/>
      </w:pPr>
      <w:rPr>
        <w:rFonts w:ascii="Symbol" w:hAnsi="Symbol"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4" w15:restartNumberingAfterBreak="0">
    <w:nsid w:val="6F1D09B5"/>
    <w:multiLevelType w:val="hybridMultilevel"/>
    <w:tmpl w:val="F1CA842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5"/>
  </w:num>
  <w:num w:numId="3">
    <w:abstractNumId w:val="34"/>
  </w:num>
  <w:num w:numId="4">
    <w:abstractNumId w:val="9"/>
  </w:num>
  <w:num w:numId="5">
    <w:abstractNumId w:val="2"/>
  </w:num>
  <w:num w:numId="6">
    <w:abstractNumId w:val="28"/>
  </w:num>
  <w:num w:numId="7">
    <w:abstractNumId w:val="1"/>
  </w:num>
  <w:num w:numId="8">
    <w:abstractNumId w:val="10"/>
  </w:num>
  <w:num w:numId="9">
    <w:abstractNumId w:val="33"/>
  </w:num>
  <w:num w:numId="10">
    <w:abstractNumId w:val="23"/>
  </w:num>
  <w:num w:numId="11">
    <w:abstractNumId w:val="32"/>
  </w:num>
  <w:num w:numId="12">
    <w:abstractNumId w:val="7"/>
  </w:num>
  <w:num w:numId="13">
    <w:abstractNumId w:val="0"/>
  </w:num>
  <w:num w:numId="14">
    <w:abstractNumId w:val="14"/>
  </w:num>
  <w:num w:numId="15">
    <w:abstractNumId w:val="25"/>
  </w:num>
  <w:num w:numId="16">
    <w:abstractNumId w:val="20"/>
  </w:num>
  <w:num w:numId="17">
    <w:abstractNumId w:val="4"/>
  </w:num>
  <w:num w:numId="18">
    <w:abstractNumId w:val="17"/>
  </w:num>
  <w:num w:numId="19">
    <w:abstractNumId w:val="27"/>
  </w:num>
  <w:num w:numId="20">
    <w:abstractNumId w:val="12"/>
  </w:num>
  <w:num w:numId="21">
    <w:abstractNumId w:val="31"/>
  </w:num>
  <w:num w:numId="22">
    <w:abstractNumId w:val="21"/>
  </w:num>
  <w:num w:numId="23">
    <w:abstractNumId w:val="6"/>
  </w:num>
  <w:num w:numId="24">
    <w:abstractNumId w:val="19"/>
  </w:num>
  <w:num w:numId="25">
    <w:abstractNumId w:val="26"/>
  </w:num>
  <w:num w:numId="26">
    <w:abstractNumId w:val="30"/>
  </w:num>
  <w:num w:numId="27">
    <w:abstractNumId w:val="22"/>
  </w:num>
  <w:num w:numId="28">
    <w:abstractNumId w:val="8"/>
  </w:num>
  <w:num w:numId="29">
    <w:abstractNumId w:val="13"/>
  </w:num>
  <w:num w:numId="30">
    <w:abstractNumId w:val="24"/>
  </w:num>
  <w:num w:numId="31">
    <w:abstractNumId w:val="11"/>
  </w:num>
  <w:num w:numId="32">
    <w:abstractNumId w:val="16"/>
  </w:num>
  <w:num w:numId="33">
    <w:abstractNumId w:val="18"/>
  </w:num>
  <w:num w:numId="34">
    <w:abstractNumId w:val="15"/>
  </w:num>
  <w:num w:numId="35">
    <w:abstractNumId w:val="2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writeProtection w:recommended="1" w:cryptProviderType="rsaFull" w:cryptAlgorithmClass="hash" w:cryptAlgorithmType="typeAny" w:cryptAlgorithmSid="4" w:cryptSpinCount="100000" w:hash="2CDLn7nti+ekWXgc9xSOya9h5tY=" w:salt="Kd4omPmWzXt+1JSOhBfBuQ=="/>
  <w:zoom w:percent="100"/>
  <w:proofState w:spelling="clean" w:grammar="clean"/>
  <w:defaultTabStop w:val="720"/>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FE7482"/>
    <w:rsid w:val="00000E78"/>
    <w:rsid w:val="00006AED"/>
    <w:rsid w:val="000212B4"/>
    <w:rsid w:val="000243AC"/>
    <w:rsid w:val="0003378A"/>
    <w:rsid w:val="000362A4"/>
    <w:rsid w:val="00054881"/>
    <w:rsid w:val="00054BC4"/>
    <w:rsid w:val="000713FB"/>
    <w:rsid w:val="0008430D"/>
    <w:rsid w:val="00090654"/>
    <w:rsid w:val="000B005A"/>
    <w:rsid w:val="000B0F94"/>
    <w:rsid w:val="000B5575"/>
    <w:rsid w:val="000E028F"/>
    <w:rsid w:val="000E0360"/>
    <w:rsid w:val="000E197A"/>
    <w:rsid w:val="000E37B1"/>
    <w:rsid w:val="000E72F5"/>
    <w:rsid w:val="00105541"/>
    <w:rsid w:val="001071F8"/>
    <w:rsid w:val="00110A54"/>
    <w:rsid w:val="00112DF2"/>
    <w:rsid w:val="00113F7C"/>
    <w:rsid w:val="00123706"/>
    <w:rsid w:val="00133C4D"/>
    <w:rsid w:val="0013510A"/>
    <w:rsid w:val="00137F21"/>
    <w:rsid w:val="00142977"/>
    <w:rsid w:val="00146C9D"/>
    <w:rsid w:val="0016525D"/>
    <w:rsid w:val="00170C80"/>
    <w:rsid w:val="00183C33"/>
    <w:rsid w:val="00186B29"/>
    <w:rsid w:val="001A3A44"/>
    <w:rsid w:val="001A781D"/>
    <w:rsid w:val="001C3A01"/>
    <w:rsid w:val="001D11FD"/>
    <w:rsid w:val="00203044"/>
    <w:rsid w:val="00204B45"/>
    <w:rsid w:val="00222A04"/>
    <w:rsid w:val="00223E99"/>
    <w:rsid w:val="00232652"/>
    <w:rsid w:val="0023743E"/>
    <w:rsid w:val="00240196"/>
    <w:rsid w:val="00256F66"/>
    <w:rsid w:val="0025759B"/>
    <w:rsid w:val="0028088E"/>
    <w:rsid w:val="00286B43"/>
    <w:rsid w:val="00297C22"/>
    <w:rsid w:val="002A13FE"/>
    <w:rsid w:val="002E149C"/>
    <w:rsid w:val="002E3790"/>
    <w:rsid w:val="002F5417"/>
    <w:rsid w:val="002F6D47"/>
    <w:rsid w:val="0030271A"/>
    <w:rsid w:val="003034CA"/>
    <w:rsid w:val="0035533A"/>
    <w:rsid w:val="003574CF"/>
    <w:rsid w:val="003608EC"/>
    <w:rsid w:val="003917E5"/>
    <w:rsid w:val="003B42C6"/>
    <w:rsid w:val="003E70AF"/>
    <w:rsid w:val="003F2C39"/>
    <w:rsid w:val="00405E7D"/>
    <w:rsid w:val="00415820"/>
    <w:rsid w:val="004270DC"/>
    <w:rsid w:val="0043423A"/>
    <w:rsid w:val="00435329"/>
    <w:rsid w:val="00442B88"/>
    <w:rsid w:val="004469C6"/>
    <w:rsid w:val="004515C7"/>
    <w:rsid w:val="00461603"/>
    <w:rsid w:val="00473330"/>
    <w:rsid w:val="004B1F9D"/>
    <w:rsid w:val="004E4692"/>
    <w:rsid w:val="004E4C75"/>
    <w:rsid w:val="004F1161"/>
    <w:rsid w:val="004F2E74"/>
    <w:rsid w:val="0050266F"/>
    <w:rsid w:val="005126DD"/>
    <w:rsid w:val="00533248"/>
    <w:rsid w:val="00554109"/>
    <w:rsid w:val="00561DB8"/>
    <w:rsid w:val="00575D60"/>
    <w:rsid w:val="0057792D"/>
    <w:rsid w:val="0058744B"/>
    <w:rsid w:val="0059145C"/>
    <w:rsid w:val="005A56CA"/>
    <w:rsid w:val="005E55E9"/>
    <w:rsid w:val="005E57B8"/>
    <w:rsid w:val="005E5FCD"/>
    <w:rsid w:val="005F74B4"/>
    <w:rsid w:val="00611096"/>
    <w:rsid w:val="006514CF"/>
    <w:rsid w:val="0065616A"/>
    <w:rsid w:val="00656342"/>
    <w:rsid w:val="00675CC6"/>
    <w:rsid w:val="00676A6F"/>
    <w:rsid w:val="0068048F"/>
    <w:rsid w:val="00686120"/>
    <w:rsid w:val="00687922"/>
    <w:rsid w:val="006B1C51"/>
    <w:rsid w:val="006B2D44"/>
    <w:rsid w:val="006B43B4"/>
    <w:rsid w:val="006D52B8"/>
    <w:rsid w:val="006E2F28"/>
    <w:rsid w:val="007134AA"/>
    <w:rsid w:val="0071484A"/>
    <w:rsid w:val="0074067F"/>
    <w:rsid w:val="0075014B"/>
    <w:rsid w:val="007508A8"/>
    <w:rsid w:val="00767BD0"/>
    <w:rsid w:val="00774911"/>
    <w:rsid w:val="007754B7"/>
    <w:rsid w:val="007A4B4A"/>
    <w:rsid w:val="007B0913"/>
    <w:rsid w:val="007B677E"/>
    <w:rsid w:val="007E4E9C"/>
    <w:rsid w:val="00826407"/>
    <w:rsid w:val="0083057C"/>
    <w:rsid w:val="00864CEA"/>
    <w:rsid w:val="008669F3"/>
    <w:rsid w:val="008835B1"/>
    <w:rsid w:val="00897164"/>
    <w:rsid w:val="008A0A89"/>
    <w:rsid w:val="008A3715"/>
    <w:rsid w:val="008F05B9"/>
    <w:rsid w:val="00906600"/>
    <w:rsid w:val="00907BE0"/>
    <w:rsid w:val="009105EF"/>
    <w:rsid w:val="00910AA8"/>
    <w:rsid w:val="00924856"/>
    <w:rsid w:val="00982FC9"/>
    <w:rsid w:val="00987BDD"/>
    <w:rsid w:val="0099159C"/>
    <w:rsid w:val="00997A26"/>
    <w:rsid w:val="009A497D"/>
    <w:rsid w:val="009B1B38"/>
    <w:rsid w:val="009B2890"/>
    <w:rsid w:val="009D48D2"/>
    <w:rsid w:val="00A0108A"/>
    <w:rsid w:val="00A06867"/>
    <w:rsid w:val="00A143EF"/>
    <w:rsid w:val="00A17BF2"/>
    <w:rsid w:val="00A74A7E"/>
    <w:rsid w:val="00A82116"/>
    <w:rsid w:val="00A83F45"/>
    <w:rsid w:val="00AD4F57"/>
    <w:rsid w:val="00AE6C97"/>
    <w:rsid w:val="00B14FDC"/>
    <w:rsid w:val="00B175D6"/>
    <w:rsid w:val="00B348C6"/>
    <w:rsid w:val="00B41290"/>
    <w:rsid w:val="00B51B3A"/>
    <w:rsid w:val="00B62394"/>
    <w:rsid w:val="00B92127"/>
    <w:rsid w:val="00B9771A"/>
    <w:rsid w:val="00BA14BC"/>
    <w:rsid w:val="00BA20F1"/>
    <w:rsid w:val="00BA47A2"/>
    <w:rsid w:val="00BB17E8"/>
    <w:rsid w:val="00BC2C7F"/>
    <w:rsid w:val="00BC4B97"/>
    <w:rsid w:val="00BD3559"/>
    <w:rsid w:val="00BD37A5"/>
    <w:rsid w:val="00BF5210"/>
    <w:rsid w:val="00C30F50"/>
    <w:rsid w:val="00C377D2"/>
    <w:rsid w:val="00C45A95"/>
    <w:rsid w:val="00C47D10"/>
    <w:rsid w:val="00C63C2A"/>
    <w:rsid w:val="00C72CC5"/>
    <w:rsid w:val="00CB3A4B"/>
    <w:rsid w:val="00CC0B66"/>
    <w:rsid w:val="00CC16CF"/>
    <w:rsid w:val="00CD35E3"/>
    <w:rsid w:val="00CE205D"/>
    <w:rsid w:val="00CF325F"/>
    <w:rsid w:val="00D021A6"/>
    <w:rsid w:val="00D26A9F"/>
    <w:rsid w:val="00D278B1"/>
    <w:rsid w:val="00D60171"/>
    <w:rsid w:val="00D700B4"/>
    <w:rsid w:val="00D714D4"/>
    <w:rsid w:val="00D72E14"/>
    <w:rsid w:val="00DA1E3E"/>
    <w:rsid w:val="00DB29CA"/>
    <w:rsid w:val="00DB3558"/>
    <w:rsid w:val="00DB5F30"/>
    <w:rsid w:val="00DC7E88"/>
    <w:rsid w:val="00DD2E3C"/>
    <w:rsid w:val="00DD5797"/>
    <w:rsid w:val="00DF5F9E"/>
    <w:rsid w:val="00E0585C"/>
    <w:rsid w:val="00E1334B"/>
    <w:rsid w:val="00E30353"/>
    <w:rsid w:val="00E430A9"/>
    <w:rsid w:val="00E63B3B"/>
    <w:rsid w:val="00E64C94"/>
    <w:rsid w:val="00E744B2"/>
    <w:rsid w:val="00E96F8E"/>
    <w:rsid w:val="00EA1D7E"/>
    <w:rsid w:val="00EB4BB1"/>
    <w:rsid w:val="00ED3850"/>
    <w:rsid w:val="00EE0C77"/>
    <w:rsid w:val="00F00FD7"/>
    <w:rsid w:val="00F33B1D"/>
    <w:rsid w:val="00F538BF"/>
    <w:rsid w:val="00F579F5"/>
    <w:rsid w:val="00F7450E"/>
    <w:rsid w:val="00F76C39"/>
    <w:rsid w:val="00F8199D"/>
    <w:rsid w:val="00F833F4"/>
    <w:rsid w:val="00F90C36"/>
    <w:rsid w:val="00FB259F"/>
    <w:rsid w:val="00FD0049"/>
    <w:rsid w:val="00FE748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41136801"/>
  <w15:docId w15:val="{50A7E5ED-5961-4DCC-B82A-4E4015245E4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FB259F"/>
  </w:style>
  <w:style w:type="paragraph" w:styleId="Heading1">
    <w:name w:val="heading 1"/>
    <w:basedOn w:val="Normal"/>
    <w:next w:val="Normal"/>
    <w:link w:val="Heading1Char"/>
    <w:uiPriority w:val="9"/>
    <w:qFormat/>
    <w:rsid w:val="007B0913"/>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7B0913"/>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7B0913"/>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FE7482"/>
    <w:pPr>
      <w:autoSpaceDE w:val="0"/>
      <w:autoSpaceDN w:val="0"/>
      <w:adjustRightInd w:val="0"/>
      <w:spacing w:after="0" w:line="240" w:lineRule="auto"/>
    </w:pPr>
    <w:rPr>
      <w:rFonts w:ascii="Arial" w:hAnsi="Arial" w:cs="Arial"/>
      <w:color w:val="000000"/>
      <w:sz w:val="24"/>
      <w:szCs w:val="24"/>
    </w:rPr>
  </w:style>
  <w:style w:type="paragraph" w:styleId="Header">
    <w:name w:val="header"/>
    <w:basedOn w:val="Normal"/>
    <w:link w:val="HeaderChar"/>
    <w:uiPriority w:val="99"/>
    <w:unhideWhenUsed/>
    <w:rsid w:val="00FE7482"/>
    <w:pPr>
      <w:tabs>
        <w:tab w:val="center" w:pos="4680"/>
        <w:tab w:val="right" w:pos="9360"/>
      </w:tabs>
      <w:spacing w:after="0" w:line="240" w:lineRule="auto"/>
    </w:pPr>
  </w:style>
  <w:style w:type="character" w:customStyle="1" w:styleId="HeaderChar">
    <w:name w:val="Header Char"/>
    <w:basedOn w:val="DefaultParagraphFont"/>
    <w:link w:val="Header"/>
    <w:uiPriority w:val="99"/>
    <w:rsid w:val="00FE7482"/>
  </w:style>
  <w:style w:type="paragraph" w:styleId="Footer">
    <w:name w:val="footer"/>
    <w:basedOn w:val="Normal"/>
    <w:link w:val="FooterChar"/>
    <w:uiPriority w:val="99"/>
    <w:unhideWhenUsed/>
    <w:rsid w:val="00FE7482"/>
    <w:pPr>
      <w:tabs>
        <w:tab w:val="center" w:pos="4680"/>
        <w:tab w:val="right" w:pos="9360"/>
      </w:tabs>
      <w:spacing w:after="0" w:line="240" w:lineRule="auto"/>
    </w:pPr>
  </w:style>
  <w:style w:type="character" w:customStyle="1" w:styleId="FooterChar">
    <w:name w:val="Footer Char"/>
    <w:basedOn w:val="DefaultParagraphFont"/>
    <w:link w:val="Footer"/>
    <w:uiPriority w:val="99"/>
    <w:rsid w:val="00FE7482"/>
  </w:style>
  <w:style w:type="paragraph" w:styleId="ListParagraph">
    <w:name w:val="List Paragraph"/>
    <w:basedOn w:val="Normal"/>
    <w:uiPriority w:val="34"/>
    <w:qFormat/>
    <w:rsid w:val="00DB29CA"/>
    <w:pPr>
      <w:ind w:left="720"/>
      <w:contextualSpacing/>
    </w:pPr>
  </w:style>
  <w:style w:type="paragraph" w:customStyle="1" w:styleId="ANormal">
    <w:name w:val="ANormal"/>
    <w:basedOn w:val="Normal"/>
    <w:rsid w:val="00DB29CA"/>
    <w:pPr>
      <w:spacing w:after="0" w:line="240" w:lineRule="auto"/>
      <w:ind w:left="1440"/>
    </w:pPr>
    <w:rPr>
      <w:rFonts w:ascii="Times New Roman" w:eastAsia="Times New Roman" w:hAnsi="Times New Roman" w:cs="Times New Roman"/>
      <w:bCs/>
      <w:sz w:val="24"/>
      <w:szCs w:val="24"/>
    </w:rPr>
  </w:style>
  <w:style w:type="paragraph" w:customStyle="1" w:styleId="Style0">
    <w:name w:val="Style0"/>
    <w:rsid w:val="000B005A"/>
    <w:pPr>
      <w:autoSpaceDE w:val="0"/>
      <w:autoSpaceDN w:val="0"/>
      <w:adjustRightInd w:val="0"/>
      <w:spacing w:after="0" w:line="240" w:lineRule="auto"/>
    </w:pPr>
    <w:rPr>
      <w:rFonts w:ascii="Arial" w:eastAsia="Times New Roman" w:hAnsi="Arial" w:cs="Times New Roman"/>
      <w:sz w:val="24"/>
      <w:szCs w:val="24"/>
    </w:rPr>
  </w:style>
  <w:style w:type="paragraph" w:styleId="BodyTextIndent">
    <w:name w:val="Body Text Indent"/>
    <w:basedOn w:val="Normal"/>
    <w:link w:val="BodyTextIndentChar"/>
    <w:uiPriority w:val="99"/>
    <w:unhideWhenUsed/>
    <w:rsid w:val="00987BDD"/>
    <w:pPr>
      <w:spacing w:after="120" w:line="240" w:lineRule="auto"/>
      <w:ind w:left="360"/>
    </w:pPr>
    <w:rPr>
      <w:rFonts w:ascii="Times New Roman" w:eastAsia="Times New Roman" w:hAnsi="Times New Roman" w:cs="Times New Roman"/>
      <w:sz w:val="24"/>
      <w:szCs w:val="24"/>
    </w:rPr>
  </w:style>
  <w:style w:type="character" w:customStyle="1" w:styleId="BodyTextIndentChar">
    <w:name w:val="Body Text Indent Char"/>
    <w:basedOn w:val="DefaultParagraphFont"/>
    <w:link w:val="BodyTextIndent"/>
    <w:uiPriority w:val="99"/>
    <w:rsid w:val="00987BDD"/>
    <w:rPr>
      <w:rFonts w:ascii="Times New Roman" w:eastAsia="Times New Roman" w:hAnsi="Times New Roman" w:cs="Times New Roman"/>
      <w:sz w:val="24"/>
      <w:szCs w:val="24"/>
    </w:rPr>
  </w:style>
  <w:style w:type="character" w:styleId="Hyperlink">
    <w:name w:val="Hyperlink"/>
    <w:basedOn w:val="DefaultParagraphFont"/>
    <w:uiPriority w:val="99"/>
    <w:unhideWhenUsed/>
    <w:rsid w:val="00987BDD"/>
    <w:rPr>
      <w:color w:val="0000FF" w:themeColor="hyperlink"/>
      <w:u w:val="single"/>
    </w:rPr>
  </w:style>
  <w:style w:type="character" w:styleId="FollowedHyperlink">
    <w:name w:val="FollowedHyperlink"/>
    <w:basedOn w:val="DefaultParagraphFont"/>
    <w:uiPriority w:val="99"/>
    <w:semiHidden/>
    <w:unhideWhenUsed/>
    <w:rsid w:val="00E63B3B"/>
    <w:rPr>
      <w:color w:val="800080" w:themeColor="followedHyperlink"/>
      <w:u w:val="single"/>
    </w:rPr>
  </w:style>
  <w:style w:type="character" w:customStyle="1" w:styleId="Heading1Char">
    <w:name w:val="Heading 1 Char"/>
    <w:basedOn w:val="DefaultParagraphFont"/>
    <w:link w:val="Heading1"/>
    <w:uiPriority w:val="9"/>
    <w:rsid w:val="007B0913"/>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sid w:val="007B0913"/>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7B0913"/>
    <w:rPr>
      <w:rFonts w:asciiTheme="majorHAnsi" w:eastAsiaTheme="majorEastAsia" w:hAnsiTheme="majorHAnsi" w:cstheme="majorBidi"/>
      <w:b/>
      <w:bCs/>
      <w:color w:val="4F81BD" w:themeColor="accent1"/>
    </w:rPr>
  </w:style>
  <w:style w:type="paragraph" w:styleId="TOCHeading">
    <w:name w:val="TOC Heading"/>
    <w:basedOn w:val="Heading1"/>
    <w:next w:val="Normal"/>
    <w:uiPriority w:val="39"/>
    <w:unhideWhenUsed/>
    <w:qFormat/>
    <w:rsid w:val="00C45A95"/>
    <w:pPr>
      <w:outlineLvl w:val="9"/>
    </w:pPr>
    <w:rPr>
      <w:lang w:eastAsia="ja-JP"/>
    </w:rPr>
  </w:style>
  <w:style w:type="paragraph" w:styleId="TOC2">
    <w:name w:val="toc 2"/>
    <w:basedOn w:val="Normal"/>
    <w:next w:val="Normal"/>
    <w:autoRedefine/>
    <w:uiPriority w:val="39"/>
    <w:unhideWhenUsed/>
    <w:rsid w:val="00C45A95"/>
    <w:pPr>
      <w:spacing w:after="100"/>
      <w:ind w:left="220"/>
    </w:pPr>
  </w:style>
  <w:style w:type="paragraph" w:styleId="BalloonText">
    <w:name w:val="Balloon Text"/>
    <w:basedOn w:val="Normal"/>
    <w:link w:val="BalloonTextChar"/>
    <w:uiPriority w:val="99"/>
    <w:semiHidden/>
    <w:unhideWhenUsed/>
    <w:rsid w:val="00222A0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222A04"/>
    <w:rPr>
      <w:rFonts w:ascii="Tahoma" w:hAnsi="Tahoma" w:cs="Tahoma"/>
      <w:sz w:val="16"/>
      <w:szCs w:val="16"/>
    </w:rPr>
  </w:style>
  <w:style w:type="paragraph" w:styleId="TOC1">
    <w:name w:val="toc 1"/>
    <w:basedOn w:val="Normal"/>
    <w:next w:val="Normal"/>
    <w:autoRedefine/>
    <w:uiPriority w:val="39"/>
    <w:unhideWhenUsed/>
    <w:rsid w:val="00B175D6"/>
    <w:pPr>
      <w:spacing w:after="10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22369290">
      <w:bodyDiv w:val="1"/>
      <w:marLeft w:val="0"/>
      <w:marRight w:val="0"/>
      <w:marTop w:val="0"/>
      <w:marBottom w:val="0"/>
      <w:divBdr>
        <w:top w:val="none" w:sz="0" w:space="0" w:color="auto"/>
        <w:left w:val="none" w:sz="0" w:space="0" w:color="auto"/>
        <w:bottom w:val="none" w:sz="0" w:space="0" w:color="auto"/>
        <w:right w:val="none" w:sz="0" w:space="0" w:color="auto"/>
      </w:divBdr>
    </w:div>
    <w:div w:id="19367869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3.xml"/><Relationship Id="rId18" Type="http://schemas.openxmlformats.org/officeDocument/2006/relationships/header" Target="header8.xml"/><Relationship Id="rId26" Type="http://schemas.openxmlformats.org/officeDocument/2006/relationships/header" Target="header16.xml"/><Relationship Id="rId39" Type="http://schemas.openxmlformats.org/officeDocument/2006/relationships/header" Target="header29.xml"/><Relationship Id="rId21" Type="http://schemas.openxmlformats.org/officeDocument/2006/relationships/header" Target="header11.xml"/><Relationship Id="rId34" Type="http://schemas.openxmlformats.org/officeDocument/2006/relationships/header" Target="header24.xml"/><Relationship Id="rId42" Type="http://schemas.openxmlformats.org/officeDocument/2006/relationships/fontTable" Target="fontTable.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eader" Target="header6.xml"/><Relationship Id="rId29" Type="http://schemas.openxmlformats.org/officeDocument/2006/relationships/header" Target="header19.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24" Type="http://schemas.openxmlformats.org/officeDocument/2006/relationships/header" Target="header14.xml"/><Relationship Id="rId32" Type="http://schemas.openxmlformats.org/officeDocument/2006/relationships/header" Target="header22.xml"/><Relationship Id="rId37" Type="http://schemas.openxmlformats.org/officeDocument/2006/relationships/header" Target="header27.xml"/><Relationship Id="rId40" Type="http://schemas.openxmlformats.org/officeDocument/2006/relationships/header" Target="header30.xml"/><Relationship Id="rId45" Type="http://schemas.openxmlformats.org/officeDocument/2006/relationships/customXml" Target="../customXml/item3.xml"/><Relationship Id="rId5" Type="http://schemas.openxmlformats.org/officeDocument/2006/relationships/webSettings" Target="webSettings.xml"/><Relationship Id="rId15" Type="http://schemas.openxmlformats.org/officeDocument/2006/relationships/header" Target="header5.xml"/><Relationship Id="rId23" Type="http://schemas.openxmlformats.org/officeDocument/2006/relationships/header" Target="header13.xml"/><Relationship Id="rId28" Type="http://schemas.openxmlformats.org/officeDocument/2006/relationships/header" Target="header18.xml"/><Relationship Id="rId36" Type="http://schemas.openxmlformats.org/officeDocument/2006/relationships/header" Target="header26.xml"/><Relationship Id="rId10" Type="http://schemas.openxmlformats.org/officeDocument/2006/relationships/footer" Target="footer1.xml"/><Relationship Id="rId19" Type="http://schemas.openxmlformats.org/officeDocument/2006/relationships/header" Target="header9.xml"/><Relationship Id="rId31" Type="http://schemas.openxmlformats.org/officeDocument/2006/relationships/header" Target="header21.xml"/><Relationship Id="rId44" Type="http://schemas.openxmlformats.org/officeDocument/2006/relationships/customXml" Target="../customXml/item2.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header" Target="header4.xml"/><Relationship Id="rId22" Type="http://schemas.openxmlformats.org/officeDocument/2006/relationships/header" Target="header12.xml"/><Relationship Id="rId27" Type="http://schemas.openxmlformats.org/officeDocument/2006/relationships/header" Target="header17.xml"/><Relationship Id="rId30" Type="http://schemas.openxmlformats.org/officeDocument/2006/relationships/header" Target="header20.xml"/><Relationship Id="rId35" Type="http://schemas.openxmlformats.org/officeDocument/2006/relationships/header" Target="header25.xml"/><Relationship Id="rId43" Type="http://schemas.openxmlformats.org/officeDocument/2006/relationships/theme" Target="theme/theme1.xml"/><Relationship Id="rId8" Type="http://schemas.openxmlformats.org/officeDocument/2006/relationships/image" Target="media/image1.jpeg"/><Relationship Id="rId3" Type="http://schemas.openxmlformats.org/officeDocument/2006/relationships/styles" Target="styles.xml"/><Relationship Id="rId12" Type="http://schemas.openxmlformats.org/officeDocument/2006/relationships/header" Target="header2.xml"/><Relationship Id="rId17" Type="http://schemas.openxmlformats.org/officeDocument/2006/relationships/header" Target="header7.xml"/><Relationship Id="rId25" Type="http://schemas.openxmlformats.org/officeDocument/2006/relationships/header" Target="header15.xml"/><Relationship Id="rId33" Type="http://schemas.openxmlformats.org/officeDocument/2006/relationships/header" Target="header23.xml"/><Relationship Id="rId38" Type="http://schemas.openxmlformats.org/officeDocument/2006/relationships/header" Target="header28.xml"/><Relationship Id="rId46" Type="http://schemas.openxmlformats.org/officeDocument/2006/relationships/customXml" Target="../customXml/item4.xml"/><Relationship Id="rId20" Type="http://schemas.openxmlformats.org/officeDocument/2006/relationships/header" Target="header10.xml"/><Relationship Id="rId41" Type="http://schemas.openxmlformats.org/officeDocument/2006/relationships/header" Target="header3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FE8491DE3A9594BA594204248916B6B" ma:contentTypeVersion="14" ma:contentTypeDescription="Create a new document." ma:contentTypeScope="" ma:versionID="a5f288a98ccf4c73c6c3175bb8300842">
  <xsd:schema xmlns:xsd="http://www.w3.org/2001/XMLSchema" xmlns:xs="http://www.w3.org/2001/XMLSchema" xmlns:p="http://schemas.microsoft.com/office/2006/metadata/properties" xmlns:ns1="http://schemas.microsoft.com/sharepoint/v3" xmlns:ns2="85aa799c-9193-4f37-a1dd-d313431f33d1" targetNamespace="http://schemas.microsoft.com/office/2006/metadata/properties" ma:root="true" ma:fieldsID="863aba9346b7f1b20d3ea68e85a1021b" ns1:_="" ns2:_="">
    <xsd:import namespace="http://schemas.microsoft.com/sharepoint/v3"/>
    <xsd:import namespace="85aa799c-9193-4f37-a1dd-d313431f33d1"/>
    <xsd:element name="properties">
      <xsd:complexType>
        <xsd:sequence>
          <xsd:element name="documentManagement">
            <xsd:complexType>
              <xsd:all>
                <xsd:element ref="ns1:PublishingStartDate" minOccurs="0"/>
                <xsd:element ref="ns1:PublishingExpirationDate" minOccurs="0"/>
                <xsd:element ref="ns2:TaxCatchAll" minOccurs="0"/>
                <xsd:element ref="ns2:TaxCatchAllLabel" minOccurs="0"/>
                <xsd:element ref="ns2:f0c30e1f67c144f2a930253fafdba9c2" minOccurs="0"/>
                <xsd:element ref="ns2:g61ec79288f64a9a97ca20d9757e31c3"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Scheduling Start Date" ma:internalName="PublishingStartDate">
      <xsd:simpleType>
        <xsd:restriction base="dms:Unknown"/>
      </xsd:simpleType>
    </xsd:element>
    <xsd:element name="PublishingExpirationDate" ma:index="5"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5aa799c-9193-4f37-a1dd-d313431f33d1"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f5f497dd-7ad7-4916-b4f6-5559c5285163}" ma:internalName="TaxCatchAll" ma:showField="CatchAllData"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f5f497dd-7ad7-4916-b4f6-5559c5285163}" ma:internalName="TaxCatchAllLabel" ma:readOnly="true" ma:showField="CatchAllDataLabel"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f0c30e1f67c144f2a930253fafdba9c2" ma:index="10" ma:taxonomy="true" ma:internalName="f0c30e1f67c144f2a930253fafdba9c2" ma:taxonomyFieldName="Department_x002F_Division" ma:displayName="Department/Division" ma:readOnly="false" ma:default="9;#City/County Bureau of Identification|4b558fd3-5a97-4e2c-92f8-61574d7a3fba" ma:fieldId="{f0c30e1f-67c1-44f2-a930-253fafdba9c2}" ma:taxonomyMulti="true" ma:sspId="51bc9b16-6ec8-4ed5-bff1-fe6ced801bdd" ma:termSetId="fc00f3be-2286-481b-b241-f7b3caa7cea9" ma:anchorId="00000000-0000-0000-0000-000000000000" ma:open="false" ma:isKeyword="false">
      <xsd:complexType>
        <xsd:sequence>
          <xsd:element ref="pc:Terms" minOccurs="0" maxOccurs="1"/>
        </xsd:sequence>
      </xsd:complexType>
    </xsd:element>
    <xsd:element name="g61ec79288f64a9a97ca20d9757e31c3" ma:index="11" ma:taxonomy="true" ma:internalName="g61ec79288f64a9a97ca20d9757e31c3" ma:taxonomyFieldName="Classification_x0020_Type" ma:displayName="Classification Type" ma:readOnly="false" ma:fieldId="{061ec792-88f6-4a9a-97ca-20d9757e31c3}" ma:sspId="51bc9b16-6ec8-4ed5-bff1-fe6ced801bdd" ma:termSetId="f72d2e24-2235-4dfe-aaee-6d39533a29f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f0c30e1f67c144f2a930253fafdba9c2 xmlns="85aa799c-9193-4f37-a1dd-d313431f33d1">
      <Terms xmlns="http://schemas.microsoft.com/office/infopath/2007/PartnerControls">
        <TermInfo xmlns="http://schemas.microsoft.com/office/infopath/2007/PartnerControls">
          <TermName xmlns="http://schemas.microsoft.com/office/infopath/2007/PartnerControls">City/County Bureau of Identification</TermName>
          <TermId xmlns="http://schemas.microsoft.com/office/infopath/2007/PartnerControls">4b558fd3-5a97-4e2c-92f8-61574d7a3fba</TermId>
        </TermInfo>
      </Terms>
    </f0c30e1f67c144f2a930253fafdba9c2>
    <g61ec79288f64a9a97ca20d9757e31c3 xmlns="85aa799c-9193-4f37-a1dd-d313431f33d1">
      <Terms xmlns="http://schemas.microsoft.com/office/infopath/2007/PartnerControls">
        <TermInfo xmlns="http://schemas.microsoft.com/office/infopath/2007/PartnerControls">
          <TermName xmlns="http://schemas.microsoft.com/office/infopath/2007/PartnerControls">Reference Information</TermName>
          <TermId xmlns="http://schemas.microsoft.com/office/infopath/2007/PartnerControls">7ecaa56f-6d95-41ba-9502-633f9af5672a</TermId>
        </TermInfo>
      </Terms>
    </g61ec79288f64a9a97ca20d9757e31c3>
    <PublishingExpirationDate xmlns="http://schemas.microsoft.com/sharepoint/v3" xsi:nil="true"/>
    <PublishingStartDate xmlns="http://schemas.microsoft.com/sharepoint/v3" xsi:nil="true"/>
    <TaxCatchAll xmlns="85aa799c-9193-4f37-a1dd-d313431f33d1">
      <Value>9</Value>
      <Value>5</Value>
    </TaxCatchAll>
  </documentManagement>
</p:properties>
</file>

<file path=customXml/itemProps1.xml><?xml version="1.0" encoding="utf-8"?>
<ds:datastoreItem xmlns:ds="http://schemas.openxmlformats.org/officeDocument/2006/customXml" ds:itemID="{68010825-759A-47EA-BC06-F173D10236CB}"/>
</file>

<file path=customXml/itemProps2.xml><?xml version="1.0" encoding="utf-8"?>
<ds:datastoreItem xmlns:ds="http://schemas.openxmlformats.org/officeDocument/2006/customXml" ds:itemID="{9BBA97DD-13EB-4D39-8167-F85C21D2E316}"/>
</file>

<file path=customXml/itemProps3.xml><?xml version="1.0" encoding="utf-8"?>
<ds:datastoreItem xmlns:ds="http://schemas.openxmlformats.org/officeDocument/2006/customXml" ds:itemID="{A31B4F43-C9E1-402F-8F3A-3FB091418B45}"/>
</file>

<file path=customXml/itemProps4.xml><?xml version="1.0" encoding="utf-8"?>
<ds:datastoreItem xmlns:ds="http://schemas.openxmlformats.org/officeDocument/2006/customXml" ds:itemID="{9429C30B-9C12-4F68-B72E-6A166A193A57}"/>
</file>

<file path=docProps/app.xml><?xml version="1.0" encoding="utf-8"?>
<Properties xmlns="http://schemas.openxmlformats.org/officeDocument/2006/extended-properties" xmlns:vt="http://schemas.openxmlformats.org/officeDocument/2006/docPropsVTypes">
  <Template>Normal.dotm</Template>
  <TotalTime>328</TotalTime>
  <Pages>50</Pages>
  <Words>7815</Words>
  <Characters>44548</Characters>
  <Application>Microsoft Office Word</Application>
  <DocSecurity>6</DocSecurity>
  <Lines>371</Lines>
  <Paragraphs>104</Paragraphs>
  <ScaleCrop>false</ScaleCrop>
  <HeadingPairs>
    <vt:vector size="2" baseType="variant">
      <vt:variant>
        <vt:lpstr>Title</vt:lpstr>
      </vt:variant>
      <vt:variant>
        <vt:i4>1</vt:i4>
      </vt:variant>
    </vt:vector>
  </HeadingPairs>
  <TitlesOfParts>
    <vt:vector size="1" baseType="lpstr">
      <vt:lpstr/>
    </vt:vector>
  </TitlesOfParts>
  <Company>Wake County</Company>
  <LinksUpToDate>false</LinksUpToDate>
  <CharactersWithSpaces>52259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Photography Unit Technical Procedures</dc:title>
  <dc:creator>Wake</dc:creator>
  <cp:lastModifiedBy>Mark Boodee</cp:lastModifiedBy>
  <cp:revision>39</cp:revision>
  <cp:lastPrinted>2013-02-01T13:14:00Z</cp:lastPrinted>
  <dcterms:created xsi:type="dcterms:W3CDTF">2013-03-08T16:55:00Z</dcterms:created>
  <dcterms:modified xsi:type="dcterms:W3CDTF">2019-12-18T22:00:00Z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0x0101009FE8491DE3A9594BA594204248916B6B</vt:lpwstr>
  </property>
  <property fmtid="{D5CDD505-2E9C-101B-9397-08002B2CF9AE}" pid="3" name="Classification Type">
    <vt:lpwstr>5;#Reference Information|7ecaa56f-6d95-41ba-9502-633f9af5672a</vt:lpwstr>
  </property>
  <property fmtid="{D5CDD505-2E9C-101B-9397-08002B2CF9AE}" pid="4" name="Department/Division">
    <vt:lpwstr>9;#City/County Bureau of Identification|4b558fd3-5a97-4e2c-92f8-61574d7a3fba</vt:lpwstr>
  </property>
</Properties>
</file>